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9"/>
  </p:notesMasterIdLst>
  <p:handoutMasterIdLst>
    <p:handoutMasterId r:id="rId40"/>
  </p:handoutMasterIdLst>
  <p:sldIdLst>
    <p:sldId id="265" r:id="rId6"/>
    <p:sldId id="259" r:id="rId7"/>
    <p:sldId id="260" r:id="rId8"/>
    <p:sldId id="273" r:id="rId9"/>
    <p:sldId id="266" r:id="rId10"/>
    <p:sldId id="268" r:id="rId11"/>
    <p:sldId id="283" r:id="rId12"/>
    <p:sldId id="269" r:id="rId13"/>
    <p:sldId id="267" r:id="rId14"/>
    <p:sldId id="294" r:id="rId15"/>
    <p:sldId id="306" r:id="rId16"/>
    <p:sldId id="305" r:id="rId17"/>
    <p:sldId id="285" r:id="rId18"/>
    <p:sldId id="286" r:id="rId19"/>
    <p:sldId id="287" r:id="rId20"/>
    <p:sldId id="302" r:id="rId21"/>
    <p:sldId id="275" r:id="rId22"/>
    <p:sldId id="303" r:id="rId23"/>
    <p:sldId id="309" r:id="rId24"/>
    <p:sldId id="308" r:id="rId25"/>
    <p:sldId id="310" r:id="rId26"/>
    <p:sldId id="311" r:id="rId27"/>
    <p:sldId id="277" r:id="rId28"/>
    <p:sldId id="300" r:id="rId29"/>
    <p:sldId id="313" r:id="rId30"/>
    <p:sldId id="316" r:id="rId31"/>
    <p:sldId id="274" r:id="rId32"/>
    <p:sldId id="272" r:id="rId33"/>
    <p:sldId id="312" r:id="rId34"/>
    <p:sldId id="293" r:id="rId35"/>
    <p:sldId id="282" r:id="rId36"/>
    <p:sldId id="289" r:id="rId37"/>
    <p:sldId id="270" r:id="rId38"/>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9611" autoAdjust="0"/>
  </p:normalViewPr>
  <p:slideViewPr>
    <p:cSldViewPr snapToGrid="0" snapToObjects="1">
      <p:cViewPr varScale="1">
        <p:scale>
          <a:sx n="102" d="100"/>
          <a:sy n="102" d="100"/>
        </p:scale>
        <p:origin x="210" y="96"/>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1/17/2020</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0E2D7E0-13AB-4081-88C6-81305814C039}" type="datetimeFigureOut">
              <a:rPr lang="en-US" smtClean="0"/>
              <a:t>1/17/2020</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427E463D-5436-4E13-AD38-F505E2896F0F}" type="slidenum">
              <a:rPr lang="en-US" smtClean="0"/>
              <a:t>‹#›</a:t>
            </a:fld>
            <a:endParaRPr lang="en-US"/>
          </a:p>
        </p:txBody>
      </p:sp>
    </p:spTree>
    <p:extLst>
      <p:ext uri="{BB962C8B-B14F-4D97-AF65-F5344CB8AC3E}">
        <p14:creationId xmlns:p14="http://schemas.microsoft.com/office/powerpoint/2010/main" val="42277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a.org/ala/mgrps/divs/alcts/resources/org/cat/differences07.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oclc.org/events/cataloging-defensively.en.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Cataloging Videorecordings Defensively:  “When to Input a New Record” in the Age of DDR</a:t>
            </a:r>
          </a:p>
          <a:p>
            <a:endParaRPr lang="en-US" sz="1100" dirty="0"/>
          </a:p>
          <a:p>
            <a:r>
              <a:rPr lang="en-US" sz="1100" dirty="0"/>
              <a:t>Online Audiovisual Catalogers</a:t>
            </a:r>
          </a:p>
          <a:p>
            <a:r>
              <a:rPr lang="en-US" sz="1100" dirty="0"/>
              <a:t>ALA Annual • 2016 June 24 • Orlando, Florida</a:t>
            </a:r>
          </a:p>
          <a:p>
            <a:endParaRPr lang="en-US" sz="1100" dirty="0"/>
          </a:p>
          <a:p>
            <a:r>
              <a:rPr lang="en-US" sz="1100" dirty="0"/>
              <a:t>Welcome.  This presentation is based upon a more general “Cataloging Defensively” Webinar that I presented twice in October and November 2010 as well as two format-specific presentations, one for Maps and one for Sound Recordings, created</a:t>
            </a:r>
            <a:r>
              <a:rPr lang="en-US" sz="1100" baseline="0" dirty="0"/>
              <a:t> in 2016.  </a:t>
            </a:r>
            <a:r>
              <a:rPr lang="en-US" sz="1100" dirty="0"/>
              <a:t>Given its 2010 date, the original and more general presentation was heavily oriented toward AACR2 rather than RDA and did not get into too many bibliographic-format-specific issues.  I hope you will find this updated and more Videorecording-specific presentation useful.</a:t>
            </a:r>
          </a:p>
          <a:p>
            <a:endParaRPr lang="en-US" sz="1100" dirty="0"/>
          </a:p>
          <a:p>
            <a:r>
              <a:rPr lang="en-US" sz="1100" dirty="0"/>
              <a:t>Please understand that the “Cataloging Defensively” presentations are not intended to serve as cataloging workshops, per se, but are designed to give some background to how OCLC’s Duplicate Detection and Resolution (DDR) software deals with bibliographic records, both generally and for the specific bibliographic format in the title.  They should help catalogers use MARC 21 and the instructions in both RDA and AACR2 to the best advantage in making sure that DDR performs appropriately when encountering a record that is legitimately unique according to the descriptive conventions.</a:t>
            </a:r>
          </a:p>
        </p:txBody>
      </p:sp>
      <p:sp>
        <p:nvSpPr>
          <p:cNvPr id="4" name="Slide Number Placeholder 3"/>
          <p:cNvSpPr>
            <a:spLocks noGrp="1"/>
          </p:cNvSpPr>
          <p:nvPr>
            <p:ph type="sldNum" sz="quarter" idx="10"/>
          </p:nvPr>
        </p:nvSpPr>
        <p:spPr/>
        <p:txBody>
          <a:bodyPr/>
          <a:lstStyle/>
          <a:p>
            <a:fld id="{427E463D-5436-4E13-AD38-F505E2896F0F}" type="slidenum">
              <a:rPr lang="en-US" smtClean="0"/>
              <a:t>1</a:t>
            </a:fld>
            <a:endParaRPr lang="en-US"/>
          </a:p>
        </p:txBody>
      </p:sp>
    </p:spTree>
    <p:extLst>
      <p:ext uri="{BB962C8B-B14F-4D97-AF65-F5344CB8AC3E}">
        <p14:creationId xmlns:p14="http://schemas.microsoft.com/office/powerpoint/2010/main" val="41934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r>
              <a:rPr lang="en-US" dirty="0"/>
              <a:t>On the left is a 2009 “Restored Edition” on a single DVD; on the right,  2013 “2-Disc Deluxe Remastered Edition” on two DVDs.</a:t>
            </a:r>
          </a:p>
        </p:txBody>
      </p:sp>
      <p:sp>
        <p:nvSpPr>
          <p:cNvPr id="4" name="Slide Number Placeholder 3"/>
          <p:cNvSpPr>
            <a:spLocks noGrp="1"/>
          </p:cNvSpPr>
          <p:nvPr>
            <p:ph type="sldNum" sz="quarter" idx="10"/>
          </p:nvPr>
        </p:nvSpPr>
        <p:spPr/>
        <p:txBody>
          <a:bodyPr/>
          <a:lstStyle/>
          <a:p>
            <a:fld id="{427E463D-5436-4E13-AD38-F505E2896F0F}" type="slidenum">
              <a:rPr lang="en-US" smtClean="0"/>
              <a:t>10</a:t>
            </a:fld>
            <a:endParaRPr lang="en-US"/>
          </a:p>
        </p:txBody>
      </p:sp>
    </p:spTree>
    <p:extLst>
      <p:ext uri="{BB962C8B-B14F-4D97-AF65-F5344CB8AC3E}">
        <p14:creationId xmlns:p14="http://schemas.microsoft.com/office/powerpoint/2010/main" val="185173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 the left is a 2000 release without an edition statement; on the right, the “</a:t>
            </a:r>
            <a:r>
              <a:rPr lang="en-US" sz="1200" dirty="0">
                <a:solidFill>
                  <a:srgbClr val="FF0000"/>
                </a:solidFill>
              </a:rPr>
              <a:t>Director-approved special edition” from 2007.  Although dates would also keep these records apart, inclusion</a:t>
            </a:r>
            <a:r>
              <a:rPr lang="en-US" sz="1200" baseline="0" dirty="0">
                <a:solidFill>
                  <a:srgbClr val="FF0000"/>
                </a:solidFill>
              </a:rPr>
              <a:t> of the distinguishing edition statement is also recommended.</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427E463D-5436-4E13-AD38-F505E2896F0F}" type="slidenum">
              <a:rPr lang="en-US" smtClean="0"/>
              <a:t>11</a:t>
            </a:fld>
            <a:endParaRPr lang="en-US"/>
          </a:p>
        </p:txBody>
      </p:sp>
    </p:spTree>
    <p:extLst>
      <p:ext uri="{BB962C8B-B14F-4D97-AF65-F5344CB8AC3E}">
        <p14:creationId xmlns:p14="http://schemas.microsoft.com/office/powerpoint/2010/main" val="317704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pPr lvl="0"/>
            <a:endParaRPr lang="it-IT" dirty="0"/>
          </a:p>
          <a:p>
            <a:pPr defTabSz="932871">
              <a:defRPr/>
            </a:pPr>
            <a:r>
              <a:rPr lang="en-US" dirty="0"/>
              <a:t>Cut, edited, censored, cleaned-up versions and uncut, unedited, uncensored, explicit versions constitute legitimately separate editions, stated in field 250.  If</a:t>
            </a:r>
            <a:r>
              <a:rPr lang="en-US" baseline="0" dirty="0"/>
              <a:t> some statement on the resource can be used as an edition statement, do so.  Otherwise, as long as such a difference is known, supply an appropriate edition statement in field 250.  In this particular case, both the “Unrated Edited Version” (on the left) and the “Full Uncut Version” (on the right) explicitly stated so.</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12</a:t>
            </a:fld>
            <a:endParaRPr lang="en-US"/>
          </a:p>
        </p:txBody>
      </p:sp>
    </p:spTree>
    <p:extLst>
      <p:ext uri="{BB962C8B-B14F-4D97-AF65-F5344CB8AC3E}">
        <p14:creationId xmlns:p14="http://schemas.microsoft.com/office/powerpoint/2010/main" val="295893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r>
              <a:rPr lang="en-US" dirty="0"/>
              <a:t>Here we have the “Draft Edition” on the left and the “Final Edition” on the right.</a:t>
            </a:r>
            <a:r>
              <a:rPr lang="en-US" baseline="0" dirty="0"/>
              <a:t>  Such designations are legitimate edition statements and should be in field 250.  We do try to identify and parse such statements in 500 fields (“proof”, “galley”, “draft”, other variations and abbreviations), but they are most effective in field 250 for the purposes of differentiation.  If the designation is accompanied by a date, all the better.</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13</a:t>
            </a:fld>
            <a:endParaRPr lang="en-US"/>
          </a:p>
        </p:txBody>
      </p:sp>
    </p:spTree>
    <p:extLst>
      <p:ext uri="{BB962C8B-B14F-4D97-AF65-F5344CB8AC3E}">
        <p14:creationId xmlns:p14="http://schemas.microsoft.com/office/powerpoint/2010/main" val="396348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Cataloging Videorecordings Defensively:  Editions:  Difference in Content</a:t>
            </a:r>
          </a:p>
          <a:p>
            <a:pPr defTabSz="932871">
              <a:defRPr/>
            </a:pPr>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endParaRPr lang="en-US" dirty="0"/>
          </a:p>
          <a:p>
            <a:pPr defTabSz="932871">
              <a:defRPr/>
            </a:pPr>
            <a:r>
              <a:rPr lang="en-US" dirty="0"/>
              <a:t>In addition to providing vital information to users, the inclusion of the “Abridged” edition statement</a:t>
            </a:r>
            <a:r>
              <a:rPr lang="en-US" baseline="0" dirty="0"/>
              <a:t> in the right-hand record </a:t>
            </a:r>
            <a:r>
              <a:rPr lang="en-US" dirty="0"/>
              <a:t>would ensure that these would not match.   Both OCLC’s “When to Input a New Record” and ALCTS’ “Differences Between, Changes Within” regard statements such as “Abridged” and “Unabridged” </a:t>
            </a:r>
            <a:r>
              <a:rPr lang="en-US" baseline="0" dirty="0"/>
              <a:t>as legitimate edition statements.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14</a:t>
            </a:fld>
            <a:endParaRPr lang="en-US"/>
          </a:p>
        </p:txBody>
      </p:sp>
    </p:spTree>
    <p:extLst>
      <p:ext uri="{BB962C8B-B14F-4D97-AF65-F5344CB8AC3E}">
        <p14:creationId xmlns:p14="http://schemas.microsoft.com/office/powerpoint/2010/main" val="266134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Cataloging Videorecordings Defensively:  Editions:  Difference in Geographic Coverage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a:r>
              <a:rPr lang="en-US" dirty="0"/>
              <a:t>ii)  a difference in geographic coverage.”</a:t>
            </a:r>
          </a:p>
          <a:p>
            <a:endParaRPr lang="en-US" dirty="0"/>
          </a:p>
          <a:p>
            <a:r>
              <a:rPr lang="en-US" dirty="0"/>
              <a:t>The left-hand record is the standard version and the right-hand record a “Limited North Fork Edition.”  This “Difference in Geographic Coverage” reflected by the edition statement will prevent an incorrect merge.</a:t>
            </a:r>
          </a:p>
        </p:txBody>
      </p:sp>
      <p:sp>
        <p:nvSpPr>
          <p:cNvPr id="4" name="Slide Number Placeholder 3"/>
          <p:cNvSpPr>
            <a:spLocks noGrp="1"/>
          </p:cNvSpPr>
          <p:nvPr>
            <p:ph type="sldNum" sz="quarter" idx="10"/>
          </p:nvPr>
        </p:nvSpPr>
        <p:spPr/>
        <p:txBody>
          <a:bodyPr/>
          <a:lstStyle/>
          <a:p>
            <a:fld id="{427E463D-5436-4E13-AD38-F505E2896F0F}" type="slidenum">
              <a:rPr lang="en-US" smtClean="0"/>
              <a:t>15</a:t>
            </a:fld>
            <a:endParaRPr lang="en-US"/>
          </a:p>
        </p:txBody>
      </p:sp>
    </p:spTree>
    <p:extLst>
      <p:ext uri="{BB962C8B-B14F-4D97-AF65-F5344CB8AC3E}">
        <p14:creationId xmlns:p14="http://schemas.microsoft.com/office/powerpoint/2010/main" val="418366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Cataloging Videorecordings Defensively:  Editions:  Difference in Geographic Coverage</a:t>
            </a:r>
          </a:p>
          <a:p>
            <a:pPr defTabSz="932871">
              <a:defRPr/>
            </a:pPr>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a:r>
              <a:rPr lang="en-US" dirty="0"/>
              <a:t>ii)  a difference in geographic coverage.”</a:t>
            </a:r>
          </a:p>
          <a:p>
            <a:pPr marL="932871" lvl="2" defTabSz="932871">
              <a:defRPr/>
            </a:pPr>
            <a:endParaRPr lang="en-US" dirty="0"/>
          </a:p>
          <a:p>
            <a:pPr defTabSz="932871">
              <a:defRPr/>
            </a:pPr>
            <a:r>
              <a:rPr lang="en-US" dirty="0"/>
              <a:t>The difference in edition statements, “U.S. Version” on the left and “International Version” on the right, would prevent an incorrect merge in this case. </a:t>
            </a:r>
          </a:p>
        </p:txBody>
      </p:sp>
      <p:sp>
        <p:nvSpPr>
          <p:cNvPr id="4" name="Slide Number Placeholder 3"/>
          <p:cNvSpPr>
            <a:spLocks noGrp="1"/>
          </p:cNvSpPr>
          <p:nvPr>
            <p:ph type="sldNum" sz="quarter" idx="10"/>
          </p:nvPr>
        </p:nvSpPr>
        <p:spPr/>
        <p:txBody>
          <a:bodyPr/>
          <a:lstStyle/>
          <a:p>
            <a:fld id="{427E463D-5436-4E13-AD38-F505E2896F0F}" type="slidenum">
              <a:rPr lang="en-US" smtClean="0"/>
              <a:t>16</a:t>
            </a:fld>
            <a:endParaRPr lang="en-US"/>
          </a:p>
        </p:txBody>
      </p:sp>
    </p:spTree>
    <p:extLst>
      <p:ext uri="{BB962C8B-B14F-4D97-AF65-F5344CB8AC3E}">
        <p14:creationId xmlns:p14="http://schemas.microsoft.com/office/powerpoint/2010/main" val="412670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100" dirty="0"/>
              <a:t>Cataloging Videorecordings Defensively:  Editions:  </a:t>
            </a:r>
            <a:r>
              <a:rPr lang="en-US" sz="1100" dirty="0">
                <a:solidFill>
                  <a:srgbClr val="FF0000"/>
                </a:solidFill>
              </a:rPr>
              <a:t>Differences in Content/Geographic Coverage/Audience</a:t>
            </a:r>
          </a:p>
          <a:p>
            <a:endParaRPr lang="en-US" sz="1100" dirty="0"/>
          </a:p>
          <a:p>
            <a:r>
              <a:rPr lang="en-US" sz="1100" dirty="0"/>
              <a:t>RDA 2.5.2.1:  “… In case of doubt about whether a statement is a designation of edition, consider the presence of these words or statements as evidence that it is a designation of edition:</a:t>
            </a:r>
          </a:p>
          <a:p>
            <a:pPr lvl="1"/>
            <a:r>
              <a:rPr lang="en-US" sz="1100" dirty="0"/>
              <a:t>…</a:t>
            </a:r>
          </a:p>
          <a:p>
            <a:pPr lvl="1"/>
            <a:r>
              <a:rPr lang="en-US" sz="1100" dirty="0"/>
              <a:t>b)  a statement indicating: </a:t>
            </a:r>
          </a:p>
          <a:p>
            <a:pPr lvl="1"/>
            <a:r>
              <a:rPr lang="en-US" sz="1100" dirty="0"/>
              <a:t>…</a:t>
            </a:r>
          </a:p>
          <a:p>
            <a:pPr marL="932871" lvl="2"/>
            <a:r>
              <a:rPr lang="en-US" sz="1100" dirty="0" err="1"/>
              <a:t>i</a:t>
            </a:r>
            <a:r>
              <a:rPr lang="en-US" sz="1100" dirty="0"/>
              <a:t>)	a difference in content</a:t>
            </a:r>
          </a:p>
          <a:p>
            <a:pPr marL="932871" lvl="2"/>
            <a:r>
              <a:rPr lang="en-US" sz="1100" dirty="0"/>
              <a:t>ii)	a difference in geographic coverage</a:t>
            </a:r>
          </a:p>
          <a:p>
            <a:pPr marL="932871" lvl="2"/>
            <a:r>
              <a:rPr lang="en-US" sz="1100" dirty="0"/>
              <a:t>…</a:t>
            </a:r>
          </a:p>
          <a:p>
            <a:pPr marL="932871" lvl="2"/>
            <a:r>
              <a:rPr lang="en-US" sz="1100" dirty="0"/>
              <a:t>iv)	a difference in audience.”</a:t>
            </a:r>
          </a:p>
          <a:p>
            <a:pPr marL="1224393" lvl="2" indent="-291522">
              <a:buAutoNum type="romanLcParenR" startAt="2"/>
            </a:pPr>
            <a:endParaRPr lang="en-US" sz="1100" dirty="0"/>
          </a:p>
          <a:p>
            <a:r>
              <a:rPr lang="en-US" sz="1100" dirty="0"/>
              <a:t>On the left we have the “City of Seattle Version” and on the right, the “King County/Port Version.” Regardless of whether one considers this distinction to be a difference in “contents,” in “geographic coverage,” or in “audience,” – all three, really – we can agree that it is a difference deserving a separate record, which DDR will recognize because of the edition statements.</a:t>
            </a:r>
          </a:p>
        </p:txBody>
      </p:sp>
      <p:sp>
        <p:nvSpPr>
          <p:cNvPr id="4" name="Slide Number Placeholder 3"/>
          <p:cNvSpPr>
            <a:spLocks noGrp="1"/>
          </p:cNvSpPr>
          <p:nvPr>
            <p:ph type="sldNum" sz="quarter" idx="10"/>
          </p:nvPr>
        </p:nvSpPr>
        <p:spPr/>
        <p:txBody>
          <a:bodyPr/>
          <a:lstStyle/>
          <a:p>
            <a:fld id="{427E463D-5436-4E13-AD38-F505E2896F0F}" type="slidenum">
              <a:rPr lang="en-US" smtClean="0"/>
              <a:t>17</a:t>
            </a:fld>
            <a:endParaRPr lang="en-US"/>
          </a:p>
        </p:txBody>
      </p:sp>
    </p:spTree>
    <p:extLst>
      <p:ext uri="{BB962C8B-B14F-4D97-AF65-F5344CB8AC3E}">
        <p14:creationId xmlns:p14="http://schemas.microsoft.com/office/powerpoint/2010/main" val="326040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Language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iii)  a difference in language.”</a:t>
            </a:r>
          </a:p>
          <a:p>
            <a:endParaRPr lang="en-US" dirty="0"/>
          </a:p>
          <a:p>
            <a:r>
              <a:rPr lang="en-US" dirty="0"/>
              <a:t>On the left is the “Japanese version,” which has Japanese subtitles for the English portions.  On the right is the “English version,”  which</a:t>
            </a:r>
            <a:r>
              <a:rPr lang="en-US" baseline="0" dirty="0"/>
              <a:t> has English subtitles for the Japanese portions.  Aside from the distinguishing edition statements, the resources are described virtually identically.  Fortunately in this case, the version statements were apparently explicitly stated on the resources.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18</a:t>
            </a:fld>
            <a:endParaRPr lang="en-US"/>
          </a:p>
        </p:txBody>
      </p:sp>
    </p:spTree>
    <p:extLst>
      <p:ext uri="{BB962C8B-B14F-4D97-AF65-F5344CB8AC3E}">
        <p14:creationId xmlns:p14="http://schemas.microsoft.com/office/powerpoint/2010/main" val="95588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Language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iii)  a difference in language.”</a:t>
            </a:r>
          </a:p>
          <a:p>
            <a:endParaRPr lang="en-US" dirty="0"/>
          </a:p>
          <a:p>
            <a:r>
              <a:rPr lang="en-US" dirty="0"/>
              <a:t>On the left is the original Italian</a:t>
            </a:r>
            <a:r>
              <a:rPr lang="en-US" baseline="0" dirty="0"/>
              <a:t> version with English subtitles.  </a:t>
            </a:r>
            <a:r>
              <a:rPr lang="en-US" dirty="0"/>
              <a:t>On the right is the version dubbed into English, with a distinguishing edition statement. </a:t>
            </a:r>
            <a:r>
              <a:rPr lang="en-US" baseline="0" dirty="0"/>
              <a:t>Aside from that edition statement, the resources are described virtually identically, but the “Dubbed Version” edition statement keeps them from merging incorrectly.  Because the edition statement was not bracketed, it presumably appeared as such on the resource; had it been cataloger-supplied, inclusion of the dubbed language would have been a good idea.</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19</a:t>
            </a:fld>
            <a:endParaRPr lang="en-US"/>
          </a:p>
        </p:txBody>
      </p:sp>
    </p:spTree>
    <p:extLst>
      <p:ext uri="{BB962C8B-B14F-4D97-AF65-F5344CB8AC3E}">
        <p14:creationId xmlns:p14="http://schemas.microsoft.com/office/powerpoint/2010/main" val="349838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Introduction</a:t>
            </a:r>
          </a:p>
          <a:p>
            <a:endParaRPr lang="en-US" dirty="0"/>
          </a:p>
          <a:p>
            <a:r>
              <a:rPr lang="en-US" sz="1000" dirty="0"/>
              <a:t>OCLC’s “When to Input a New Record” has long served to provide a common basis for decision-making in the creation of the WorldCat bibliographic database by participants in the OCLC cooperative.  We are in the process of thoroughly revising and updating BFAS and have so far made only minor changes to “When to Input …,” so please bear with us and take its outdatedness into consideration.</a:t>
            </a:r>
          </a:p>
          <a:p>
            <a:endParaRPr lang="en-US" sz="1000" dirty="0"/>
          </a:p>
          <a:p>
            <a:pPr marL="0" lvl="2" defTabSz="932871">
              <a:defRPr/>
            </a:pPr>
            <a:r>
              <a:rPr lang="en-US" sz="1000" dirty="0"/>
              <a:t>In 2004, the Association for Library Collections and Technical Services first published “Differences Between, Changes Within:  Guidelines on When to Create a New Record,” which supplemented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 at </a:t>
            </a:r>
            <a:r>
              <a:rPr lang="en-US" sz="1000" dirty="0">
                <a:hlinkClick r:id="rId3"/>
              </a:rPr>
              <a:t>http://www.ala.org/ala/mgrps/divs/alcts/resources/org/cat/differences07.pdf</a:t>
            </a:r>
            <a:r>
              <a:rPr lang="en-US" sz="1000" dirty="0"/>
              <a:t>.</a:t>
            </a:r>
          </a:p>
          <a:p>
            <a:r>
              <a:rPr lang="en-US" sz="1000" dirty="0"/>
              <a:t> </a:t>
            </a:r>
          </a:p>
          <a:p>
            <a:r>
              <a:rPr lang="en-US" sz="1000" dirty="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WorldCat and its application of a master record concept, has chosen to differ. OCLC requests that users follow OCLC practice in these instances.  “When to Input” and “DBCW” cannot deal with every possible situation; likewise, this Webinar cannot consider every possible situation. There is now a page on the OCLC Web site (</a:t>
            </a:r>
            <a:r>
              <a:rPr lang="en-US" sz="1800" dirty="0">
                <a:hlinkClick r:id="rId4"/>
              </a:rPr>
              <a:t>http://www.oclc.org/events/cataloging-defensively.en.html</a:t>
            </a:r>
            <a:r>
              <a:rPr lang="en-US" sz="1000" dirty="0"/>
              <a:t>) that gives access to all of the “Cataloging Defensively” presentations.</a:t>
            </a:r>
          </a:p>
        </p:txBody>
      </p:sp>
      <p:sp>
        <p:nvSpPr>
          <p:cNvPr id="4" name="Slide Number Placeholder 3"/>
          <p:cNvSpPr>
            <a:spLocks noGrp="1"/>
          </p:cNvSpPr>
          <p:nvPr>
            <p:ph type="sldNum" sz="quarter" idx="10"/>
          </p:nvPr>
        </p:nvSpPr>
        <p:spPr/>
        <p:txBody>
          <a:bodyPr/>
          <a:lstStyle/>
          <a:p>
            <a:fld id="{427E463D-5436-4E13-AD38-F505E2896F0F}" type="slidenum">
              <a:rPr lang="en-US" smtClean="0"/>
              <a:t>2</a:t>
            </a:fld>
            <a:endParaRPr lang="en-US"/>
          </a:p>
        </p:txBody>
      </p:sp>
    </p:spTree>
    <p:extLst>
      <p:ext uri="{BB962C8B-B14F-4D97-AF65-F5344CB8AC3E}">
        <p14:creationId xmlns:p14="http://schemas.microsoft.com/office/powerpoint/2010/main" val="322414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On the left is the “Home Study Edition” and on the right, the “Professional Edition.”  The edition statements are the only substantive</a:t>
            </a:r>
            <a:r>
              <a:rPr lang="en-US" baseline="0" dirty="0"/>
              <a:t> elements differentiating the resources.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20</a:t>
            </a:fld>
            <a:endParaRPr lang="en-US"/>
          </a:p>
        </p:txBody>
      </p:sp>
    </p:spTree>
    <p:extLst>
      <p:ext uri="{BB962C8B-B14F-4D97-AF65-F5344CB8AC3E}">
        <p14:creationId xmlns:p14="http://schemas.microsoft.com/office/powerpoint/2010/main" val="131335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On the left is the “Home Version” and on the right, the “Educational Version 1.0 </a:t>
            </a:r>
            <a:r>
              <a:rPr lang="en-US" sz="1200" dirty="0">
                <a:solidFill>
                  <a:srgbClr val="FF0000"/>
                </a:solidFill>
              </a:rPr>
              <a:t>for schools, libraries, and community organizations</a:t>
            </a:r>
            <a:r>
              <a:rPr lang="en-US" dirty="0"/>
              <a:t>.”  There is yet a third “Educational version 2.0 for colleges, universities, and public screenings.” All three edition statements</a:t>
            </a:r>
            <a:r>
              <a:rPr lang="en-US" baseline="0" dirty="0"/>
              <a:t> keep the records from merging.</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21</a:t>
            </a:fld>
            <a:endParaRPr lang="en-US"/>
          </a:p>
        </p:txBody>
      </p:sp>
    </p:spTree>
    <p:extLst>
      <p:ext uri="{BB962C8B-B14F-4D97-AF65-F5344CB8AC3E}">
        <p14:creationId xmlns:p14="http://schemas.microsoft.com/office/powerpoint/2010/main" val="4622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Audience</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iv)  a difference in audience.”</a:t>
            </a:r>
          </a:p>
          <a:p>
            <a:endParaRPr lang="en-US" dirty="0"/>
          </a:p>
          <a:p>
            <a:r>
              <a:rPr lang="en-US" dirty="0"/>
              <a:t>On the left is the “Police Version” and on the right, the “Fire Version.”  There are actually a few other versions, including one for correctional officers and one for the general public.</a:t>
            </a:r>
            <a:r>
              <a:rPr lang="en-US" baseline="0" dirty="0"/>
              <a:t>  </a:t>
            </a:r>
            <a:r>
              <a:rPr lang="en-US" dirty="0"/>
              <a:t>The edition statements are the only substantive</a:t>
            </a:r>
            <a:r>
              <a:rPr lang="en-US" baseline="0" dirty="0"/>
              <a:t> elements differentiating the resources.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22</a:t>
            </a:fld>
            <a:endParaRPr lang="en-US"/>
          </a:p>
        </p:txBody>
      </p:sp>
    </p:spTree>
    <p:extLst>
      <p:ext uri="{BB962C8B-B14F-4D97-AF65-F5344CB8AC3E}">
        <p14:creationId xmlns:p14="http://schemas.microsoft.com/office/powerpoint/2010/main" val="1847677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pPr defTabSz="932871">
              <a:defRPr/>
            </a:pPr>
            <a:r>
              <a:rPr lang="en-US" dirty="0"/>
              <a:t>On the left, the “2-disc Extended Collector’s Edition” and on the right, the “3-disc Collector’s Edition.”  Although the differing numbers of discs in the 300 fields will also keep these from merging incorrectly, so will the different edition statements.</a:t>
            </a:r>
          </a:p>
        </p:txBody>
      </p:sp>
      <p:sp>
        <p:nvSpPr>
          <p:cNvPr id="4" name="Slide Number Placeholder 3"/>
          <p:cNvSpPr>
            <a:spLocks noGrp="1"/>
          </p:cNvSpPr>
          <p:nvPr>
            <p:ph type="sldNum" sz="quarter" idx="10"/>
          </p:nvPr>
        </p:nvSpPr>
        <p:spPr/>
        <p:txBody>
          <a:bodyPr/>
          <a:lstStyle/>
          <a:p>
            <a:fld id="{427E463D-5436-4E13-AD38-F505E2896F0F}" type="slidenum">
              <a:rPr lang="en-US" smtClean="0"/>
              <a:t>23</a:t>
            </a:fld>
            <a:endParaRPr lang="en-US"/>
          </a:p>
        </p:txBody>
      </p:sp>
    </p:spTree>
    <p:extLst>
      <p:ext uri="{BB962C8B-B14F-4D97-AF65-F5344CB8AC3E}">
        <p14:creationId xmlns:p14="http://schemas.microsoft.com/office/powerpoint/2010/main" val="226518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pPr defTabSz="932871">
              <a:defRPr/>
            </a:pPr>
            <a:r>
              <a:rPr lang="en-US" dirty="0"/>
              <a:t>Aspect ratio (the </a:t>
            </a:r>
            <a:r>
              <a:rPr lang="en-US" sz="1200" dirty="0"/>
              <a:t>ratio of horizontal width to vertical height of a moving image)</a:t>
            </a:r>
            <a:r>
              <a:rPr lang="en-US" sz="1200" baseline="0" dirty="0"/>
              <a:t> can be an especially troublesome, um, aspect for DDR to discern and to differentiate.  It can be expressed in numerous ways, both numerically (as a reduced ratio or as an unreduced ratio) and verbally.</a:t>
            </a:r>
          </a:p>
          <a:p>
            <a:pPr defTabSz="932871">
              <a:defRPr/>
            </a:pPr>
            <a:endParaRPr lang="en-US" sz="1200" baseline="0" dirty="0"/>
          </a:p>
          <a:p>
            <a:pPr defTabSz="932871">
              <a:defRPr/>
            </a:pPr>
            <a:r>
              <a:rPr lang="en-US" sz="1200" baseline="0" dirty="0"/>
              <a:t>In AACR2 (7.5C2), aspect ratio was lumped with “special projection characteristics” such as “3D,”“Cinerama,” “multiscreen,” and “</a:t>
            </a:r>
            <a:r>
              <a:rPr lang="en-US" sz="1200" baseline="0" dirty="0" err="1"/>
              <a:t>multiprojector</a:t>
            </a:r>
            <a:r>
              <a:rPr lang="en-US" sz="1200" baseline="0" dirty="0"/>
              <a:t>” requirements that have historically been associated with the projection of motion picture film, rather than video, per se.  In RDA (7.19), aspect ratio gets its own set of instructions and a controlled vocabulary of sorts (“full screen,” “wide screen,” and “mixed”). Among the many additions made to MARC 21 as part of the implementation of RDA, however, aspect ratio was not granted its own field, subfield, or code, for reasons that are mysterious to me.  (“Presentation format,” which is RDA 3.17.2 and corresponds to MARC field 345 subfield $a, is limited to the “Projection Characteristic of Motion Picture Film” as RDA 3.17 is entitled; this is where the aforementioned “special projection characteristics” of AACR2 7.5C2 ended up.)</a:t>
            </a:r>
          </a:p>
          <a:p>
            <a:pPr defTabSz="932871">
              <a:defRPr/>
            </a:pPr>
            <a:endParaRPr lang="en-US" sz="1200" baseline="0" dirty="0"/>
          </a:p>
          <a:p>
            <a:pPr eaLnBrk="1" hangingPunct="1">
              <a:lnSpc>
                <a:spcPct val="80000"/>
              </a:lnSpc>
            </a:pPr>
            <a:r>
              <a:rPr lang="en-US" sz="1200" baseline="0" dirty="0"/>
              <a:t>Depending upon the instructions under which a videorecording may have been cataloged, how a statement about the aspect ratio may have been presented on the resource, and various other factors, aspect ratio may appear in various places in a bibliographic record, including (but probably not limited to) fields 500, 538, and 250.  DDR does try to locate and parse statements of aspect ratio in each of these places and also tries to recognize that “wide screen” (as two words, one word, or hyphenated) and letterboxed are synonymous; and that </a:t>
            </a:r>
            <a:r>
              <a:rPr lang="en-US" dirty="0"/>
              <a:t>“full screen” </a:t>
            </a:r>
            <a:r>
              <a:rPr lang="en-US" sz="1200" baseline="0" dirty="0"/>
              <a:t>(as two words, one word, or hyphenated), </a:t>
            </a:r>
            <a:r>
              <a:rPr lang="en-US" dirty="0"/>
              <a:t>“pan and scan,” “standard,” and ”formatted to fit your TV screen” are likewise synonymous.  As you can imagine, an automated process such as DDR will not always get this right.  We</a:t>
            </a:r>
            <a:r>
              <a:rPr lang="en-US" baseline="0" dirty="0"/>
              <a:t> recommend that if a statement of aspect ratio presents itself, or can be construed as, an edition statement, such as in the examples here, that’s the best way to make this particular differentiation and the way that DDR is most likely to take the correct actions.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24</a:t>
            </a:fld>
            <a:endParaRPr lang="en-US"/>
          </a:p>
        </p:txBody>
      </p:sp>
    </p:spTree>
    <p:extLst>
      <p:ext uri="{BB962C8B-B14F-4D97-AF65-F5344CB8AC3E}">
        <p14:creationId xmlns:p14="http://schemas.microsoft.com/office/powerpoint/2010/main" val="3158822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r>
              <a:rPr lang="en-US" dirty="0"/>
              <a:t>Some</a:t>
            </a:r>
            <a:r>
              <a:rPr lang="en-US" baseline="0" dirty="0"/>
              <a:t> DVD players are equipped to deal with the discs of multiple regions, but m</a:t>
            </a:r>
            <a:r>
              <a:rPr lang="en-US" dirty="0"/>
              <a:t>any are not, so the “Region” designation is an important distinction for videodiscs.  In current practice, region information goes in MARC field 347 for “Digital File Characteristics” subfield $e for “Regional Encoding.”  Lots of records for videorecordings don’t have field 347, but instead have their region designation buried in field 538 or 500.  DDR tries to identify regional encoding</a:t>
            </a:r>
            <a:r>
              <a:rPr lang="en-US" baseline="0" dirty="0"/>
              <a:t> data in fields 538 or 500 and will not merge records that can be identified as having different regional encoding.</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25</a:t>
            </a:fld>
            <a:endParaRPr lang="en-US"/>
          </a:p>
        </p:txBody>
      </p:sp>
    </p:spTree>
    <p:extLst>
      <p:ext uri="{BB962C8B-B14F-4D97-AF65-F5344CB8AC3E}">
        <p14:creationId xmlns:p14="http://schemas.microsoft.com/office/powerpoint/2010/main" val="2486712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Format or Physical Presentation</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  a particular format or physical presentation.”</a:t>
            </a:r>
          </a:p>
          <a:p>
            <a:endParaRPr lang="en-US" dirty="0"/>
          </a:p>
          <a:p>
            <a:r>
              <a:rPr lang="en-US" dirty="0"/>
              <a:t>Just as with regional encoding, some</a:t>
            </a:r>
            <a:r>
              <a:rPr lang="en-US" baseline="0" dirty="0"/>
              <a:t> DVD players are equipped to deal with the discs of multiple color broadcast standards (NTSC, PAL, SECAM), but m</a:t>
            </a:r>
            <a:r>
              <a:rPr lang="en-US" dirty="0"/>
              <a:t>any are not.  The “Broadcast Standard” designation is another important distinction for videodiscs.  In current practice, broadcast standard information goes in MARC field 346 for “Video Characteristics” subfield $b for “Broadcast Standard.”  Lots of records for videorecordings don’t have field 346, but instead have their broadcast standard designation buried in field 538 or 500.  DDR tries to identify the broadcast standard </a:t>
            </a:r>
            <a:r>
              <a:rPr lang="en-US" baseline="0" dirty="0"/>
              <a:t>in fields 538 or 500 and will not merge records that can be identified as having different </a:t>
            </a:r>
            <a:r>
              <a:rPr lang="en-US" dirty="0"/>
              <a:t>broadcast standards</a:t>
            </a:r>
            <a:r>
              <a:rPr lang="en-US" baseline="0" dirty="0"/>
              <a: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26</a:t>
            </a:fld>
            <a:endParaRPr lang="en-US"/>
          </a:p>
        </p:txBody>
      </p:sp>
    </p:spTree>
    <p:extLst>
      <p:ext uri="{BB962C8B-B14F-4D97-AF65-F5344CB8AC3E}">
        <p14:creationId xmlns:p14="http://schemas.microsoft.com/office/powerpoint/2010/main" val="306384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Editions:  Different Date Associated with the Content</a:t>
            </a:r>
          </a:p>
          <a:p>
            <a:endParaRPr lang="en-US" dirty="0"/>
          </a:p>
          <a:p>
            <a:r>
              <a:rPr lang="en-US" dirty="0"/>
              <a:t>RDA 2.5.2.1:</a:t>
            </a:r>
            <a:r>
              <a:rPr lang="en-US" baseline="0" dirty="0"/>
              <a:t>  “… </a:t>
            </a:r>
            <a:r>
              <a:rPr lang="en-US" dirty="0"/>
              <a:t>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lvl="2"/>
            <a:r>
              <a:rPr lang="en-US" dirty="0"/>
              <a:t>vi)  a different date associated with the content.”</a:t>
            </a:r>
          </a:p>
          <a:p>
            <a:endParaRPr lang="en-US" dirty="0"/>
          </a:p>
          <a:p>
            <a:r>
              <a:rPr lang="en-US" dirty="0"/>
              <a:t>For sound recordings and videorecordings, we</a:t>
            </a:r>
            <a:r>
              <a:rPr lang="en-US" baseline="0" dirty="0"/>
              <a:t> try our best to differentiate performances that have been recorded on different dates.  Even in cases where these differences are not expressed in edition statements, we try to parse data in field 518 for strings that look like dates, accounting for many of the most common forms of date expression.  For many types of materials, we also try to identify dates found in quoted notes, even in field 500, to differentiate bibliographic records.  </a:t>
            </a:r>
            <a:r>
              <a:rPr lang="en-US" dirty="0"/>
              <a:t>Although we do our best to try to identify dates in these ways, DDR does not always succeed.  More reliable would be to supply an edition statement.</a:t>
            </a:r>
          </a:p>
          <a:p>
            <a:endParaRPr lang="en-US" dirty="0"/>
          </a:p>
          <a:p>
            <a:r>
              <a:rPr lang="en-US" dirty="0"/>
              <a:t>When explicit edition statements are not present, DDR does limit this sort of rummaging through 500s and 518s to bibliographic records that have the same field 040 subfield $c, that is, are input by the same institution.</a:t>
            </a:r>
            <a:r>
              <a:rPr lang="en-US" baseline="0" dirty="0"/>
              <a:t>  This helps prevent merging of records that represent different performances of recitals, concerts, plays, operas, etc., say, at universities, recorded on different days or at different times but with the same or similar performers, and so on.</a:t>
            </a:r>
          </a:p>
          <a:p>
            <a:endParaRPr lang="en-US" baseline="0" dirty="0"/>
          </a:p>
          <a:p>
            <a:r>
              <a:rPr lang="en-US" baseline="0" dirty="0"/>
              <a:t>In these examples, the descriptive elements from 1XX through 538 are identical.  The dates of the performances more than seven months apart, involving the same named ensemble of eight musicians but having only three members in common, performing different programs, are expressed in 500 notes.  But DDR is able to find those dates and keep the records apart, even in the absence of explicit edition statements.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27</a:t>
            </a:fld>
            <a:endParaRPr lang="en-US"/>
          </a:p>
        </p:txBody>
      </p:sp>
    </p:spTree>
    <p:extLst>
      <p:ext uri="{BB962C8B-B14F-4D97-AF65-F5344CB8AC3E}">
        <p14:creationId xmlns:p14="http://schemas.microsoft.com/office/powerpoint/2010/main" val="396207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000" dirty="0"/>
              <a:t>Cataloging Videorecordings Defensively:  Edition:  Different Date Associated with the Content</a:t>
            </a:r>
          </a:p>
          <a:p>
            <a:pPr defTabSz="932871">
              <a:defRPr/>
            </a:pPr>
            <a:endParaRPr lang="en-US" sz="1000" dirty="0"/>
          </a:p>
          <a:p>
            <a:r>
              <a:rPr lang="en-US" sz="1000" dirty="0"/>
              <a:t>RDA 2.5.2.1:  “… In case of doubt about whether a statement is a designation of edition, consider the presence of these words or statements as evidence that it is a designation of edition:</a:t>
            </a:r>
          </a:p>
          <a:p>
            <a:pPr lvl="1"/>
            <a:r>
              <a:rPr lang="en-US" sz="1000" dirty="0"/>
              <a:t>…</a:t>
            </a:r>
          </a:p>
          <a:p>
            <a:pPr lvl="1"/>
            <a:r>
              <a:rPr lang="en-US" sz="1000" dirty="0"/>
              <a:t>b)  a statement indicating: </a:t>
            </a:r>
          </a:p>
          <a:p>
            <a:pPr lvl="1"/>
            <a:r>
              <a:rPr lang="en-US" sz="1000" dirty="0"/>
              <a:t>…</a:t>
            </a:r>
          </a:p>
          <a:p>
            <a:pPr lvl="2"/>
            <a:r>
              <a:rPr lang="en-US" sz="1000" dirty="0"/>
              <a:t>vi)  a different date associated with the content.”</a:t>
            </a:r>
          </a:p>
          <a:p>
            <a:endParaRPr lang="en-US" sz="1000" dirty="0"/>
          </a:p>
          <a:p>
            <a:r>
              <a:rPr lang="en-US" sz="1000" dirty="0"/>
              <a:t>In this case, the difference is not dates, per se, but performance times on the same date:  one performance at 4 p.m. and the other at 8 p.m.  Aside from that four-hour difference, the 245 fields are identical.  DDR tries to take into account both date and time differences, in both field 250 and in field 518.  In both fields, DDR attempts to identify and compare dates in various formats.  If it can further identify times of day, also in various forms, it will try to compare those as well.  As you can well imagine, it doesn’t always succeed, but we do try to account for most of the more common ways in which dates and times can be expressed.  We limit the comparison of recording dates and times to records for Sound Recordings and Visual Materials that are created by the same institution (identified in field 040 subfield $c), which is where we’ve found incorrect merges in the past.</a:t>
            </a:r>
          </a:p>
        </p:txBody>
      </p:sp>
      <p:sp>
        <p:nvSpPr>
          <p:cNvPr id="4" name="Slide Number Placeholder 3"/>
          <p:cNvSpPr>
            <a:spLocks noGrp="1"/>
          </p:cNvSpPr>
          <p:nvPr>
            <p:ph type="sldNum" sz="quarter" idx="10"/>
          </p:nvPr>
        </p:nvSpPr>
        <p:spPr/>
        <p:txBody>
          <a:bodyPr/>
          <a:lstStyle/>
          <a:p>
            <a:fld id="{427E463D-5436-4E13-AD38-F505E2896F0F}" type="slidenum">
              <a:rPr lang="en-US" smtClean="0"/>
              <a:t>28</a:t>
            </a:fld>
            <a:endParaRPr lang="en-US"/>
          </a:p>
        </p:txBody>
      </p:sp>
    </p:spTree>
    <p:extLst>
      <p:ext uri="{BB962C8B-B14F-4D97-AF65-F5344CB8AC3E}">
        <p14:creationId xmlns:p14="http://schemas.microsoft.com/office/powerpoint/2010/main" val="57599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000" dirty="0"/>
              <a:t>Cataloging Videorecordings Defensively:  Edition:  Different Date Associated with the Content</a:t>
            </a:r>
          </a:p>
          <a:p>
            <a:pPr defTabSz="932871">
              <a:defRPr/>
            </a:pPr>
            <a:endParaRPr lang="en-US" sz="1000" dirty="0"/>
          </a:p>
          <a:p>
            <a:r>
              <a:rPr lang="en-US" sz="1000" dirty="0"/>
              <a:t>RDA 2.5.2.1:  “… In case of doubt about whether a statement is a designation of edition, consider the presence of these words or statements as evidence that it is a designation of edition:</a:t>
            </a:r>
          </a:p>
          <a:p>
            <a:pPr lvl="1"/>
            <a:r>
              <a:rPr lang="en-US" sz="1000" dirty="0"/>
              <a:t>…</a:t>
            </a:r>
          </a:p>
          <a:p>
            <a:pPr lvl="1"/>
            <a:r>
              <a:rPr lang="en-US" sz="1000" dirty="0"/>
              <a:t>b)  a statement indicating: </a:t>
            </a:r>
          </a:p>
          <a:p>
            <a:pPr lvl="1"/>
            <a:r>
              <a:rPr lang="en-US" sz="1000" dirty="0"/>
              <a:t>…</a:t>
            </a:r>
          </a:p>
          <a:p>
            <a:pPr lvl="2"/>
            <a:r>
              <a:rPr lang="en-US" sz="1000" dirty="0"/>
              <a:t>vi)  a different date associated with the content.”</a:t>
            </a:r>
          </a:p>
          <a:p>
            <a:endParaRPr lang="en-US" sz="1000" dirty="0"/>
          </a:p>
          <a:p>
            <a:r>
              <a:rPr lang="en-US" sz="1000" dirty="0"/>
              <a:t>In this case, 245 fields are identical.  Dates in field 260 would be sufficient</a:t>
            </a:r>
            <a:r>
              <a:rPr lang="en-US" sz="1000" baseline="0" dirty="0"/>
              <a:t> to keep the records from merging incorrectly, but the 250s are additional assurance, and are the best means of making the different editions explicit.</a:t>
            </a:r>
            <a:endParaRPr lang="en-US" sz="1000" dirty="0"/>
          </a:p>
        </p:txBody>
      </p:sp>
      <p:sp>
        <p:nvSpPr>
          <p:cNvPr id="4" name="Slide Number Placeholder 3"/>
          <p:cNvSpPr>
            <a:spLocks noGrp="1"/>
          </p:cNvSpPr>
          <p:nvPr>
            <p:ph type="sldNum" sz="quarter" idx="10"/>
          </p:nvPr>
        </p:nvSpPr>
        <p:spPr/>
        <p:txBody>
          <a:bodyPr/>
          <a:lstStyle/>
          <a:p>
            <a:fld id="{427E463D-5436-4E13-AD38-F505E2896F0F}" type="slidenum">
              <a:rPr lang="en-US" smtClean="0"/>
              <a:t>29</a:t>
            </a:fld>
            <a:endParaRPr lang="en-US"/>
          </a:p>
        </p:txBody>
      </p:sp>
    </p:spTree>
    <p:extLst>
      <p:ext uri="{BB962C8B-B14F-4D97-AF65-F5344CB8AC3E}">
        <p14:creationId xmlns:p14="http://schemas.microsoft.com/office/powerpoint/2010/main" val="38545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Videorecordings Defensively:  Introduction</a:t>
            </a:r>
          </a:p>
          <a:p>
            <a:endParaRPr lang="en-US" sz="800" dirty="0"/>
          </a:p>
          <a:p>
            <a:r>
              <a:rPr lang="en-US" sz="800" dirty="0"/>
              <a:t>OCLC’s Duplicate Detection and Resolution (DDR) software originally ran sixteen times through WorldCat between 1991 and 2005, eliminating a total of nearly 1.6 million duplicate records in the Books format.</a:t>
            </a:r>
          </a:p>
          <a:p>
            <a:endParaRPr lang="en-US" sz="800" dirty="0"/>
          </a:p>
          <a:p>
            <a:r>
              <a:rPr lang="en-US" sz="800" dirty="0"/>
              <a:t>In 2005, we began a project to thoroughly revamp DDR for the Connexion platform, taking advantage of all of its new capabilities as well as other advances in technology.</a:t>
            </a:r>
          </a:p>
          <a:p>
            <a:endParaRPr lang="en-US" sz="800" dirty="0"/>
          </a:p>
          <a:p>
            <a:r>
              <a:rPr lang="en-US" sz="800" dirty="0"/>
              <a:t>After four years of development and testing, in May 2009 we began to process small test subsets of WorldCat, an eventual total of roughly 500,000 records.  During that phase we individually examined every single one of some 15,000 merges, fine-tuning our algorithms and retesting each time we found a merge that was incorrect. </a:t>
            </a:r>
          </a:p>
          <a:p>
            <a:endParaRPr lang="en-US" sz="800" dirty="0"/>
          </a:p>
          <a:p>
            <a:r>
              <a:rPr lang="en-US" sz="800" dirty="0"/>
              <a:t>In late January 2010, we began two parallel DDR processes, the first looking at each day’s new and updated records, the second “walking” the WorldCat database beginning with OCLC Record #1.  That first process continues daily and has merged over 18.8 million duplicates.  That second process completed on September 30, 2010 , going through over 166 million records and merging 5.1 million duplicates.   We have continued to  monitor the results and encourage all users to report incorrect merges to us.  We pull apart incorrect merges when possible and keep adjusting our algorithms to be as accurate as they can be.</a:t>
            </a:r>
          </a:p>
          <a:p>
            <a:endParaRPr lang="en-US" sz="800" dirty="0"/>
          </a:p>
          <a:p>
            <a:r>
              <a:rPr lang="en-US" sz="800" dirty="0"/>
              <a:t>With the full implementation of the new DDR, it is more important than ever to create a bibliographic record that clearly distinguishes itself from similar records in cases where separate records are justified.  This presentation “Cataloging Sound Recordings Defensively:  ‘When to Input a New Record’ in the Age of DDR” attempts to instruct OCLC users about safeguarding justifiably unique bibliographic records for Sound Recordings that should not be merged.</a:t>
            </a:r>
          </a:p>
        </p:txBody>
      </p:sp>
      <p:sp>
        <p:nvSpPr>
          <p:cNvPr id="4" name="Slide Number Placeholder 3"/>
          <p:cNvSpPr>
            <a:spLocks noGrp="1"/>
          </p:cNvSpPr>
          <p:nvPr>
            <p:ph type="sldNum" sz="quarter" idx="10"/>
          </p:nvPr>
        </p:nvSpPr>
        <p:spPr/>
        <p:txBody>
          <a:bodyPr/>
          <a:lstStyle/>
          <a:p>
            <a:fld id="{427E463D-5436-4E13-AD38-F505E2896F0F}" type="slidenum">
              <a:rPr lang="en-US" smtClean="0"/>
              <a:t>3</a:t>
            </a:fld>
            <a:endParaRPr lang="en-US"/>
          </a:p>
        </p:txBody>
      </p:sp>
    </p:spTree>
    <p:extLst>
      <p:ext uri="{BB962C8B-B14F-4D97-AF65-F5344CB8AC3E}">
        <p14:creationId xmlns:p14="http://schemas.microsoft.com/office/powerpoint/2010/main" val="2717778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“Cast List”</a:t>
            </a:r>
          </a:p>
          <a:p>
            <a:endParaRPr lang="en-US" dirty="0"/>
          </a:p>
          <a:p>
            <a:r>
              <a:rPr lang="en-US" dirty="0"/>
              <a:t>“Cast List” Comparison</a:t>
            </a:r>
          </a:p>
          <a:p>
            <a:pPr marL="174913" indent="-174913">
              <a:buFont typeface="Arial" panose="020B0604020202020204" pitchFamily="34" charset="0"/>
              <a:buChar char="•"/>
            </a:pPr>
            <a:r>
              <a:rPr lang="en-US" dirty="0"/>
              <a:t>So called because it was first worked on for GLIMIR clustering to distinguish different</a:t>
            </a:r>
            <a:r>
              <a:rPr lang="en-US" baseline="0" dirty="0"/>
              <a:t> versions of films (remakes, etc.) and to cluster together recorded performances of the same works by the same conductor and ensemble.  Its scope is really much wider than that name suggests, e</a:t>
            </a:r>
            <a:r>
              <a:rPr lang="en-US" dirty="0"/>
              <a:t>ncompassing different performers, conductors, narrators/readers, translators, directors, etc.</a:t>
            </a:r>
          </a:p>
          <a:p>
            <a:pPr marL="174913" indent="-174913">
              <a:buFont typeface="Arial" panose="020B0604020202020204" pitchFamily="34" charset="0"/>
              <a:buChar char="•"/>
            </a:pPr>
            <a:r>
              <a:rPr lang="en-US" baseline="0" dirty="0"/>
              <a:t>It is used only under certain limited conditions because it is so complex and unforgiving.</a:t>
            </a:r>
            <a:endParaRPr lang="en-US" dirty="0"/>
          </a:p>
          <a:p>
            <a:pPr marL="174913" indent="-174913">
              <a:buFont typeface="Arial" panose="020B0604020202020204" pitchFamily="34" charset="0"/>
              <a:buChar char="•"/>
            </a:pPr>
            <a:r>
              <a:rPr lang="en-US" dirty="0"/>
              <a:t>Considers subfields $e and $4 in X00 and X10 fields, when present.</a:t>
            </a:r>
          </a:p>
          <a:p>
            <a:pPr marL="174913" indent="-174913">
              <a:buFont typeface="Arial" panose="020B0604020202020204" pitchFamily="34" charset="0"/>
              <a:buChar char="•"/>
            </a:pPr>
            <a:r>
              <a:rPr lang="en-US" dirty="0"/>
              <a:t>When relator terms and/or relator codes are not present in X00 and X10 fields, it tries to parse data in field 245 subfield $c, field 508, field 511,</a:t>
            </a:r>
            <a:r>
              <a:rPr lang="en-US" baseline="0" dirty="0"/>
              <a:t> looking for a list of terms in various languages and the names that are associated with those terms</a:t>
            </a:r>
            <a:endParaRPr lang="en-US" dirty="0"/>
          </a:p>
          <a:p>
            <a:endParaRPr lang="en-US" dirty="0"/>
          </a:p>
          <a:p>
            <a:r>
              <a:rPr lang="en-US" dirty="0"/>
              <a:t>For videorecordings, the</a:t>
            </a:r>
            <a:r>
              <a:rPr lang="en-US" baseline="0" dirty="0"/>
              <a:t> “cast list” check is used only occasionally as a assurance that we are not inadvertently matching, say, an original film with a remake, a theatrically-released film with a TV film, or other cases where films have the same title.  Usually, those sorts of differences would be borne out in different publishers, dates and the like, but this check is one more that we sometimes make to be sure that DDR isn’t acting incorrectly.</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30</a:t>
            </a:fld>
            <a:endParaRPr lang="en-US"/>
          </a:p>
        </p:txBody>
      </p:sp>
    </p:spTree>
    <p:extLst>
      <p:ext uri="{BB962C8B-B14F-4D97-AF65-F5344CB8AC3E}">
        <p14:creationId xmlns:p14="http://schemas.microsoft.com/office/powerpoint/2010/main" val="218926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“Cast List”</a:t>
            </a:r>
          </a:p>
          <a:p>
            <a:endParaRPr lang="en-US" dirty="0"/>
          </a:p>
          <a:p>
            <a:r>
              <a:rPr lang="en-US" dirty="0"/>
              <a:t>An example of “cast list” comparison where the publisher/distributor, place of publication, date,  Blu-ray Disc</a:t>
            </a:r>
            <a:r>
              <a:rPr lang="en-US" baseline="0" dirty="0"/>
              <a:t> format, widescreen presentation, </a:t>
            </a:r>
            <a:r>
              <a:rPr lang="en-US" dirty="0"/>
              <a:t>and even one of the producers (MGM)</a:t>
            </a:r>
            <a:r>
              <a:rPr lang="en-US" baseline="0" dirty="0"/>
              <a:t> are the same but the director, writer of the screenplay, actors, and so on all differ because the films were made 35 years apart.  Obviously, the 130s also distinguish the records, but one can’t always count on 130s to be present or correct.  For films, we try to identify directors first, preferably in field 700.  In this case, the names of the directors distinguish the records for DDR in spite of all the other similarities.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31</a:t>
            </a:fld>
            <a:endParaRPr lang="en-US"/>
          </a:p>
        </p:txBody>
      </p:sp>
    </p:spTree>
    <p:extLst>
      <p:ext uri="{BB962C8B-B14F-4D97-AF65-F5344CB8AC3E}">
        <p14:creationId xmlns:p14="http://schemas.microsoft.com/office/powerpoint/2010/main" val="4017202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Conclusion</a:t>
            </a:r>
          </a:p>
          <a:p>
            <a:endParaRPr lang="en-US" dirty="0"/>
          </a:p>
          <a:p>
            <a:r>
              <a:rPr lang="en-US" dirty="0"/>
              <a:t>The contents of this presentation barely scratch the surface of what Duplicate Detection and Resolution tries to do.  We have concentrated on a few ways in which you as a cataloger might be able to assist</a:t>
            </a:r>
            <a:r>
              <a:rPr lang="en-US" baseline="0" dirty="0"/>
              <a:t> DDR in correctly differentiating between legitimately separate bibliographic records specifically for videorecordings materials.  We have merely touched upon many of the other “defensive cataloging” measures that can be applied more generally to many sorts of bibliographic materials beyond videorecordings, including such elements as standardized numbers (ISBNs, etc.), places of publication, publishers, dates, and so on.  And we have concentrated chiefly on how DDR tries to </a:t>
            </a:r>
            <a:r>
              <a:rPr lang="en-US" i="1" baseline="0" dirty="0"/>
              <a:t>differentiate</a:t>
            </a:r>
            <a:r>
              <a:rPr lang="en-US" baseline="0" dirty="0"/>
              <a:t> records.  There’s been only a limited amount of discussion here of the many ways in which DDR tries to manipulate data to determine that differently transcribed data are actually identifiably the same:  different versions of a publisher’s name; different choices in the interpretation, transcription, and coding of titles; and so on.  But I hope this presentation helps you think a bit differently about how you catalog videorecordings in the cooperative environment of WorldCat.</a:t>
            </a:r>
          </a:p>
          <a:p>
            <a:endParaRPr lang="en-US" baseline="0" dirty="0"/>
          </a:p>
          <a:p>
            <a:r>
              <a:rPr lang="en-US" baseline="0" dirty="0"/>
              <a:t>By the way, the image on the right is that of a DVD package of a documentary </a:t>
            </a:r>
            <a:r>
              <a:rPr lang="en-US" sz="1200" b="0" i="0" kern="1200" dirty="0">
                <a:solidFill>
                  <a:schemeClr val="tx1"/>
                </a:solidFill>
                <a:effectLst/>
                <a:latin typeface="+mn-lt"/>
                <a:ea typeface="+mn-ea"/>
                <a:cs typeface="+mn-cs"/>
              </a:rPr>
              <a:t>about the role of graphic designers in taking care of the environment </a:t>
            </a:r>
            <a:r>
              <a:rPr lang="en-US" baseline="0" dirty="0"/>
              <a:t>entitled </a:t>
            </a:r>
            <a:r>
              <a:rPr lang="en-US" b="0" baseline="0" dirty="0"/>
              <a:t>“Beautiful Trash:  </a:t>
            </a:r>
            <a:r>
              <a:rPr lang="en-US" sz="1200" b="0" i="0" kern="1200" dirty="0">
                <a:solidFill>
                  <a:schemeClr val="tx1"/>
                </a:solidFill>
                <a:effectLst/>
                <a:latin typeface="+mn-lt"/>
                <a:ea typeface="+mn-ea"/>
                <a:cs typeface="+mn-cs"/>
              </a:rPr>
              <a:t>Insights on Responsible Graphic Design.”  That DVD being lifted out of the package</a:t>
            </a:r>
            <a:r>
              <a:rPr lang="en-US" sz="1200" b="0" i="0" kern="1200" baseline="0" dirty="0">
                <a:solidFill>
                  <a:schemeClr val="tx1"/>
                </a:solidFill>
                <a:effectLst/>
                <a:latin typeface="+mn-lt"/>
                <a:ea typeface="+mn-ea"/>
                <a:cs typeface="+mn-cs"/>
              </a:rPr>
              <a:t> evokes a garbage can cover.</a:t>
            </a:r>
            <a:endParaRPr lang="en-US" baseline="0" dirty="0"/>
          </a:p>
        </p:txBody>
      </p:sp>
      <p:sp>
        <p:nvSpPr>
          <p:cNvPr id="4" name="Slide Number Placeholder 3"/>
          <p:cNvSpPr>
            <a:spLocks noGrp="1"/>
          </p:cNvSpPr>
          <p:nvPr>
            <p:ph type="sldNum" sz="quarter" idx="10"/>
          </p:nvPr>
        </p:nvSpPr>
        <p:spPr/>
        <p:txBody>
          <a:bodyPr/>
          <a:lstStyle/>
          <a:p>
            <a:fld id="{427E463D-5436-4E13-AD38-F505E2896F0F}" type="slidenum">
              <a:rPr lang="en-US" smtClean="0"/>
              <a:t>32</a:t>
            </a:fld>
            <a:endParaRPr lang="en-US"/>
          </a:p>
        </p:txBody>
      </p:sp>
    </p:spTree>
    <p:extLst>
      <p:ext uri="{BB962C8B-B14F-4D97-AF65-F5344CB8AC3E}">
        <p14:creationId xmlns:p14="http://schemas.microsoft.com/office/powerpoint/2010/main" val="489652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Questions</a:t>
            </a:r>
          </a:p>
          <a:p>
            <a:endParaRPr lang="en-US" dirty="0"/>
          </a:p>
          <a:p>
            <a:r>
              <a:rPr lang="en-US" dirty="0"/>
              <a:t>Thank you for your kind attention.</a:t>
            </a:r>
          </a:p>
          <a:p>
            <a:endParaRPr lang="en-US" dirty="0"/>
          </a:p>
          <a:p>
            <a:r>
              <a:rPr lang="en-US" dirty="0"/>
              <a:t>Outside of the context of this presentation, questions about “When to Input a New Record,” DDR, and other WorldCat quality issues may always be addressed to </a:t>
            </a:r>
            <a:r>
              <a:rPr lang="en-US" dirty="0">
                <a:hlinkClick r:id="rId3"/>
              </a:rPr>
              <a:t>askqc@oclc.org</a:t>
            </a:r>
            <a:r>
              <a:rPr lang="en-US" dirty="0"/>
              <a:t>.</a:t>
            </a:r>
          </a:p>
          <a:p>
            <a:endParaRPr lang="en-US" dirty="0"/>
          </a:p>
          <a:p>
            <a:r>
              <a:rPr lang="en-US" dirty="0"/>
              <a:t>On the screen, you see that AskQC address as well as the URLs for OCLC’s “When to Input a New Record,” the ALCTS document “Differences Between, Changes Within,” and OCLC’s “Cataloging Defensively” page.</a:t>
            </a:r>
          </a:p>
          <a:p>
            <a:endParaRPr lang="en-US" dirty="0"/>
          </a:p>
          <a:p>
            <a:r>
              <a:rPr lang="en-US" dirty="0"/>
              <a:t>Now it’s time for your questions.</a:t>
            </a:r>
          </a:p>
        </p:txBody>
      </p:sp>
      <p:sp>
        <p:nvSpPr>
          <p:cNvPr id="4" name="Slide Number Placeholder 3"/>
          <p:cNvSpPr>
            <a:spLocks noGrp="1"/>
          </p:cNvSpPr>
          <p:nvPr>
            <p:ph type="sldNum" sz="quarter" idx="10"/>
          </p:nvPr>
        </p:nvSpPr>
        <p:spPr/>
        <p:txBody>
          <a:bodyPr/>
          <a:lstStyle/>
          <a:p>
            <a:fld id="{427E463D-5436-4E13-AD38-F505E2896F0F}" type="slidenum">
              <a:rPr lang="en-US" smtClean="0"/>
              <a:t>33</a:t>
            </a:fld>
            <a:endParaRPr lang="en-US"/>
          </a:p>
        </p:txBody>
      </p:sp>
    </p:spTree>
    <p:extLst>
      <p:ext uri="{BB962C8B-B14F-4D97-AF65-F5344CB8AC3E}">
        <p14:creationId xmlns:p14="http://schemas.microsoft.com/office/powerpoint/2010/main" val="191231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100" dirty="0"/>
              <a:t>Cataloging Videorecordings Defensively:  Introduction</a:t>
            </a:r>
          </a:p>
          <a:p>
            <a:pPr defTabSz="932871">
              <a:defRPr/>
            </a:pPr>
            <a:endParaRPr lang="en-US" sz="1100" dirty="0"/>
          </a:p>
          <a:p>
            <a:pPr defTabSz="932871">
              <a:defRPr/>
            </a:pPr>
            <a:r>
              <a:rPr lang="en-US" sz="1100" dirty="0"/>
              <a:t>From the very beginning of automated DDR back in 1991, records for resources with dates of publication/production earlier than 1801 have been set aside and not processed. In 2011, in consultation with the Rare Books and Manuscripts Section (RBMS) of the Bibliographic Standards Committee of ACRL, we exempted from DDR all records for original materials that were coded with any of four descriptive conventions in field 040 subfield $e:  </a:t>
            </a:r>
            <a:r>
              <a:rPr lang="en-US" sz="1100" dirty="0" err="1"/>
              <a:t>bdrb</a:t>
            </a:r>
            <a:r>
              <a:rPr lang="en-US" sz="1100" dirty="0"/>
              <a:t>, </a:t>
            </a:r>
            <a:r>
              <a:rPr lang="en-US" sz="1100" dirty="0" err="1"/>
              <a:t>dcrb</a:t>
            </a:r>
            <a:r>
              <a:rPr lang="en-US" sz="1100" dirty="0"/>
              <a:t>, </a:t>
            </a:r>
            <a:r>
              <a:rPr lang="en-US" sz="1100" dirty="0" err="1"/>
              <a:t>dcrmb</a:t>
            </a:r>
            <a:r>
              <a:rPr lang="en-US" sz="1100" dirty="0"/>
              <a:t>, </a:t>
            </a:r>
            <a:r>
              <a:rPr lang="en-US" sz="1100" dirty="0" err="1"/>
              <a:t>dcrms</a:t>
            </a:r>
            <a:r>
              <a:rPr lang="en-US" sz="1100" dirty="0"/>
              <a:t>.  In March 2016, we expanded that list of exempted rare and archival materials descriptive conventions to include twenty additional MARC </a:t>
            </a:r>
            <a:r>
              <a:rPr lang="en-US" sz="1100" i="1" dirty="0"/>
              <a:t>Descriptive Convention Source Codes </a:t>
            </a:r>
            <a:r>
              <a:rPr lang="en-US" sz="1100" dirty="0"/>
              <a:t>in field 040 subfield $e (</a:t>
            </a:r>
            <a:r>
              <a:rPr lang="en-US" sz="1100" dirty="0" err="1"/>
              <a:t>amim</a:t>
            </a:r>
            <a:r>
              <a:rPr lang="en-US" sz="1100" dirty="0"/>
              <a:t>, </a:t>
            </a:r>
            <a:r>
              <a:rPr lang="en-US" sz="1100" dirty="0" err="1"/>
              <a:t>amremm</a:t>
            </a:r>
            <a:r>
              <a:rPr lang="en-US" sz="1100" dirty="0"/>
              <a:t>, appm, </a:t>
            </a:r>
            <a:r>
              <a:rPr lang="en-US" sz="1100" dirty="0" err="1"/>
              <a:t>cgcrb</a:t>
            </a:r>
            <a:r>
              <a:rPr lang="en-US" sz="1100" dirty="0"/>
              <a:t>, </a:t>
            </a:r>
            <a:r>
              <a:rPr lang="en-US" sz="1100" dirty="0" err="1"/>
              <a:t>cco</a:t>
            </a:r>
            <a:r>
              <a:rPr lang="en-US" sz="1100" dirty="0"/>
              <a:t>, dacs, </a:t>
            </a:r>
            <a:r>
              <a:rPr lang="en-US" sz="1100" dirty="0" err="1"/>
              <a:t>dcgpm</a:t>
            </a:r>
            <a:r>
              <a:rPr lang="en-US" sz="1100" dirty="0"/>
              <a:t>, </a:t>
            </a:r>
            <a:r>
              <a:rPr lang="en-US" sz="1100" dirty="0" err="1"/>
              <a:t>dcrmc</a:t>
            </a:r>
            <a:r>
              <a:rPr lang="en-US" sz="1100" dirty="0"/>
              <a:t>, dcrmg, </a:t>
            </a:r>
            <a:r>
              <a:rPr lang="en-US" sz="1100" dirty="0" err="1"/>
              <a:t>dcrmm</a:t>
            </a:r>
            <a:r>
              <a:rPr lang="en-US" sz="1100" dirty="0"/>
              <a:t>, </a:t>
            </a:r>
            <a:r>
              <a:rPr lang="en-US" sz="1100" dirty="0" err="1"/>
              <a:t>dmbsb</a:t>
            </a:r>
            <a:r>
              <a:rPr lang="en-US" sz="1100" dirty="0"/>
              <a:t>, enol, </a:t>
            </a:r>
            <a:r>
              <a:rPr lang="en-US" sz="1100" dirty="0" err="1"/>
              <a:t>estc</a:t>
            </a:r>
            <a:r>
              <a:rPr lang="en-US" sz="1100" dirty="0"/>
              <a:t>, gihc, </a:t>
            </a:r>
            <a:r>
              <a:rPr lang="en-US" sz="1100" dirty="0" err="1"/>
              <a:t>iosr</a:t>
            </a:r>
            <a:r>
              <a:rPr lang="en-US" sz="1100" dirty="0"/>
              <a:t>, </a:t>
            </a:r>
            <a:r>
              <a:rPr lang="en-US" sz="1100" dirty="0" err="1"/>
              <a:t>ohcm</a:t>
            </a:r>
            <a:r>
              <a:rPr lang="en-US" sz="1100" dirty="0"/>
              <a:t>, rad, </a:t>
            </a:r>
            <a:r>
              <a:rPr lang="en-US" sz="1100" dirty="0" err="1"/>
              <a:t>rna</a:t>
            </a:r>
            <a:r>
              <a:rPr lang="en-US" sz="1100" dirty="0"/>
              <a:t>, vd16, vd17) after further consultations with the larger rare and archival materials communities.  That’s a total of 24 codes exempted.  In consultation with the American Library Association (ALA) Map and Geospatial Information Round Table (MAGIRT) Cataloging and Classification Committee (CCC), we have further exempted records for cartographic materials with dates of publication earlier than 1901. In addition, we exempt from DDR processing all records for resources that can be identified as photographs (Material Types “</a:t>
            </a:r>
            <a:r>
              <a:rPr lang="en-US" sz="1100" dirty="0" err="1"/>
              <a:t>pht</a:t>
            </a:r>
            <a:r>
              <a:rPr lang="en-US" sz="1100" dirty="0"/>
              <a:t>” for photograph and/or “pic” for picture).  They are commonly unique, unpublished, and have cataloger-supplied, generic, </a:t>
            </a:r>
            <a:r>
              <a:rPr lang="en-US" sz="1100" dirty="0" err="1"/>
              <a:t>undifferentiable</a:t>
            </a:r>
            <a:r>
              <a:rPr lang="en-US" sz="1100" dirty="0"/>
              <a:t> titles and otherwise described in ways that don’t lend themselves to being distinguished from each other through automated means.</a:t>
            </a:r>
          </a:p>
        </p:txBody>
      </p:sp>
      <p:sp>
        <p:nvSpPr>
          <p:cNvPr id="4" name="Slide Number Placeholder 3"/>
          <p:cNvSpPr>
            <a:spLocks noGrp="1"/>
          </p:cNvSpPr>
          <p:nvPr>
            <p:ph type="sldNum" sz="quarter" idx="10"/>
          </p:nvPr>
        </p:nvSpPr>
        <p:spPr/>
        <p:txBody>
          <a:bodyPr/>
          <a:lstStyle/>
          <a:p>
            <a:fld id="{427E463D-5436-4E13-AD38-F505E2896F0F}" type="slidenum">
              <a:rPr lang="en-US" smtClean="0"/>
              <a:t>4</a:t>
            </a:fld>
            <a:endParaRPr lang="en-US"/>
          </a:p>
        </p:txBody>
      </p:sp>
    </p:spTree>
    <p:extLst>
      <p:ext uri="{BB962C8B-B14F-4D97-AF65-F5344CB8AC3E}">
        <p14:creationId xmlns:p14="http://schemas.microsoft.com/office/powerpoint/2010/main" val="23750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 Defensively:  Basics</a:t>
            </a:r>
          </a:p>
          <a:p>
            <a:endParaRPr lang="en-US" dirty="0"/>
          </a:p>
          <a:p>
            <a:r>
              <a:rPr lang="en-US" dirty="0"/>
              <a:t>By far, the best advice you will ever hear about “Cataloging Defensively” is to catalog carefully.  That includes:</a:t>
            </a:r>
          </a:p>
          <a:p>
            <a:pPr lvl="1">
              <a:buFont typeface="Arial" pitchFamily="34" charset="0"/>
              <a:buChar char="•"/>
            </a:pPr>
            <a:r>
              <a:rPr lang="en-US" dirty="0"/>
              <a:t>Be sure you search thoroughly</a:t>
            </a:r>
          </a:p>
          <a:p>
            <a:pPr lvl="1">
              <a:buFont typeface="Arial" pitchFamily="34" charset="0"/>
              <a:buChar char="•"/>
            </a:pPr>
            <a:r>
              <a:rPr lang="en-US" dirty="0"/>
              <a:t>When deriving a new record from an existing one, be sure that you make all of the changes to the record that convinced you a separate record was justified in the first place</a:t>
            </a:r>
          </a:p>
          <a:p>
            <a:pPr lvl="1">
              <a:buFont typeface="Arial" pitchFamily="34" charset="0"/>
              <a:buChar char="•"/>
            </a:pPr>
            <a:r>
              <a:rPr lang="en-US" dirty="0"/>
              <a:t>When editing an existing record, be sure that you never change the essential identity of an existing bibliographic record to something else</a:t>
            </a:r>
          </a:p>
          <a:p>
            <a:pPr lvl="1">
              <a:buFont typeface="Arial" pitchFamily="34" charset="0"/>
              <a:buChar char="•"/>
            </a:pPr>
            <a:r>
              <a:rPr lang="en-US" dirty="0"/>
              <a:t>Be sure that the coding and tagging are correct and complete</a:t>
            </a:r>
            <a:endParaRPr lang="en-US" sz="1800" dirty="0"/>
          </a:p>
          <a:p>
            <a:pPr lvl="2">
              <a:buFont typeface="Arial" pitchFamily="34" charset="0"/>
              <a:buChar char="•"/>
            </a:pPr>
            <a:r>
              <a:rPr lang="en-US" dirty="0"/>
              <a:t>Miscoded fields and subfields, missing subfields can cause data to be ignored or misinterpreted</a:t>
            </a:r>
          </a:p>
          <a:p>
            <a:pPr lvl="1">
              <a:buFont typeface="Arial" pitchFamily="34" charset="0"/>
              <a:buChar char="•"/>
            </a:pPr>
            <a:r>
              <a:rPr lang="en-US" dirty="0"/>
              <a:t>Be sure to proofread the record</a:t>
            </a:r>
            <a:endParaRPr lang="en-US" sz="1800" dirty="0"/>
          </a:p>
          <a:p>
            <a:pPr lvl="2">
              <a:buFont typeface="Arial" pitchFamily="34" charset="0"/>
              <a:buChar char="•"/>
            </a:pPr>
            <a:r>
              <a:rPr lang="en-US" dirty="0"/>
              <a:t>Use the spell-check provided in Connexion, but remember that not all typos will be caught by a spell-check</a:t>
            </a:r>
          </a:p>
        </p:txBody>
      </p:sp>
      <p:sp>
        <p:nvSpPr>
          <p:cNvPr id="4" name="Slide Number Placeholder 3"/>
          <p:cNvSpPr>
            <a:spLocks noGrp="1"/>
          </p:cNvSpPr>
          <p:nvPr>
            <p:ph type="sldNum" sz="quarter" idx="10"/>
          </p:nvPr>
        </p:nvSpPr>
        <p:spPr/>
        <p:txBody>
          <a:bodyPr/>
          <a:lstStyle/>
          <a:p>
            <a:fld id="{427E463D-5436-4E13-AD38-F505E2896F0F}" type="slidenum">
              <a:rPr lang="en-US" smtClean="0"/>
              <a:t>5</a:t>
            </a:fld>
            <a:endParaRPr lang="en-US"/>
          </a:p>
        </p:txBody>
      </p:sp>
    </p:spTree>
    <p:extLst>
      <p:ext uri="{BB962C8B-B14F-4D97-AF65-F5344CB8AC3E}">
        <p14:creationId xmlns:p14="http://schemas.microsoft.com/office/powerpoint/2010/main" val="13836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Videorecordings Defensively:  Basics</a:t>
            </a:r>
          </a:p>
          <a:p>
            <a:endParaRPr lang="en-US" sz="1000" dirty="0"/>
          </a:p>
          <a:p>
            <a:pPr defTabSz="932871">
              <a:defRPr/>
            </a:pPr>
            <a:r>
              <a:rPr lang="en-US" sz="1000" dirty="0"/>
              <a:t>Cataloging Defensively = Cataloging Carefully</a:t>
            </a:r>
          </a:p>
          <a:p>
            <a:endParaRPr lang="en-US" sz="1000" dirty="0"/>
          </a:p>
          <a:p>
            <a:pPr>
              <a:buFont typeface="Arial" pitchFamily="34" charset="0"/>
              <a:buNone/>
            </a:pPr>
            <a:r>
              <a:rPr lang="en-US" sz="1000" dirty="0"/>
              <a:t>Be sure that the record is internally consistent, with coded data corresponding correctly to descriptive data, when appropriate, including:</a:t>
            </a:r>
          </a:p>
          <a:p>
            <a:pPr lvl="1">
              <a:buFont typeface="Arial" pitchFamily="34" charset="0"/>
              <a:buChar char="•"/>
            </a:pPr>
            <a:r>
              <a:rPr lang="en-US" sz="1000" dirty="0"/>
              <a:t>Country of Publication (</a:t>
            </a:r>
            <a:r>
              <a:rPr lang="en-US" sz="1000" i="1" dirty="0" err="1"/>
              <a:t>Ctry</a:t>
            </a:r>
            <a:r>
              <a:rPr lang="en-US" sz="1000" dirty="0"/>
              <a:t>) should usually represent the first named place in 260/264 subfield $a</a:t>
            </a:r>
          </a:p>
          <a:p>
            <a:pPr lvl="1">
              <a:buFont typeface="Arial" pitchFamily="34" charset="0"/>
              <a:buChar char="•"/>
            </a:pPr>
            <a:r>
              <a:rPr lang="en-US" sz="1000" i="1" dirty="0"/>
              <a:t>Date 1</a:t>
            </a:r>
            <a:r>
              <a:rPr lang="en-US" sz="1000" dirty="0"/>
              <a:t>, </a:t>
            </a:r>
            <a:r>
              <a:rPr lang="en-US" sz="1000" i="1" dirty="0"/>
              <a:t>Date 2</a:t>
            </a:r>
            <a:r>
              <a:rPr lang="en-US" sz="1000" dirty="0"/>
              <a:t>, and Type of Date/Publication Status (</a:t>
            </a:r>
            <a:r>
              <a:rPr lang="en-US" sz="1000" i="1" dirty="0"/>
              <a:t>DtSt</a:t>
            </a:r>
            <a:r>
              <a:rPr lang="en-US" sz="1000" dirty="0"/>
              <a:t>) should correctly reflect the date or dates found in 260/264 subfield $c and, if appropriate, other date-related parts of the bibliographic record</a:t>
            </a:r>
          </a:p>
          <a:p>
            <a:pPr lvl="1">
              <a:buFont typeface="Arial" pitchFamily="34" charset="0"/>
              <a:buChar char="•"/>
            </a:pPr>
            <a:r>
              <a:rPr lang="en-US" sz="1000" dirty="0"/>
              <a:t>Form  of Item (</a:t>
            </a:r>
            <a:r>
              <a:rPr lang="en-US" sz="1000" i="1" dirty="0"/>
              <a:t>Form</a:t>
            </a:r>
            <a:r>
              <a:rPr lang="en-US" sz="1000" dirty="0"/>
              <a:t>) should be correctly coded for tangible and remote electronic resources, microforms, Braille, large print, and regular print reproductions when appropriate; and if field 006 is also appropriate, make sure the </a:t>
            </a:r>
            <a:r>
              <a:rPr lang="en-US" sz="1000" i="1" dirty="0"/>
              <a:t>Form</a:t>
            </a:r>
            <a:r>
              <a:rPr lang="en-US" sz="1000" dirty="0"/>
              <a:t> in the 006 correctly agrees with the Form coding in the 008</a:t>
            </a:r>
          </a:p>
          <a:p>
            <a:pPr lvl="1">
              <a:buFont typeface="Arial" pitchFamily="34" charset="0"/>
              <a:buChar char="•"/>
            </a:pPr>
            <a:r>
              <a:rPr lang="en-US" sz="1000" dirty="0"/>
              <a:t>Use an appropriate 006 field or fields to account for additional aspects of a resource, when that is called for</a:t>
            </a:r>
          </a:p>
          <a:p>
            <a:pPr lvl="1">
              <a:buFont typeface="Arial" pitchFamily="34" charset="0"/>
              <a:buChar char="•"/>
            </a:pPr>
            <a:r>
              <a:rPr lang="en-US" sz="1000" dirty="0"/>
              <a:t>Code an appropriate 007 field or fields to account for physical characteristics, when that is called for</a:t>
            </a:r>
          </a:p>
          <a:p>
            <a:pPr>
              <a:buFont typeface="Arial" pitchFamily="34" charset="0"/>
              <a:buNone/>
            </a:pPr>
            <a:r>
              <a:rPr lang="en-US" sz="1000" dirty="0"/>
              <a:t>These elements are all taken into consideration by DDR’s algorithms, and any inaccuracies or inconsistencies might result in DDR not acting 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6</a:t>
            </a:fld>
            <a:endParaRPr lang="en-US"/>
          </a:p>
        </p:txBody>
      </p:sp>
    </p:spTree>
    <p:extLst>
      <p:ext uri="{BB962C8B-B14F-4D97-AF65-F5344CB8AC3E}">
        <p14:creationId xmlns:p14="http://schemas.microsoft.com/office/powerpoint/2010/main" val="486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Videorecordings Defensively:  Edition</a:t>
            </a:r>
          </a:p>
          <a:p>
            <a:endParaRPr lang="en-US" sz="800" dirty="0"/>
          </a:p>
          <a:p>
            <a:r>
              <a:rPr lang="en-US" sz="800" dirty="0"/>
              <a:t>Make sure that you include an edition statement if one is available.  An edition statement coded </a:t>
            </a:r>
            <a:r>
              <a:rPr lang="en-US" sz="800" i="1" dirty="0"/>
              <a:t>in field 250 </a:t>
            </a:r>
            <a:r>
              <a:rPr lang="en-US" sz="800" dirty="0"/>
              <a:t>-- rather than being relegated to a quoted or unquoted note or to other title information -- can be one of the most effective means of differentiating records that might otherwise seem identical.  RDA 2.5.2.1 reads in part:</a:t>
            </a:r>
          </a:p>
          <a:p>
            <a:endParaRPr lang="en-US" sz="800" dirty="0"/>
          </a:p>
          <a:p>
            <a:pPr lvl="1"/>
            <a:r>
              <a:rPr lang="en-US" sz="800" dirty="0"/>
              <a:t>“In case of doubt about whether a statement is a designation of edition, consider the presence of these words or statements as evidence that it is a designation of edition:</a:t>
            </a:r>
          </a:p>
          <a:p>
            <a:pPr lvl="2"/>
            <a:r>
              <a:rPr lang="en-US" sz="800" dirty="0"/>
              <a:t>a)  a word such as edition, issue, release, level, state, or update (or its equivalent in another language)</a:t>
            </a:r>
          </a:p>
          <a:p>
            <a:pPr lvl="2"/>
            <a:r>
              <a:rPr lang="en-US" sz="800" dirty="0"/>
              <a:t>	</a:t>
            </a:r>
            <a:r>
              <a:rPr lang="en-US" sz="800" i="1" dirty="0"/>
              <a:t>or</a:t>
            </a:r>
          </a:p>
          <a:p>
            <a:pPr lvl="2"/>
            <a:r>
              <a:rPr lang="en-US" sz="800" dirty="0"/>
              <a:t>b)  a statement indicating: </a:t>
            </a:r>
          </a:p>
          <a:p>
            <a:pPr lvl="3"/>
            <a:r>
              <a:rPr lang="en-US" sz="800" dirty="0" err="1"/>
              <a:t>i</a:t>
            </a:r>
            <a:r>
              <a:rPr lang="en-US" sz="800" dirty="0"/>
              <a:t>)	a difference in content</a:t>
            </a:r>
          </a:p>
          <a:p>
            <a:pPr lvl="3"/>
            <a:r>
              <a:rPr lang="en-US" sz="800" dirty="0"/>
              <a:t>ii)	a difference in geographic coverage</a:t>
            </a:r>
          </a:p>
          <a:p>
            <a:pPr lvl="3"/>
            <a:r>
              <a:rPr lang="en-US" sz="800" dirty="0"/>
              <a:t>iii)	a difference in language</a:t>
            </a:r>
          </a:p>
          <a:p>
            <a:pPr lvl="3"/>
            <a:r>
              <a:rPr lang="en-US" sz="800" dirty="0"/>
              <a:t>iv)	a difference in audience</a:t>
            </a:r>
          </a:p>
          <a:p>
            <a:pPr lvl="3"/>
            <a:r>
              <a:rPr lang="en-US" sz="800" dirty="0"/>
              <a:t>v)	a particular format or physical presentation</a:t>
            </a:r>
          </a:p>
          <a:p>
            <a:pPr marL="1399306" lvl="3"/>
            <a:r>
              <a:rPr lang="en-US" sz="800" dirty="0"/>
              <a:t>vi)	a different date associated with the content</a:t>
            </a:r>
          </a:p>
          <a:p>
            <a:pPr lvl="1"/>
            <a:r>
              <a:rPr lang="en-US" dirty="0"/>
              <a:t>	</a:t>
            </a:r>
            <a:r>
              <a:rPr lang="en-US" baseline="0" dirty="0"/>
              <a:t>            </a:t>
            </a:r>
            <a:r>
              <a:rPr lang="en-US" dirty="0"/>
              <a:t>vii)	a particular voice range or format of notated music</a:t>
            </a:r>
            <a:r>
              <a:rPr lang="en-US" sz="800" dirty="0"/>
              <a:t>”</a:t>
            </a:r>
          </a:p>
          <a:p>
            <a:endParaRPr lang="en-US" sz="800" dirty="0"/>
          </a:p>
          <a:p>
            <a:r>
              <a:rPr lang="en-US" sz="800" dirty="0"/>
              <a:t>In many cases (including in some of the examples that follow), other matching elements such as dates, region, color broadcast standard, publisher, and so on, may also distinguish the records adequately, but please include edition statements in 250 whenever appropriate.</a:t>
            </a:r>
          </a:p>
          <a:p>
            <a:endParaRPr lang="en-US" sz="800" dirty="0"/>
          </a:p>
          <a:p>
            <a:r>
              <a:rPr lang="en-US" sz="800" dirty="0"/>
              <a:t>In this context, we’ll also look at a few instances when some of these distinctions may be made more appropriately through other means, according to the descriptive conventions you are using and/or the manner in which the resource presents itself.</a:t>
            </a:r>
          </a:p>
          <a:p>
            <a:endParaRPr lang="en-US" sz="800" dirty="0"/>
          </a:p>
          <a:p>
            <a:pPr defTabSz="932871">
              <a:defRPr/>
            </a:pPr>
            <a:r>
              <a:rPr lang="en-US" sz="800" dirty="0"/>
              <a:t>Additionally, we will look at a few of the other ways we’ve tried to adjust the DDR algorithms to identify similar differences in existing records that have followed earlier and sometimes less explicit cataloging practices.</a:t>
            </a:r>
          </a:p>
        </p:txBody>
      </p:sp>
      <p:sp>
        <p:nvSpPr>
          <p:cNvPr id="4" name="Slide Number Placeholder 3"/>
          <p:cNvSpPr>
            <a:spLocks noGrp="1"/>
          </p:cNvSpPr>
          <p:nvPr>
            <p:ph type="sldNum" sz="quarter" idx="10"/>
          </p:nvPr>
        </p:nvSpPr>
        <p:spPr/>
        <p:txBody>
          <a:bodyPr/>
          <a:lstStyle/>
          <a:p>
            <a:fld id="{427E463D-5436-4E13-AD38-F505E2896F0F}" type="slidenum">
              <a:rPr lang="en-US" smtClean="0"/>
              <a:t>7</a:t>
            </a:fld>
            <a:endParaRPr lang="en-US"/>
          </a:p>
        </p:txBody>
      </p:sp>
    </p:spTree>
    <p:extLst>
      <p:ext uri="{BB962C8B-B14F-4D97-AF65-F5344CB8AC3E}">
        <p14:creationId xmlns:p14="http://schemas.microsoft.com/office/powerpoint/2010/main" val="207120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2871">
              <a:defRPr/>
            </a:pPr>
            <a:r>
              <a:rPr lang="en-US" dirty="0"/>
              <a:t>Cataloging Videorecordings Defensively:  Edition</a:t>
            </a:r>
          </a:p>
          <a:p>
            <a:pPr lvl="0">
              <a:buFont typeface="Arial" pitchFamily="34" charset="0"/>
              <a:buNone/>
            </a:pPr>
            <a:endParaRPr lang="en-US" dirty="0"/>
          </a:p>
          <a:p>
            <a:pPr lvl="0">
              <a:buFont typeface="Arial" pitchFamily="34" charset="0"/>
              <a:buNone/>
            </a:pPr>
            <a:r>
              <a:rPr lang="en-US" dirty="0"/>
              <a:t>One of the most effective ways of assuring that bibliographic records reflecting subtle differences between similar resources are not merged incorrectly by DDR is to use the power that both AACR2 1.2B4 and RDA 2.5.1.4 give to catalogers.</a:t>
            </a:r>
          </a:p>
          <a:p>
            <a:pPr lvl="0">
              <a:buFont typeface="Arial" pitchFamily="34" charset="0"/>
              <a:buNone/>
            </a:pPr>
            <a:endParaRPr lang="en-US" dirty="0"/>
          </a:p>
          <a:p>
            <a:pPr lvl="0">
              <a:buFont typeface="Arial" pitchFamily="34" charset="0"/>
              <a:buNone/>
            </a:pPr>
            <a:r>
              <a:rPr lang="en-US" dirty="0"/>
              <a:t>AACR2 1.2B4 (and the corresponding rules in subsequent chapters, including 7.2B3) and their associated LCRIs allow the optional addition of an edition statement:  “If an item lacks an edition statement but is known to contain significant changes from other editions, supply a suitable brief statement in the language and script of the title proper and enclose it in square brackets.”  LCRI 1.2B4 further states: “Do not apply this optional rule to any case of merely supposed differences in issues that might make them different editions. Apply the option for manifest differences where the catalog records would otherwise show exactly the same information in the areas beginning with the title and statement of responsibility area and ending with the series area.”</a:t>
            </a:r>
          </a:p>
          <a:p>
            <a:pPr lvl="0">
              <a:buFont typeface="Arial" pitchFamily="34" charset="0"/>
              <a:buNone/>
            </a:pPr>
            <a:endParaRPr lang="en-US" dirty="0"/>
          </a:p>
          <a:p>
            <a:pPr lvl="0">
              <a:buFont typeface="Arial" pitchFamily="34" charset="0"/>
              <a:buNone/>
            </a:pPr>
            <a:r>
              <a:rPr lang="en-US" dirty="0"/>
              <a:t>RDA 2.5.1.4 allows essentially the same option:  “If a resource lacks an edition statement but is known to contain significant changes from other editions, supply an edition statement, if considered important for identification or access.”  If there is a date associated with these different versions, it is fully in keeping with these instructions to include that date as part of the edition statement in field 250.  Edition statements</a:t>
            </a:r>
            <a:r>
              <a:rPr lang="en-US" baseline="0" dirty="0"/>
              <a:t> are not as common in videorecordings as they are in other bibliographic formats, but they should be in field 250 when they are present.</a:t>
            </a:r>
            <a:endParaRPr lang="en-US" dirty="0"/>
          </a:p>
        </p:txBody>
      </p:sp>
      <p:sp>
        <p:nvSpPr>
          <p:cNvPr id="4" name="Slide Number Placeholder 3"/>
          <p:cNvSpPr>
            <a:spLocks noGrp="1"/>
          </p:cNvSpPr>
          <p:nvPr>
            <p:ph type="sldNum" sz="quarter" idx="10"/>
          </p:nvPr>
        </p:nvSpPr>
        <p:spPr/>
        <p:txBody>
          <a:bodyPr/>
          <a:lstStyle/>
          <a:p>
            <a:fld id="{588CD277-DA77-4B88-A1A5-A6D2302C7659}" type="slidenum">
              <a:rPr lang="en-US" smtClean="0"/>
              <a:pPr/>
              <a:t>8</a:t>
            </a:fld>
            <a:endParaRPr lang="en-US" dirty="0"/>
          </a:p>
        </p:txBody>
      </p:sp>
    </p:spTree>
    <p:extLst>
      <p:ext uri="{BB962C8B-B14F-4D97-AF65-F5344CB8AC3E}">
        <p14:creationId xmlns:p14="http://schemas.microsoft.com/office/powerpoint/2010/main" val="36445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Cataloging Videorecordings</a:t>
            </a:r>
            <a:r>
              <a:rPr lang="en-US" baseline="0" dirty="0"/>
              <a:t> </a:t>
            </a:r>
            <a:r>
              <a:rPr lang="en-US" dirty="0"/>
              <a:t>Defensively:  Editions:  Difference in Content</a:t>
            </a:r>
          </a:p>
          <a:p>
            <a:endParaRPr lang="en-US" dirty="0"/>
          </a:p>
          <a:p>
            <a:r>
              <a:rPr lang="en-US" dirty="0"/>
              <a:t>RDA 2.5.2.1:  “… In case of doubt about whether a statement is a designation of edition, consider the presence of these words or statements as evidence that it is a designation of edition:</a:t>
            </a:r>
          </a:p>
          <a:p>
            <a:pPr lvl="1"/>
            <a:r>
              <a:rPr lang="en-US" dirty="0"/>
              <a:t>…</a:t>
            </a:r>
          </a:p>
          <a:p>
            <a:pPr lvl="1"/>
            <a:r>
              <a:rPr lang="en-US" dirty="0"/>
              <a:t>b)  a statement indicating: </a:t>
            </a:r>
          </a:p>
          <a:p>
            <a:pPr lvl="1"/>
            <a:r>
              <a:rPr lang="en-US" dirty="0"/>
              <a:t>…</a:t>
            </a:r>
          </a:p>
          <a:p>
            <a:pPr marL="932871" lvl="2" defTabSz="932871">
              <a:defRPr/>
            </a:pPr>
            <a:r>
              <a:rPr lang="it-IT" dirty="0"/>
              <a:t>i)  a difference in content</a:t>
            </a:r>
            <a:r>
              <a:rPr lang="en-US" dirty="0"/>
              <a:t>.”</a:t>
            </a:r>
          </a:p>
          <a:p>
            <a:pPr lvl="0"/>
            <a:endParaRPr lang="it-IT" dirty="0"/>
          </a:p>
          <a:p>
            <a:pPr defTabSz="932871">
              <a:defRPr/>
            </a:pPr>
            <a:r>
              <a:rPr lang="en-US" dirty="0"/>
              <a:t>Although the difference in dates and he difference between one videodisc and two videodiscs would also serve to prevent</a:t>
            </a:r>
            <a:r>
              <a:rPr lang="en-US" baseline="0" dirty="0"/>
              <a:t> a merge, the distinct, traditional edition statements should also be included.</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9</a:t>
            </a:fld>
            <a:endParaRPr lang="en-US"/>
          </a:p>
        </p:txBody>
      </p:sp>
    </p:spTree>
    <p:extLst>
      <p:ext uri="{BB962C8B-B14F-4D97-AF65-F5344CB8AC3E}">
        <p14:creationId xmlns:p14="http://schemas.microsoft.com/office/powerpoint/2010/main" val="3288224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6" y="110729"/>
            <a:ext cx="6989763" cy="9632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20726"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5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bibformats/en/input.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oclc.org/events/cataloging-defensively.en.html" TargetMode="External"/><Relationship Id="rId4" Type="http://schemas.openxmlformats.org/officeDocument/2006/relationships/hyperlink" Target="http://www.ala.org/ala/mgrps/divs/alcts/resources/org/cat/differences0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jpg"/><Relationship Id="rId7" Type="http://schemas.openxmlformats.org/officeDocument/2006/relationships/hyperlink" Target="http://www.oclc.org/events/cataloging-defensively.en.html"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www.ala.org/ala/mgrps/divs/alcts/resources/org/cat/differences07.pdf" TargetMode="External"/><Relationship Id="rId5" Type="http://schemas.openxmlformats.org/officeDocument/2006/relationships/hyperlink" Target="http://www.oclc.org/bibformats/en/input.html" TargetMode="External"/><Relationship Id="rId4" Type="http://schemas.openxmlformats.org/officeDocument/2006/relationships/hyperlink" Target="mailto:askqc@ocl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045183"/>
            <a:ext cx="4899931" cy="815608"/>
          </a:xfrm>
        </p:spPr>
        <p:txBody>
          <a:bodyPr/>
          <a:lstStyle/>
          <a:p>
            <a:pPr algn="ctr"/>
            <a:r>
              <a:rPr lang="en-US" dirty="0"/>
              <a:t>Online Audiovisual Catalogers</a:t>
            </a:r>
          </a:p>
          <a:p>
            <a:pPr algn="ctr"/>
            <a:r>
              <a:rPr lang="en-US" dirty="0"/>
              <a:t>ALA Annual • 2016 June 24 • Orlando, Florida</a:t>
            </a:r>
          </a:p>
        </p:txBody>
      </p:sp>
      <p:sp>
        <p:nvSpPr>
          <p:cNvPr id="36" name="Text Placeholder 35"/>
          <p:cNvSpPr>
            <a:spLocks noGrp="1"/>
          </p:cNvSpPr>
          <p:nvPr>
            <p:ph type="body" sz="quarter" idx="16"/>
          </p:nvPr>
        </p:nvSpPr>
        <p:spPr>
          <a:xfrm>
            <a:off x="779470" y="2049466"/>
            <a:ext cx="8053634" cy="1284492"/>
          </a:xfrm>
        </p:spPr>
        <p:txBody>
          <a:bodyPr>
            <a:noAutofit/>
          </a:bodyPr>
          <a:lstStyle/>
          <a:p>
            <a:pPr algn="ctr"/>
            <a:r>
              <a:rPr lang="en-US" sz="2400" dirty="0"/>
              <a:t>Cataloging Videorecordings Defensively:</a:t>
            </a:r>
          </a:p>
          <a:p>
            <a:pPr algn="ctr"/>
            <a:r>
              <a:rPr lang="en-US" sz="2400" dirty="0"/>
              <a:t>“When to Input a New Record” in the Age of DDR</a:t>
            </a:r>
          </a:p>
        </p:txBody>
      </p:sp>
      <p:sp>
        <p:nvSpPr>
          <p:cNvPr id="37" name="Text Placeholder 36"/>
          <p:cNvSpPr>
            <a:spLocks noGrp="1"/>
          </p:cNvSpPr>
          <p:nvPr>
            <p:ph type="body" sz="quarter" idx="17"/>
          </p:nvPr>
        </p:nvSpPr>
        <p:spPr>
          <a:xfrm>
            <a:off x="728694" y="3422960"/>
            <a:ext cx="1860270" cy="400110"/>
          </a:xfrm>
        </p:spPr>
        <p:txBody>
          <a:bodyPr/>
          <a:lstStyle/>
          <a:p>
            <a:r>
              <a:rPr lang="en-US" dirty="0"/>
              <a:t>Jay Weitz</a:t>
            </a:r>
          </a:p>
        </p:txBody>
      </p:sp>
      <p:sp>
        <p:nvSpPr>
          <p:cNvPr id="38" name="Text Placeholder 37"/>
          <p:cNvSpPr>
            <a:spLocks noGrp="1"/>
          </p:cNvSpPr>
          <p:nvPr>
            <p:ph type="body" sz="quarter" idx="18"/>
          </p:nvPr>
        </p:nvSpPr>
        <p:spPr>
          <a:xfrm>
            <a:off x="728695" y="3912072"/>
            <a:ext cx="6513353" cy="683842"/>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a:t>Data Infrastructure and WorldCat Quality Management, OCLC</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7"/>
            <a:ext cx="4201508" cy="4343276"/>
          </a:xfrm>
        </p:spPr>
        <p:txBody>
          <a:bodyPr/>
          <a:lstStyle/>
          <a:p>
            <a:pPr marL="0" indent="0">
              <a:buNone/>
            </a:pPr>
            <a:r>
              <a:rPr lang="en-US" sz="1000" dirty="0"/>
              <a:t>245 00  Nosferatu : </a:t>
            </a:r>
            <a:r>
              <a:rPr lang="en-US" sz="1000" dirty="0" err="1"/>
              <a:t>ǂb</a:t>
            </a:r>
            <a:r>
              <a:rPr lang="en-US" sz="1000" dirty="0"/>
              <a:t> a symphony of horror / </a:t>
            </a:r>
            <a:r>
              <a:rPr lang="en-US" sz="1000" dirty="0" err="1"/>
              <a:t>ǂc</a:t>
            </a:r>
            <a:r>
              <a:rPr lang="en-US" sz="1000" dirty="0"/>
              <a:t> TF Transit Film ; Friedrich Wilhelm </a:t>
            </a:r>
            <a:r>
              <a:rPr lang="en-US" sz="1000" dirty="0" err="1"/>
              <a:t>Murnau</a:t>
            </a:r>
            <a:r>
              <a:rPr lang="en-US" sz="1000" dirty="0"/>
              <a:t> </a:t>
            </a:r>
            <a:r>
              <a:rPr lang="en-US" sz="1000" dirty="0" err="1"/>
              <a:t>Stiftung</a:t>
            </a:r>
            <a:r>
              <a:rPr lang="en-US" sz="1000" dirty="0"/>
              <a:t> ; Das </a:t>
            </a:r>
            <a:r>
              <a:rPr lang="en-US" sz="1000" dirty="0" err="1"/>
              <a:t>Bundesarchiv</a:t>
            </a:r>
            <a:r>
              <a:rPr lang="en-US" sz="1000" dirty="0"/>
              <a:t> ; from the novel Dracula by Bram Stoker, adapted by Henrik </a:t>
            </a:r>
            <a:r>
              <a:rPr lang="en-US" sz="1000" dirty="0" err="1"/>
              <a:t>Galeen</a:t>
            </a:r>
            <a:r>
              <a:rPr lang="en-US" sz="1000" dirty="0"/>
              <a:t> ; directed by F.W. </a:t>
            </a:r>
            <a:r>
              <a:rPr lang="en-US" sz="1000" dirty="0" err="1"/>
              <a:t>Murnau</a:t>
            </a:r>
            <a:r>
              <a:rPr lang="en-US" sz="1000" dirty="0"/>
              <a:t>.</a:t>
            </a:r>
          </a:p>
          <a:p>
            <a:pPr marL="0" indent="0">
              <a:buNone/>
            </a:pPr>
            <a:r>
              <a:rPr lang="en-US" sz="1000" dirty="0">
                <a:solidFill>
                  <a:srgbClr val="FF0000"/>
                </a:solidFill>
              </a:rPr>
              <a:t>250      Restored ed.</a:t>
            </a:r>
          </a:p>
          <a:p>
            <a:pPr marL="0" indent="0">
              <a:buNone/>
            </a:pPr>
            <a:r>
              <a:rPr lang="en-US" sz="1000" dirty="0"/>
              <a:t>260      New York, NY : </a:t>
            </a:r>
            <a:r>
              <a:rPr lang="en-US" sz="1000" dirty="0" err="1"/>
              <a:t>ǂb</a:t>
            </a:r>
            <a:r>
              <a:rPr lang="en-US" sz="1000" dirty="0"/>
              <a:t> Kino International ; </a:t>
            </a:r>
            <a:r>
              <a:rPr lang="en-US" sz="1000" dirty="0" err="1"/>
              <a:t>ǂa</a:t>
            </a:r>
            <a:r>
              <a:rPr lang="en-US" sz="1000" dirty="0"/>
              <a:t> [Germany] : </a:t>
            </a:r>
            <a:r>
              <a:rPr lang="en-US" sz="1000" dirty="0" err="1"/>
              <a:t>ǂb</a:t>
            </a:r>
            <a:r>
              <a:rPr lang="en-US" sz="1000" dirty="0"/>
              <a:t> Worldwide distribution by Transit Film, </a:t>
            </a:r>
            <a:r>
              <a:rPr lang="en-US" sz="1000" dirty="0" err="1"/>
              <a:t>ǂc</a:t>
            </a:r>
            <a:r>
              <a:rPr lang="en-US" sz="1000" dirty="0"/>
              <a:t> c2009.</a:t>
            </a:r>
          </a:p>
          <a:p>
            <a:pPr marL="0" indent="0">
              <a:buNone/>
            </a:pPr>
            <a:r>
              <a:rPr lang="en-US" sz="1000" dirty="0"/>
              <a:t>300      1 videodisc (94 min.) : </a:t>
            </a:r>
            <a:r>
              <a:rPr lang="en-US" sz="1000" dirty="0" err="1"/>
              <a:t>ǂb</a:t>
            </a:r>
            <a:r>
              <a:rPr lang="en-US" sz="1000" dirty="0"/>
              <a:t> sd., </a:t>
            </a:r>
            <a:r>
              <a:rPr lang="en-US" sz="1000" dirty="0" err="1"/>
              <a:t>b&amp;w</a:t>
            </a:r>
            <a:r>
              <a:rPr lang="en-US" sz="1000" dirty="0"/>
              <a:t> (tinted) ; </a:t>
            </a:r>
            <a:r>
              <a:rPr lang="en-US" sz="1000" dirty="0" err="1"/>
              <a:t>ǂc</a:t>
            </a:r>
            <a:r>
              <a:rPr lang="en-US" sz="1000" dirty="0"/>
              <a:t> 4 3/4 in.</a:t>
            </a:r>
          </a:p>
          <a:p>
            <a:pPr marL="0" indent="0">
              <a:buNone/>
            </a:pPr>
            <a:r>
              <a:rPr lang="en-US" sz="1000" dirty="0"/>
              <a:t>538      DVD; region 1, NTSC; full screen (1.33:1) presentation; 5.1 Stereo surround or 2.0 Stereo.</a:t>
            </a:r>
          </a:p>
          <a:p>
            <a:pPr marL="0" indent="0">
              <a:buNone/>
            </a:pPr>
            <a:r>
              <a:rPr lang="en-US" sz="1000" dirty="0"/>
              <a:t>546      Silent film with newly translated English intertitles.</a:t>
            </a:r>
          </a:p>
          <a:p>
            <a:pPr marL="0" indent="0">
              <a:buNone/>
            </a:pPr>
            <a:r>
              <a:rPr lang="en-US" sz="1000" dirty="0"/>
              <a:t>511 1   Max </a:t>
            </a:r>
            <a:r>
              <a:rPr lang="en-US" sz="1000" dirty="0" err="1"/>
              <a:t>Schreck</a:t>
            </a:r>
            <a:r>
              <a:rPr lang="en-US" sz="1000" dirty="0"/>
              <a:t>, Gustav v. </a:t>
            </a:r>
            <a:r>
              <a:rPr lang="en-US" sz="1000" dirty="0" err="1"/>
              <a:t>Wangenheim</a:t>
            </a:r>
            <a:r>
              <a:rPr lang="en-US" sz="1000" dirty="0"/>
              <a:t>, Greta Schroeder, G.H. Schnell, Ruth </a:t>
            </a:r>
            <a:r>
              <a:rPr lang="en-US" sz="1000" dirty="0" err="1"/>
              <a:t>Landshoff</a:t>
            </a:r>
            <a:r>
              <a:rPr lang="en-US" sz="1000" dirty="0"/>
              <a:t>, Gustav </a:t>
            </a:r>
            <a:r>
              <a:rPr lang="en-US" sz="1000" dirty="0" err="1"/>
              <a:t>Botz</a:t>
            </a:r>
            <a:r>
              <a:rPr lang="en-US" sz="1000" dirty="0"/>
              <a:t>, Alexander </a:t>
            </a:r>
            <a:r>
              <a:rPr lang="en-US" sz="1000" dirty="0" err="1"/>
              <a:t>Granach</a:t>
            </a:r>
            <a:r>
              <a:rPr lang="en-US" sz="1000" dirty="0"/>
              <a:t>, John </a:t>
            </a:r>
            <a:r>
              <a:rPr lang="en-US" sz="1000" dirty="0" err="1"/>
              <a:t>Gottowt</a:t>
            </a:r>
            <a:r>
              <a:rPr lang="en-US" sz="1000" dirty="0"/>
              <a:t>, Max Nemetz, Wolfgang Heinz, Albert </a:t>
            </a:r>
            <a:r>
              <a:rPr lang="en-US" sz="1000" dirty="0" err="1"/>
              <a:t>Venohr</a:t>
            </a:r>
            <a:r>
              <a:rPr lang="en-US" sz="1000" dirty="0"/>
              <a:t>.</a:t>
            </a:r>
          </a:p>
          <a:p>
            <a:pPr marL="0" indent="0">
              <a:buNone/>
            </a:pPr>
            <a:r>
              <a:rPr lang="en-US" sz="1000" dirty="0"/>
              <a:t>508      Photography, F.A. Wagner ; costumes and sets, </a:t>
            </a:r>
            <a:r>
              <a:rPr lang="en-US" sz="1000" dirty="0" err="1"/>
              <a:t>Albin</a:t>
            </a:r>
            <a:r>
              <a:rPr lang="en-US" sz="1000" dirty="0"/>
              <a:t> </a:t>
            </a:r>
            <a:r>
              <a:rPr lang="en-US" sz="1000" dirty="0" err="1"/>
              <a:t>Grau</a:t>
            </a:r>
            <a:r>
              <a:rPr lang="en-US" sz="1000" dirty="0"/>
              <a:t> ; music, Hans Erdmann ; music performed by the </a:t>
            </a:r>
            <a:r>
              <a:rPr lang="en-US" sz="1000" dirty="0" err="1"/>
              <a:t>Saarbrücken</a:t>
            </a:r>
            <a:r>
              <a:rPr lang="en-US" sz="1000" dirty="0"/>
              <a:t> Radio Symphony Orchestra, under the direction of Berndt Heller.</a:t>
            </a:r>
          </a:p>
          <a:p>
            <a:pPr marL="0" indent="0">
              <a:buNone/>
            </a:pPr>
            <a:r>
              <a:rPr lang="en-US" sz="1000" dirty="0"/>
              <a:t>500     Special features: "The language of shadows : </a:t>
            </a:r>
            <a:r>
              <a:rPr lang="en-US" sz="1000" dirty="0" err="1"/>
              <a:t>Murnau</a:t>
            </a:r>
            <a:r>
              <a:rPr lang="en-US" sz="1000" dirty="0"/>
              <a:t>, the early years and Nosferatu" featurette; "Nosferatu: an historic film meets digital restoration" featurette; Archival excerpts (Journey into the night (1920), The haunted castle (1921), Phantom (1922), The finances of the grand duke (1924), The last laugh (1924), Tartuffe (1925), Faust (1926), and </a:t>
            </a:r>
            <a:r>
              <a:rPr lang="en-US" sz="1000" dirty="0" err="1"/>
              <a:t>Tabu</a:t>
            </a:r>
            <a:r>
              <a:rPr lang="en-US" sz="1000" dirty="0"/>
              <a:t> (1931); Scene comparison </a:t>
            </a:r>
            <a:r>
              <a:rPr lang="en-US" sz="1000" dirty="0" err="1"/>
              <a:t>betweeen</a:t>
            </a:r>
            <a:r>
              <a:rPr lang="en-US" sz="1000" dirty="0"/>
              <a:t> Bram Stoker's novel, Henrik </a:t>
            </a:r>
            <a:r>
              <a:rPr lang="en-US" sz="1000" dirty="0" err="1"/>
              <a:t>Galeen's</a:t>
            </a:r>
            <a:r>
              <a:rPr lang="en-US" sz="1000" dirty="0"/>
              <a:t> screenplay, F.W. </a:t>
            </a:r>
            <a:r>
              <a:rPr lang="en-US" sz="1000" dirty="0" err="1"/>
              <a:t>Murnau's</a:t>
            </a:r>
            <a:r>
              <a:rPr lang="en-US" sz="1000" dirty="0"/>
              <a:t> film; Gallery of images.</a:t>
            </a:r>
          </a:p>
        </p:txBody>
      </p:sp>
      <p:sp>
        <p:nvSpPr>
          <p:cNvPr id="4" name="Content Placeholder 3"/>
          <p:cNvSpPr>
            <a:spLocks noGrp="1"/>
          </p:cNvSpPr>
          <p:nvPr>
            <p:ph sz="half" idx="2"/>
          </p:nvPr>
        </p:nvSpPr>
        <p:spPr>
          <a:xfrm>
            <a:off x="4482548" y="688157"/>
            <a:ext cx="4512365" cy="4343276"/>
          </a:xfrm>
        </p:spPr>
        <p:txBody>
          <a:bodyPr/>
          <a:lstStyle/>
          <a:p>
            <a:pPr marL="0" indent="0">
              <a:buNone/>
            </a:pPr>
            <a:r>
              <a:rPr lang="en-US" sz="1000" dirty="0"/>
              <a:t>245 00  Nosferatu : </a:t>
            </a:r>
            <a:r>
              <a:rPr lang="en-US" sz="1000" dirty="0" err="1"/>
              <a:t>ǂb</a:t>
            </a:r>
            <a:r>
              <a:rPr lang="en-US" sz="1000" dirty="0"/>
              <a:t> symphony of horror / </a:t>
            </a:r>
            <a:r>
              <a:rPr lang="en-US" sz="1000" dirty="0" err="1"/>
              <a:t>ǂc</a:t>
            </a:r>
            <a:r>
              <a:rPr lang="en-US" sz="1000" dirty="0"/>
              <a:t> adapted by Henrik </a:t>
            </a:r>
            <a:r>
              <a:rPr lang="en-US" sz="1000" dirty="0" err="1"/>
              <a:t>Galeen</a:t>
            </a:r>
            <a:r>
              <a:rPr lang="en-US" sz="1000" dirty="0"/>
              <a:t> ; directed by F.W. </a:t>
            </a:r>
            <a:r>
              <a:rPr lang="en-US" sz="1000" dirty="0" err="1"/>
              <a:t>Murnau</a:t>
            </a:r>
            <a:r>
              <a:rPr lang="en-US" sz="1000" dirty="0"/>
              <a:t>.</a:t>
            </a:r>
          </a:p>
          <a:p>
            <a:pPr marL="0" indent="0">
              <a:buNone/>
            </a:pPr>
            <a:r>
              <a:rPr lang="en-US" sz="1000" dirty="0">
                <a:solidFill>
                  <a:srgbClr val="FF0000"/>
                </a:solidFill>
              </a:rPr>
              <a:t>250      2-disc deluxe remastered edition.</a:t>
            </a:r>
          </a:p>
          <a:p>
            <a:pPr marL="0" indent="0">
              <a:buNone/>
            </a:pPr>
            <a:r>
              <a:rPr lang="en-US" sz="1000" dirty="0"/>
              <a:t>264 1   New York, New York : </a:t>
            </a:r>
            <a:r>
              <a:rPr lang="en-US" sz="1000" dirty="0" err="1"/>
              <a:t>ǂb</a:t>
            </a:r>
            <a:r>
              <a:rPr lang="en-US" sz="1000" dirty="0"/>
              <a:t> Kino Classics, </a:t>
            </a:r>
            <a:r>
              <a:rPr lang="en-US" sz="1000" dirty="0" err="1"/>
              <a:t>ǂc</a:t>
            </a:r>
            <a:r>
              <a:rPr lang="en-US" sz="1000" dirty="0"/>
              <a:t> [2013]</a:t>
            </a:r>
          </a:p>
          <a:p>
            <a:pPr marL="0" indent="0">
              <a:buNone/>
            </a:pPr>
            <a:r>
              <a:rPr lang="en-US" sz="1000" dirty="0"/>
              <a:t>300      2 videodiscs (95 min.) : </a:t>
            </a:r>
            <a:r>
              <a:rPr lang="en-US" sz="1000" dirty="0" err="1"/>
              <a:t>ǂb</a:t>
            </a:r>
            <a:r>
              <a:rPr lang="en-US" sz="1000" dirty="0"/>
              <a:t> sound, black and white, color tinted ; </a:t>
            </a:r>
            <a:r>
              <a:rPr lang="en-US" sz="1000" dirty="0" err="1"/>
              <a:t>ǂc</a:t>
            </a:r>
            <a:r>
              <a:rPr lang="en-US" sz="1000" dirty="0"/>
              <a:t> 4 3/4 in.</a:t>
            </a:r>
          </a:p>
          <a:p>
            <a:pPr marL="0" indent="0">
              <a:buNone/>
            </a:pPr>
            <a:r>
              <a:rPr lang="en-US" sz="1000" dirty="0"/>
              <a:t>538      DVD, NTSC, region 1, (1.33:1) HD, 5.1 Surround, 2.0 Stereo.</a:t>
            </a:r>
          </a:p>
          <a:p>
            <a:pPr marL="0" indent="0">
              <a:buNone/>
            </a:pPr>
            <a:r>
              <a:rPr lang="en-US" sz="1000" dirty="0"/>
              <a:t>546      Silent dialogue with English intertitles (disc 1) or German intertitles with optional English subtitles (disc 2) and added music score.</a:t>
            </a:r>
          </a:p>
          <a:p>
            <a:pPr marL="0" indent="0">
              <a:buNone/>
            </a:pPr>
            <a:r>
              <a:rPr lang="en-US" sz="1000" dirty="0"/>
              <a:t>511 1    Max </a:t>
            </a:r>
            <a:r>
              <a:rPr lang="en-US" sz="1000" dirty="0" err="1"/>
              <a:t>Schreck</a:t>
            </a:r>
            <a:r>
              <a:rPr lang="en-US" sz="1000" dirty="0"/>
              <a:t>, Greta Schroeder, Ruth </a:t>
            </a:r>
            <a:r>
              <a:rPr lang="en-US" sz="1000" dirty="0" err="1"/>
              <a:t>Landshoff</a:t>
            </a:r>
            <a:r>
              <a:rPr lang="en-US" sz="1000" dirty="0"/>
              <a:t>, Gustav Von </a:t>
            </a:r>
            <a:r>
              <a:rPr lang="en-US" sz="1000" dirty="0" err="1"/>
              <a:t>Wangenheim</a:t>
            </a:r>
            <a:r>
              <a:rPr lang="en-US" sz="1000" dirty="0"/>
              <a:t>, Alexander </a:t>
            </a:r>
            <a:r>
              <a:rPr lang="en-US" sz="1000" dirty="0" err="1"/>
              <a:t>Granach</a:t>
            </a:r>
            <a:r>
              <a:rPr lang="en-US" sz="1000" dirty="0"/>
              <a:t>, George H. Schnell.</a:t>
            </a:r>
          </a:p>
          <a:p>
            <a:pPr marL="0" indent="0">
              <a:buNone/>
            </a:pPr>
            <a:r>
              <a:rPr lang="en-US" sz="1000" dirty="0"/>
              <a:t>511 0    Music performers, </a:t>
            </a:r>
            <a:r>
              <a:rPr lang="en-US" sz="1000" dirty="0" err="1"/>
              <a:t>Saarbrücken</a:t>
            </a:r>
            <a:r>
              <a:rPr lang="en-US" sz="1000" dirty="0"/>
              <a:t> Radio Symphony Orchestra ; conductor, Berndt Heller.</a:t>
            </a:r>
          </a:p>
          <a:p>
            <a:pPr marL="0" indent="0">
              <a:buNone/>
            </a:pPr>
            <a:r>
              <a:rPr lang="en-US" sz="1000" dirty="0"/>
              <a:t>508      Photographed by Fritz Arno Wagner ; restored by Luciano </a:t>
            </a:r>
            <a:r>
              <a:rPr lang="en-US" sz="1000" dirty="0" err="1"/>
              <a:t>Berriatúa</a:t>
            </a:r>
            <a:r>
              <a:rPr lang="en-US" sz="1000" dirty="0"/>
              <a:t> on behalf of the Friedrich-Wilhelm-</a:t>
            </a:r>
            <a:r>
              <a:rPr lang="en-US" sz="1000" dirty="0" err="1"/>
              <a:t>Murnau</a:t>
            </a:r>
            <a:r>
              <a:rPr lang="en-US" sz="1000" dirty="0"/>
              <a:t>-</a:t>
            </a:r>
            <a:r>
              <a:rPr lang="en-US" sz="1000" dirty="0" err="1"/>
              <a:t>Stiftung</a:t>
            </a:r>
            <a:r>
              <a:rPr lang="en-US" sz="1000" dirty="0"/>
              <a:t>; reconstruction of the original score, Berndt Heller.</a:t>
            </a:r>
          </a:p>
          <a:p>
            <a:pPr marL="0" indent="0">
              <a:buNone/>
            </a:pPr>
            <a:r>
              <a:rPr lang="en-US" sz="1000" dirty="0"/>
              <a:t>500      Newly mastered in HD from the archival 35mm restoration by the Friedrich-Wilhelm-</a:t>
            </a:r>
            <a:r>
              <a:rPr lang="en-US" sz="1000" dirty="0" err="1"/>
              <a:t>Murnau</a:t>
            </a:r>
            <a:r>
              <a:rPr lang="en-US" sz="1000" dirty="0"/>
              <a:t>-</a:t>
            </a:r>
            <a:r>
              <a:rPr lang="en-US" sz="1000" dirty="0" err="1"/>
              <a:t>Stiftung</a:t>
            </a:r>
            <a:r>
              <a:rPr lang="en-US" sz="1000" dirty="0"/>
              <a:t>.</a:t>
            </a:r>
          </a:p>
          <a:p>
            <a:pPr marL="0" indent="0">
              <a:buNone/>
            </a:pPr>
            <a:r>
              <a:rPr lang="en-US" sz="1000" dirty="0"/>
              <a:t>500      Special features:  The language of shadows (2007), a 52-minute documentary on F.W. </a:t>
            </a:r>
            <a:r>
              <a:rPr lang="en-US" sz="1000" dirty="0" err="1"/>
              <a:t>Murnau's</a:t>
            </a:r>
            <a:r>
              <a:rPr lang="en-US" sz="1000" dirty="0"/>
              <a:t> early career and the making of Nosferatu ; Lengthy excerpts from other films by F.W. </a:t>
            </a:r>
            <a:r>
              <a:rPr lang="en-US" sz="1000" dirty="0" err="1"/>
              <a:t>Murnau</a:t>
            </a:r>
            <a:r>
              <a:rPr lang="en-US" sz="1000" dirty="0"/>
              <a:t>: Journey into the night (1920), The Haunted castle (1921), Phantom (1922), The finances of the Grand Duke (1924), The last laugh (1924), Tartuffe (1925), Faust (1926), and </a:t>
            </a:r>
            <a:r>
              <a:rPr lang="en-US" sz="1000" dirty="0" err="1"/>
              <a:t>Tabu</a:t>
            </a:r>
            <a:r>
              <a:rPr lang="en-US" sz="1000" dirty="0"/>
              <a:t> (1931) ; image gallery.</a:t>
            </a:r>
          </a:p>
        </p:txBody>
      </p:sp>
      <p:sp>
        <p:nvSpPr>
          <p:cNvPr id="5" name="Title 3"/>
          <p:cNvSpPr>
            <a:spLocks noGrp="1"/>
          </p:cNvSpPr>
          <p:nvPr>
            <p:ph type="title"/>
          </p:nvPr>
        </p:nvSpPr>
        <p:spPr>
          <a:xfrm>
            <a:off x="575035" y="110730"/>
            <a:ext cx="7353719" cy="436025"/>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
        <p:nvSpPr>
          <p:cNvPr id="2" name="Rectangle 1"/>
          <p:cNvSpPr/>
          <p:nvPr/>
        </p:nvSpPr>
        <p:spPr>
          <a:xfrm>
            <a:off x="2603846" y="4678824"/>
            <a:ext cx="3296095" cy="461665"/>
          </a:xfrm>
          <a:prstGeom prst="rect">
            <a:avLst/>
          </a:prstGeom>
        </p:spPr>
        <p:txBody>
          <a:bodyPr wrap="square">
            <a:spAutoFit/>
          </a:bodyPr>
          <a:lstStyle/>
          <a:p>
            <a:r>
              <a:rPr lang="en-US" sz="2400" b="1" dirty="0">
                <a:solidFill>
                  <a:srgbClr val="FF0000"/>
                </a:solidFill>
              </a:rPr>
              <a:t>Difference in Content</a:t>
            </a:r>
            <a:endParaRPr lang="en-US" sz="2400" dirty="0"/>
          </a:p>
        </p:txBody>
      </p:sp>
    </p:spTree>
    <p:extLst>
      <p:ext uri="{BB962C8B-B14F-4D97-AF65-F5344CB8AC3E}">
        <p14:creationId xmlns:p14="http://schemas.microsoft.com/office/powerpoint/2010/main" val="136167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7"/>
            <a:ext cx="4094672" cy="3638037"/>
          </a:xfrm>
        </p:spPr>
        <p:txBody>
          <a:bodyPr/>
          <a:lstStyle/>
          <a:p>
            <a:pPr marL="0" indent="0">
              <a:buNone/>
            </a:pPr>
            <a:r>
              <a:rPr lang="en-US" sz="1100" dirty="0"/>
              <a:t>245 00  </a:t>
            </a:r>
            <a:r>
              <a:rPr lang="en-US" sz="1100" dirty="0" err="1"/>
              <a:t>Cléo</a:t>
            </a:r>
            <a:r>
              <a:rPr lang="en-US" sz="1100" dirty="0"/>
              <a:t> de 5 à 7 / </a:t>
            </a:r>
            <a:r>
              <a:rPr lang="en-US" sz="1100" dirty="0" err="1"/>
              <a:t>ǂc</a:t>
            </a:r>
            <a:r>
              <a:rPr lang="en-US" sz="1100" dirty="0"/>
              <a:t> Cine Tamaris </a:t>
            </a:r>
            <a:r>
              <a:rPr lang="en-US" sz="1100" dirty="0" err="1"/>
              <a:t>présente</a:t>
            </a:r>
            <a:r>
              <a:rPr lang="en-US" sz="1100" dirty="0"/>
              <a:t> ; </a:t>
            </a:r>
            <a:r>
              <a:rPr lang="en-US" sz="1100" dirty="0" err="1"/>
              <a:t>Gevaert</a:t>
            </a:r>
            <a:r>
              <a:rPr lang="en-US" sz="1100" dirty="0"/>
              <a:t> ... [et al.] ; Rome Paris Films ; Georges de Beauregard, Carlo </a:t>
            </a:r>
            <a:r>
              <a:rPr lang="en-US" sz="1100" dirty="0" err="1"/>
              <a:t>Ponti</a:t>
            </a:r>
            <a:r>
              <a:rPr lang="en-US" sz="1100" dirty="0"/>
              <a:t> ; </a:t>
            </a:r>
            <a:r>
              <a:rPr lang="en-US" sz="1100" dirty="0" err="1"/>
              <a:t>scénario</a:t>
            </a:r>
            <a:r>
              <a:rPr lang="en-US" sz="1100" dirty="0"/>
              <a:t> et </a:t>
            </a:r>
            <a:r>
              <a:rPr lang="en-US" sz="1100" dirty="0" err="1"/>
              <a:t>réalisation</a:t>
            </a:r>
            <a:r>
              <a:rPr lang="en-US" sz="1100" dirty="0"/>
              <a:t> </a:t>
            </a:r>
            <a:r>
              <a:rPr lang="en-US" sz="1100" dirty="0" err="1"/>
              <a:t>Agnès</a:t>
            </a:r>
            <a:r>
              <a:rPr lang="en-US" sz="1100" dirty="0"/>
              <a:t> </a:t>
            </a:r>
            <a:r>
              <a:rPr lang="en-US" sz="1100" dirty="0" err="1"/>
              <a:t>Varda</a:t>
            </a:r>
            <a:r>
              <a:rPr lang="en-US" sz="1100" dirty="0"/>
              <a:t>.</a:t>
            </a:r>
          </a:p>
          <a:p>
            <a:pPr marL="0" indent="0">
              <a:buNone/>
            </a:pPr>
            <a:r>
              <a:rPr lang="en-US" sz="1100" dirty="0"/>
              <a:t>260      [Irvington, N.Y.] : </a:t>
            </a:r>
            <a:r>
              <a:rPr lang="en-US" sz="1100" dirty="0" err="1"/>
              <a:t>ǂb</a:t>
            </a:r>
            <a:r>
              <a:rPr lang="en-US" sz="1100" dirty="0"/>
              <a:t> Criterion Collection, </a:t>
            </a:r>
            <a:r>
              <a:rPr lang="en-US" sz="1100" dirty="0" err="1"/>
              <a:t>ǂc</a:t>
            </a:r>
            <a:r>
              <a:rPr lang="en-US" sz="1100" dirty="0"/>
              <a:t> 2000.</a:t>
            </a:r>
          </a:p>
          <a:p>
            <a:pPr marL="0" indent="0">
              <a:buNone/>
            </a:pPr>
            <a:r>
              <a:rPr lang="en-US" sz="1100" dirty="0"/>
              <a:t>300      1 videodisc (90 min.) : </a:t>
            </a:r>
            <a:r>
              <a:rPr lang="en-US" sz="1100" dirty="0" err="1"/>
              <a:t>ǂb</a:t>
            </a:r>
            <a:r>
              <a:rPr lang="en-US" sz="1100" dirty="0"/>
              <a:t> sd., </a:t>
            </a:r>
            <a:r>
              <a:rPr lang="en-US" sz="1100" dirty="0" err="1"/>
              <a:t>b&amp;w</a:t>
            </a:r>
            <a:r>
              <a:rPr lang="en-US" sz="1100" dirty="0"/>
              <a:t> with a col. sequence ; </a:t>
            </a:r>
            <a:r>
              <a:rPr lang="en-US" sz="1100" dirty="0" err="1"/>
              <a:t>ǂc</a:t>
            </a:r>
            <a:r>
              <a:rPr lang="en-US" sz="1100" dirty="0"/>
              <a:t> 4 3/4 in. + </a:t>
            </a:r>
            <a:r>
              <a:rPr lang="en-US" sz="1100" dirty="0" err="1"/>
              <a:t>ǂe</a:t>
            </a:r>
            <a:r>
              <a:rPr lang="en-US" sz="1100" dirty="0"/>
              <a:t> folded insert.</a:t>
            </a:r>
          </a:p>
          <a:p>
            <a:pPr marL="0" indent="0">
              <a:buNone/>
            </a:pPr>
            <a:r>
              <a:rPr lang="en-US" sz="1100" dirty="0"/>
              <a:t>490 1   The Criterion collection ; </a:t>
            </a:r>
            <a:r>
              <a:rPr lang="en-US" sz="1100" dirty="0" err="1"/>
              <a:t>ǂv</a:t>
            </a:r>
            <a:r>
              <a:rPr lang="en-US" sz="1100" dirty="0"/>
              <a:t> 73</a:t>
            </a:r>
          </a:p>
          <a:p>
            <a:pPr marL="0" indent="0">
              <a:buNone/>
            </a:pPr>
            <a:r>
              <a:rPr lang="en-US" sz="1100" dirty="0"/>
              <a:t>490 1   The Classic collection</a:t>
            </a:r>
          </a:p>
          <a:p>
            <a:pPr marL="0" indent="0">
              <a:buNone/>
            </a:pPr>
            <a:r>
              <a:rPr lang="en-US" sz="1100" dirty="0"/>
              <a:t>538      DVD; NTSC, Dolby digital, mono.</a:t>
            </a:r>
          </a:p>
          <a:p>
            <a:pPr marL="0" indent="0">
              <a:buNone/>
            </a:pPr>
            <a:r>
              <a:rPr lang="en-US" sz="1100" dirty="0"/>
              <a:t>546      In French, with optional English subtitles.</a:t>
            </a:r>
          </a:p>
          <a:p>
            <a:pPr marL="0" indent="0">
              <a:buNone/>
            </a:pPr>
            <a:r>
              <a:rPr lang="en-US" sz="1100" dirty="0"/>
              <a:t>511 1   Corinne </a:t>
            </a:r>
            <a:r>
              <a:rPr lang="en-US" sz="1100" dirty="0" err="1"/>
              <a:t>Marchand</a:t>
            </a:r>
            <a:r>
              <a:rPr lang="en-US" sz="1100" dirty="0"/>
              <a:t>, Antoine </a:t>
            </a:r>
            <a:r>
              <a:rPr lang="en-US" sz="1100" dirty="0" err="1"/>
              <a:t>Bourseiller</a:t>
            </a:r>
            <a:r>
              <a:rPr lang="en-US" sz="1100" dirty="0"/>
              <a:t>, Dominique </a:t>
            </a:r>
            <a:r>
              <a:rPr lang="en-US" sz="1100" dirty="0" err="1"/>
              <a:t>Davray</a:t>
            </a:r>
            <a:r>
              <a:rPr lang="en-US" sz="1100" dirty="0"/>
              <a:t>, </a:t>
            </a:r>
            <a:r>
              <a:rPr lang="en-US" sz="1100" dirty="0" err="1"/>
              <a:t>Dorothée</a:t>
            </a:r>
            <a:r>
              <a:rPr lang="en-US" sz="1100" dirty="0"/>
              <a:t> Blank, Michel Legrand, José-Luis de </a:t>
            </a:r>
            <a:r>
              <a:rPr lang="en-US" sz="1100" dirty="0" err="1"/>
              <a:t>Vilallonga</a:t>
            </a:r>
            <a:r>
              <a:rPr lang="en-US" sz="1100" dirty="0"/>
              <a:t>.</a:t>
            </a:r>
          </a:p>
          <a:p>
            <a:pPr marL="0" indent="0">
              <a:buNone/>
            </a:pPr>
            <a:r>
              <a:rPr lang="en-US" sz="1100" dirty="0"/>
              <a:t>508      Cinematography, Jean </a:t>
            </a:r>
            <a:r>
              <a:rPr lang="en-US" sz="1100" dirty="0" err="1"/>
              <a:t>Rabier</a:t>
            </a:r>
            <a:r>
              <a:rPr lang="en-US" sz="1100" dirty="0"/>
              <a:t>, Alain </a:t>
            </a:r>
            <a:r>
              <a:rPr lang="en-US" sz="1100" dirty="0" err="1"/>
              <a:t>Levert</a:t>
            </a:r>
            <a:r>
              <a:rPr lang="en-US" sz="1100" dirty="0"/>
              <a:t>, Paul </a:t>
            </a:r>
            <a:r>
              <a:rPr lang="en-US" sz="1100" dirty="0" err="1"/>
              <a:t>Bonis</a:t>
            </a:r>
            <a:r>
              <a:rPr lang="en-US" sz="1100" dirty="0"/>
              <a:t> ; music, Michel </a:t>
            </a:r>
            <a:r>
              <a:rPr lang="en-US" sz="1100" dirty="0" err="1"/>
              <a:t>Legrad</a:t>
            </a:r>
            <a:r>
              <a:rPr lang="en-US" sz="1100" dirty="0"/>
              <a:t>, </a:t>
            </a:r>
            <a:r>
              <a:rPr lang="en-US" sz="1100" dirty="0" err="1"/>
              <a:t>Agnès</a:t>
            </a:r>
            <a:r>
              <a:rPr lang="en-US" sz="1100" dirty="0"/>
              <a:t> </a:t>
            </a:r>
            <a:r>
              <a:rPr lang="en-US" sz="1100" dirty="0" err="1"/>
              <a:t>Varda</a:t>
            </a:r>
            <a:r>
              <a:rPr lang="en-US" sz="1100" dirty="0"/>
              <a:t> ; editing, Janine </a:t>
            </a:r>
            <a:r>
              <a:rPr lang="en-US" sz="1100" dirty="0" err="1"/>
              <a:t>Vernear</a:t>
            </a:r>
            <a:r>
              <a:rPr lang="en-US" sz="1100" dirty="0"/>
              <a:t> ; Pascal </a:t>
            </a:r>
            <a:r>
              <a:rPr lang="en-US" sz="1100" dirty="0" err="1"/>
              <a:t>Laverrière</a:t>
            </a:r>
            <a:r>
              <a:rPr lang="en-US" sz="1100" dirty="0"/>
              <a:t>.</a:t>
            </a:r>
          </a:p>
          <a:p>
            <a:pPr marL="0" indent="0">
              <a:buNone/>
            </a:pPr>
            <a:r>
              <a:rPr lang="en-US" sz="1100" dirty="0"/>
              <a:t>500      Originally produced as a motion picture in 1962 in France.</a:t>
            </a:r>
          </a:p>
          <a:p>
            <a:pPr marL="0" indent="0">
              <a:buNone/>
            </a:pPr>
            <a:r>
              <a:rPr lang="en-US" sz="1100" dirty="0"/>
              <a:t>500      Aspect ratio 1.66:1.</a:t>
            </a:r>
          </a:p>
        </p:txBody>
      </p:sp>
      <p:sp>
        <p:nvSpPr>
          <p:cNvPr id="4" name="Content Placeholder 3"/>
          <p:cNvSpPr>
            <a:spLocks noGrp="1"/>
          </p:cNvSpPr>
          <p:nvPr>
            <p:ph sz="half" idx="2"/>
          </p:nvPr>
        </p:nvSpPr>
        <p:spPr>
          <a:xfrm>
            <a:off x="4267200" y="688157"/>
            <a:ext cx="4727713" cy="4060824"/>
          </a:xfrm>
        </p:spPr>
        <p:txBody>
          <a:bodyPr/>
          <a:lstStyle/>
          <a:p>
            <a:pPr marL="0" indent="0">
              <a:buNone/>
            </a:pPr>
            <a:r>
              <a:rPr lang="en-US" sz="1000" dirty="0"/>
              <a:t>245 00  </a:t>
            </a:r>
            <a:r>
              <a:rPr lang="en-US" sz="1000" dirty="0" err="1"/>
              <a:t>Cléo</a:t>
            </a:r>
            <a:r>
              <a:rPr lang="en-US" sz="1000" dirty="0"/>
              <a:t> de 5 à 7 / </a:t>
            </a:r>
            <a:r>
              <a:rPr lang="en-US" sz="1000" dirty="0" err="1"/>
              <a:t>ǂc</a:t>
            </a:r>
            <a:r>
              <a:rPr lang="en-US" sz="1000" dirty="0"/>
              <a:t> Janus Films ; Ciné-Tamaris ; </a:t>
            </a:r>
            <a:r>
              <a:rPr lang="en-US" sz="1000" dirty="0" err="1"/>
              <a:t>Gevaert</a:t>
            </a:r>
            <a:r>
              <a:rPr lang="en-US" sz="1000" dirty="0"/>
              <a:t> ... [et al.] ; Rome Paris Films ; [producer], Georges de Beauregard, Carlo </a:t>
            </a:r>
            <a:r>
              <a:rPr lang="en-US" sz="1000" dirty="0" err="1"/>
              <a:t>Ponti</a:t>
            </a:r>
            <a:r>
              <a:rPr lang="en-US" sz="1000" dirty="0"/>
              <a:t> ; images, Jean </a:t>
            </a:r>
            <a:r>
              <a:rPr lang="en-US" sz="1000" dirty="0" err="1"/>
              <a:t>Rabier</a:t>
            </a:r>
            <a:r>
              <a:rPr lang="en-US" sz="1000" dirty="0"/>
              <a:t>, Alain </a:t>
            </a:r>
            <a:r>
              <a:rPr lang="en-US" sz="1000" dirty="0" err="1"/>
              <a:t>Levent</a:t>
            </a:r>
            <a:r>
              <a:rPr lang="en-US" sz="1000" dirty="0"/>
              <a:t>, Paul </a:t>
            </a:r>
            <a:r>
              <a:rPr lang="en-US" sz="1000" dirty="0" err="1"/>
              <a:t>Bonis</a:t>
            </a:r>
            <a:r>
              <a:rPr lang="en-US" sz="1000" dirty="0"/>
              <a:t> ; </a:t>
            </a:r>
            <a:r>
              <a:rPr lang="en-US" sz="1000" dirty="0" err="1"/>
              <a:t>scénario</a:t>
            </a:r>
            <a:r>
              <a:rPr lang="en-US" sz="1000" dirty="0"/>
              <a:t> et </a:t>
            </a:r>
            <a:r>
              <a:rPr lang="en-US" sz="1000" dirty="0" err="1"/>
              <a:t>réalisation</a:t>
            </a:r>
            <a:r>
              <a:rPr lang="en-US" sz="1000" dirty="0"/>
              <a:t>, </a:t>
            </a:r>
            <a:r>
              <a:rPr lang="en-US" sz="1000" dirty="0" err="1"/>
              <a:t>Agnès</a:t>
            </a:r>
            <a:r>
              <a:rPr lang="en-US" sz="1000" dirty="0"/>
              <a:t> </a:t>
            </a:r>
            <a:r>
              <a:rPr lang="en-US" sz="1000" dirty="0" err="1"/>
              <a:t>Varda</a:t>
            </a:r>
            <a:r>
              <a:rPr lang="en-US" sz="1000" dirty="0"/>
              <a:t>.</a:t>
            </a:r>
          </a:p>
          <a:p>
            <a:pPr marL="0" indent="0">
              <a:buNone/>
            </a:pPr>
            <a:r>
              <a:rPr lang="en-US" sz="1000" dirty="0">
                <a:solidFill>
                  <a:srgbClr val="FF0000"/>
                </a:solidFill>
              </a:rPr>
              <a:t>250       Director-approved special ed.</a:t>
            </a:r>
          </a:p>
          <a:p>
            <a:pPr marL="0" indent="0">
              <a:buNone/>
            </a:pPr>
            <a:r>
              <a:rPr lang="en-US" sz="1000" dirty="0"/>
              <a:t>260       [Irvington, N.Y.] : </a:t>
            </a:r>
            <a:r>
              <a:rPr lang="en-US" sz="1000" dirty="0" err="1"/>
              <a:t>ǂb</a:t>
            </a:r>
            <a:r>
              <a:rPr lang="en-US" sz="1000" dirty="0"/>
              <a:t> Criterion Collection, </a:t>
            </a:r>
            <a:r>
              <a:rPr lang="en-US" sz="1000" dirty="0" err="1"/>
              <a:t>ǂc</a:t>
            </a:r>
            <a:r>
              <a:rPr lang="en-US" sz="1000" dirty="0"/>
              <a:t> c2007.</a:t>
            </a:r>
          </a:p>
          <a:p>
            <a:pPr marL="0" indent="0">
              <a:buNone/>
            </a:pPr>
            <a:r>
              <a:rPr lang="en-US" sz="1000" dirty="0"/>
              <a:t>300       1 videodisc (ca. 90 min.) : </a:t>
            </a:r>
            <a:r>
              <a:rPr lang="en-US" sz="1000" dirty="0" err="1"/>
              <a:t>ǂb</a:t>
            </a:r>
            <a:r>
              <a:rPr lang="en-US" sz="1000" dirty="0"/>
              <a:t> sd., </a:t>
            </a:r>
            <a:r>
              <a:rPr lang="en-US" sz="1000" dirty="0" err="1"/>
              <a:t>b&amp;w</a:t>
            </a:r>
            <a:r>
              <a:rPr lang="en-US" sz="1000" dirty="0"/>
              <a:t> with a col. sequence ; </a:t>
            </a:r>
            <a:r>
              <a:rPr lang="en-US" sz="1000" dirty="0" err="1"/>
              <a:t>ǂc</a:t>
            </a:r>
            <a:r>
              <a:rPr lang="en-US" sz="1000" dirty="0"/>
              <a:t> 4 3/4 in.</a:t>
            </a:r>
          </a:p>
          <a:p>
            <a:pPr marL="0" indent="0">
              <a:buNone/>
            </a:pPr>
            <a:r>
              <a:rPr lang="en-US" sz="1000" dirty="0"/>
              <a:t>490 1    The Criterion collection ; </a:t>
            </a:r>
            <a:r>
              <a:rPr lang="en-US" sz="1000" dirty="0" err="1"/>
              <a:t>ǂv</a:t>
            </a:r>
            <a:r>
              <a:rPr lang="en-US" sz="1000" dirty="0"/>
              <a:t> 73</a:t>
            </a:r>
          </a:p>
          <a:p>
            <a:pPr marL="0" indent="0">
              <a:buNone/>
            </a:pPr>
            <a:r>
              <a:rPr lang="en-US" sz="1000" dirty="0"/>
              <a:t>538       DVD; region 1, NTSC ; widescreen (1.66:1) presentation; Dolby digital mono.</a:t>
            </a:r>
          </a:p>
          <a:p>
            <a:pPr marL="0" indent="0">
              <a:buNone/>
            </a:pPr>
            <a:r>
              <a:rPr lang="en-US" sz="1000" dirty="0"/>
              <a:t>546       In French with optional English subtitles.</a:t>
            </a:r>
          </a:p>
          <a:p>
            <a:pPr marL="0" indent="0">
              <a:buNone/>
            </a:pPr>
            <a:r>
              <a:rPr lang="en-US" sz="1000" dirty="0"/>
              <a:t>511 1    Corinne </a:t>
            </a:r>
            <a:r>
              <a:rPr lang="en-US" sz="1000" dirty="0" err="1"/>
              <a:t>Marchand</a:t>
            </a:r>
            <a:r>
              <a:rPr lang="en-US" sz="1000" dirty="0"/>
              <a:t>, Antoine </a:t>
            </a:r>
            <a:r>
              <a:rPr lang="en-US" sz="1000" dirty="0" err="1"/>
              <a:t>Bourseiller</a:t>
            </a:r>
            <a:r>
              <a:rPr lang="en-US" sz="1000" dirty="0"/>
              <a:t>, Dominique </a:t>
            </a:r>
            <a:r>
              <a:rPr lang="en-US" sz="1000" dirty="0" err="1"/>
              <a:t>Davray</a:t>
            </a:r>
            <a:r>
              <a:rPr lang="en-US" sz="1000" dirty="0"/>
              <a:t>, </a:t>
            </a:r>
            <a:r>
              <a:rPr lang="en-US" sz="1000" dirty="0" err="1"/>
              <a:t>Dorothée</a:t>
            </a:r>
            <a:r>
              <a:rPr lang="en-US" sz="1000" dirty="0"/>
              <a:t> Blank, Michel Legrand, José-Luis de </a:t>
            </a:r>
            <a:r>
              <a:rPr lang="en-US" sz="1000" dirty="0" err="1"/>
              <a:t>Vilallonga</a:t>
            </a:r>
            <a:r>
              <a:rPr lang="en-US" sz="1000" dirty="0"/>
              <a:t>, </a:t>
            </a:r>
            <a:r>
              <a:rPr lang="en-US" sz="1000" dirty="0" err="1"/>
              <a:t>Loye</a:t>
            </a:r>
            <a:r>
              <a:rPr lang="en-US" sz="1000" dirty="0"/>
              <a:t> </a:t>
            </a:r>
            <a:r>
              <a:rPr lang="en-US" sz="1000" dirty="0" err="1"/>
              <a:t>Payen</a:t>
            </a:r>
            <a:r>
              <a:rPr lang="en-US" sz="1000" dirty="0"/>
              <a:t>, </a:t>
            </a:r>
            <a:r>
              <a:rPr lang="en-US" sz="1000" dirty="0" err="1"/>
              <a:t>Renée</a:t>
            </a:r>
            <a:r>
              <a:rPr lang="en-US" sz="1000" dirty="0"/>
              <a:t> </a:t>
            </a:r>
            <a:r>
              <a:rPr lang="en-US" sz="1000" dirty="0" err="1"/>
              <a:t>Duchateau</a:t>
            </a:r>
            <a:r>
              <a:rPr lang="en-US" sz="1000" dirty="0"/>
              <a:t>, Lucienne </a:t>
            </a:r>
            <a:r>
              <a:rPr lang="en-US" sz="1000" dirty="0" err="1"/>
              <a:t>Marchand</a:t>
            </a:r>
            <a:r>
              <a:rPr lang="en-US" sz="1000" dirty="0"/>
              <a:t>, Serge </a:t>
            </a:r>
            <a:r>
              <a:rPr lang="en-US" sz="1000" dirty="0" err="1"/>
              <a:t>Korber</a:t>
            </a:r>
            <a:r>
              <a:rPr lang="en-US" sz="1000" dirty="0"/>
              <a:t>, Robert </a:t>
            </a:r>
            <a:r>
              <a:rPr lang="en-US" sz="1000" dirty="0" err="1"/>
              <a:t>Postec</a:t>
            </a:r>
            <a:r>
              <a:rPr lang="en-US" sz="1000" dirty="0"/>
              <a:t>.</a:t>
            </a:r>
          </a:p>
          <a:p>
            <a:pPr marL="0" indent="0">
              <a:buNone/>
            </a:pPr>
            <a:r>
              <a:rPr lang="en-US" sz="1000" dirty="0"/>
              <a:t>508       Assistant directors, Bernard </a:t>
            </a:r>
            <a:r>
              <a:rPr lang="en-US" sz="1000" dirty="0" err="1"/>
              <a:t>Toutblanc</a:t>
            </a:r>
            <a:r>
              <a:rPr lang="en-US" sz="1000" dirty="0"/>
              <a:t>-Michel, Marin </a:t>
            </a:r>
            <a:r>
              <a:rPr lang="en-US" sz="1000" dirty="0" err="1"/>
              <a:t>Karmitz</a:t>
            </a:r>
            <a:r>
              <a:rPr lang="en-US" sz="1000" dirty="0"/>
              <a:t> ; art director, Bernard </a:t>
            </a:r>
            <a:r>
              <a:rPr lang="en-US" sz="1000" dirty="0" err="1"/>
              <a:t>Evein</a:t>
            </a:r>
            <a:r>
              <a:rPr lang="en-US" sz="1000" dirty="0"/>
              <a:t> ; editors, Janine </a:t>
            </a:r>
            <a:r>
              <a:rPr lang="en-US" sz="1000" dirty="0" err="1"/>
              <a:t>Verneau</a:t>
            </a:r>
            <a:r>
              <a:rPr lang="en-US" sz="1000" dirty="0"/>
              <a:t>, Pascale La </a:t>
            </a:r>
            <a:r>
              <a:rPr lang="en-US" sz="1000" dirty="0" err="1"/>
              <a:t>Verriere</a:t>
            </a:r>
            <a:r>
              <a:rPr lang="en-US" sz="1000" dirty="0"/>
              <a:t> ; music, Michel Legrand ; songs, </a:t>
            </a:r>
            <a:r>
              <a:rPr lang="en-US" sz="1000" dirty="0" err="1"/>
              <a:t>Agnès</a:t>
            </a:r>
            <a:r>
              <a:rPr lang="en-US" sz="1000" dirty="0"/>
              <a:t> </a:t>
            </a:r>
            <a:r>
              <a:rPr lang="en-US" sz="1000" dirty="0" err="1"/>
              <a:t>Varda</a:t>
            </a:r>
            <a:r>
              <a:rPr lang="en-US" sz="1000" dirty="0"/>
              <a:t>.</a:t>
            </a:r>
          </a:p>
          <a:p>
            <a:pPr marL="0" indent="0">
              <a:buNone/>
            </a:pPr>
            <a:r>
              <a:rPr lang="en-US" sz="1000" dirty="0"/>
              <a:t>500       Originally produced as a motion picture in 1961.</a:t>
            </a:r>
          </a:p>
          <a:p>
            <a:pPr marL="0" indent="0">
              <a:buNone/>
            </a:pPr>
            <a:r>
              <a:rPr lang="en-US" sz="1000" dirty="0"/>
              <a:t>500       Special features: "Remembrances" (2005), a documentary on the making of the film; "Hans </a:t>
            </a:r>
            <a:r>
              <a:rPr lang="en-US" sz="1000" dirty="0" err="1"/>
              <a:t>Baldung</a:t>
            </a:r>
            <a:r>
              <a:rPr lang="en-US" sz="1000" dirty="0"/>
              <a:t> </a:t>
            </a:r>
            <a:r>
              <a:rPr lang="en-US" sz="1000" dirty="0" err="1"/>
              <a:t>Grien</a:t>
            </a:r>
            <a:r>
              <a:rPr lang="en-US" sz="1000" dirty="0"/>
              <a:t>" gallery of paintings by Hans </a:t>
            </a:r>
            <a:r>
              <a:rPr lang="en-US" sz="1000" dirty="0" err="1"/>
              <a:t>Baldung</a:t>
            </a:r>
            <a:r>
              <a:rPr lang="en-US" sz="1000" dirty="0"/>
              <a:t> </a:t>
            </a:r>
            <a:r>
              <a:rPr lang="en-US" sz="1000" dirty="0" err="1"/>
              <a:t>Grien</a:t>
            </a:r>
            <a:r>
              <a:rPr lang="en-US" sz="1000" dirty="0"/>
              <a:t>, whose work inspired the character of </a:t>
            </a:r>
            <a:r>
              <a:rPr lang="en-US" sz="1000" dirty="0" err="1"/>
              <a:t>Cléo</a:t>
            </a:r>
            <a:r>
              <a:rPr lang="en-US" sz="1000" dirty="0"/>
              <a:t>; "Madonna and </a:t>
            </a:r>
            <a:r>
              <a:rPr lang="en-US" sz="1000" dirty="0" err="1"/>
              <a:t>Agnès</a:t>
            </a:r>
            <a:r>
              <a:rPr lang="en-US" sz="1000" dirty="0"/>
              <a:t>" excerpt from a 1993 French television program featuring Madonna and </a:t>
            </a:r>
            <a:r>
              <a:rPr lang="en-US" sz="1000" dirty="0" err="1"/>
              <a:t>Varda</a:t>
            </a:r>
            <a:r>
              <a:rPr lang="en-US" sz="1000" dirty="0"/>
              <a:t> talking about the film; "</a:t>
            </a:r>
            <a:r>
              <a:rPr lang="en-US" sz="1000" dirty="0" err="1"/>
              <a:t>Cléo's</a:t>
            </a:r>
            <a:r>
              <a:rPr lang="en-US" sz="1000" dirty="0"/>
              <a:t> real path through Paris" (2005), a short film; "Les </a:t>
            </a:r>
            <a:r>
              <a:rPr lang="en-US" sz="1000" dirty="0" err="1"/>
              <a:t>fiancés</a:t>
            </a:r>
            <a:r>
              <a:rPr lang="en-US" sz="1000" dirty="0"/>
              <a:t> du </a:t>
            </a:r>
            <a:r>
              <a:rPr lang="en-US" sz="1000" dirty="0" err="1"/>
              <a:t>pont</a:t>
            </a:r>
            <a:r>
              <a:rPr lang="en-US" sz="1000" dirty="0"/>
              <a:t> Macdonald" (1961), a short film; "</a:t>
            </a:r>
            <a:r>
              <a:rPr lang="en-US" sz="1000" dirty="0" err="1"/>
              <a:t>L'opéra</a:t>
            </a:r>
            <a:r>
              <a:rPr lang="en-US" sz="1000" dirty="0"/>
              <a:t> </a:t>
            </a:r>
            <a:r>
              <a:rPr lang="en-US" sz="1000" dirty="0" err="1"/>
              <a:t>Mouffe</a:t>
            </a:r>
            <a:r>
              <a:rPr lang="en-US" sz="1000" dirty="0"/>
              <a:t>" (1958), an early short by </a:t>
            </a:r>
            <a:r>
              <a:rPr lang="en-US" sz="1000" dirty="0" err="1"/>
              <a:t>Varda</a:t>
            </a:r>
            <a:r>
              <a:rPr lang="en-US" sz="1000" dirty="0"/>
              <a:t>; theatrical trailer; production notes.</a:t>
            </a:r>
          </a:p>
        </p:txBody>
      </p:sp>
      <p:sp>
        <p:nvSpPr>
          <p:cNvPr id="5" name="Title 3"/>
          <p:cNvSpPr>
            <a:spLocks noGrp="1"/>
          </p:cNvSpPr>
          <p:nvPr>
            <p:ph type="title"/>
          </p:nvPr>
        </p:nvSpPr>
        <p:spPr>
          <a:xfrm>
            <a:off x="575035" y="110730"/>
            <a:ext cx="7353719" cy="436025"/>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
        <p:nvSpPr>
          <p:cNvPr id="2" name="Rectangle 1"/>
          <p:cNvSpPr/>
          <p:nvPr/>
        </p:nvSpPr>
        <p:spPr>
          <a:xfrm>
            <a:off x="625234" y="4475196"/>
            <a:ext cx="3296095" cy="461665"/>
          </a:xfrm>
          <a:prstGeom prst="rect">
            <a:avLst/>
          </a:prstGeom>
        </p:spPr>
        <p:txBody>
          <a:bodyPr wrap="square">
            <a:spAutoFit/>
          </a:bodyPr>
          <a:lstStyle/>
          <a:p>
            <a:r>
              <a:rPr lang="en-US" sz="2400" b="1" dirty="0">
                <a:solidFill>
                  <a:srgbClr val="FF0000"/>
                </a:solidFill>
              </a:rPr>
              <a:t>Difference in Content</a:t>
            </a:r>
            <a:endParaRPr lang="en-US" sz="2400" dirty="0"/>
          </a:p>
        </p:txBody>
      </p:sp>
    </p:spTree>
    <p:extLst>
      <p:ext uri="{BB962C8B-B14F-4D97-AF65-F5344CB8AC3E}">
        <p14:creationId xmlns:p14="http://schemas.microsoft.com/office/powerpoint/2010/main" val="344596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954353"/>
            <a:ext cx="4298577" cy="3381673"/>
          </a:xfrm>
        </p:spPr>
        <p:txBody>
          <a:bodyPr/>
          <a:lstStyle/>
          <a:p>
            <a:pPr marL="0" indent="0">
              <a:buNone/>
            </a:pPr>
            <a:r>
              <a:rPr lang="en-US" sz="1200" dirty="0"/>
              <a:t>245 00  9 songs / </a:t>
            </a:r>
            <a:r>
              <a:rPr lang="en-US" sz="1200" dirty="0" err="1"/>
              <a:t>ǂc</a:t>
            </a:r>
            <a:r>
              <a:rPr lang="en-US" sz="1200" dirty="0"/>
              <a:t> Accent Film Entertainment presents a Revolution Films production of a Michael Winterbottom film ; producer, Andrew Eaton ; director, Michael Winterbottom.</a:t>
            </a:r>
          </a:p>
          <a:p>
            <a:pPr marL="0" indent="0">
              <a:buNone/>
            </a:pPr>
            <a:r>
              <a:rPr lang="en-US" sz="1200" dirty="0">
                <a:solidFill>
                  <a:srgbClr val="FF0000"/>
                </a:solidFill>
              </a:rPr>
              <a:t>250      Unrated edited version.</a:t>
            </a:r>
          </a:p>
          <a:p>
            <a:pPr marL="0" indent="0">
              <a:buNone/>
            </a:pPr>
            <a:r>
              <a:rPr lang="en-US" sz="1200" dirty="0"/>
              <a:t>260      [United States] : </a:t>
            </a:r>
            <a:r>
              <a:rPr lang="en-US" sz="1200" dirty="0" err="1"/>
              <a:t>ǂb</a:t>
            </a:r>
            <a:r>
              <a:rPr lang="en-US" sz="1200" dirty="0"/>
              <a:t> Tartan Video, </a:t>
            </a:r>
            <a:r>
              <a:rPr lang="en-US" sz="1200" dirty="0" err="1"/>
              <a:t>ǂc</a:t>
            </a:r>
            <a:r>
              <a:rPr lang="en-US" sz="1200" dirty="0"/>
              <a:t> c2005.</a:t>
            </a:r>
          </a:p>
          <a:p>
            <a:pPr marL="0" indent="0">
              <a:buNone/>
            </a:pPr>
            <a:r>
              <a:rPr lang="en-US" sz="1200" dirty="0"/>
              <a:t>300      1 videodisc (64 min.) : </a:t>
            </a:r>
            <a:r>
              <a:rPr lang="en-US" sz="1200" dirty="0" err="1"/>
              <a:t>ǂb</a:t>
            </a:r>
            <a:r>
              <a:rPr lang="en-US" sz="1200" dirty="0"/>
              <a:t> sd., col. ; </a:t>
            </a:r>
            <a:r>
              <a:rPr lang="en-US" sz="1200" dirty="0" err="1"/>
              <a:t>ǂc</a:t>
            </a:r>
            <a:r>
              <a:rPr lang="en-US" sz="1200" dirty="0"/>
              <a:t> 4 3/4 in.</a:t>
            </a:r>
          </a:p>
          <a:p>
            <a:pPr marL="0" indent="0">
              <a:buNone/>
            </a:pPr>
            <a:r>
              <a:rPr lang="en-US" sz="1200" dirty="0"/>
              <a:t>546      English with optional Spanish subtitles.</a:t>
            </a:r>
          </a:p>
          <a:p>
            <a:pPr marL="0" indent="0">
              <a:buNone/>
            </a:pPr>
            <a:r>
              <a:rPr lang="en-US" sz="1200" dirty="0"/>
              <a:t>538      DVD 9, NTSC, Dolby digital 5.1.</a:t>
            </a:r>
          </a:p>
          <a:p>
            <a:pPr marL="0" indent="0">
              <a:buNone/>
            </a:pPr>
            <a:r>
              <a:rPr lang="en-US" sz="1200" dirty="0"/>
              <a:t>511 1   Margo </a:t>
            </a:r>
            <a:r>
              <a:rPr lang="en-US" sz="1200" dirty="0" err="1"/>
              <a:t>Stilley</a:t>
            </a:r>
            <a:r>
              <a:rPr lang="en-US" sz="1200" dirty="0"/>
              <a:t>, Kieran O'Brien.</a:t>
            </a:r>
          </a:p>
          <a:p>
            <a:pPr marL="0" indent="0">
              <a:buNone/>
            </a:pPr>
            <a:r>
              <a:rPr lang="en-US" sz="1200" dirty="0"/>
              <a:t>508      Director of photography, Marcel </a:t>
            </a:r>
            <a:r>
              <a:rPr lang="en-US" sz="1200" dirty="0" err="1"/>
              <a:t>Zyskind</a:t>
            </a:r>
            <a:r>
              <a:rPr lang="en-US" sz="1200" dirty="0"/>
              <a:t> ; editor, Mat </a:t>
            </a:r>
            <a:r>
              <a:rPr lang="en-US" sz="1200" dirty="0" err="1"/>
              <a:t>Whitecross</a:t>
            </a:r>
            <a:r>
              <a:rPr lang="en-US" sz="1200" dirty="0"/>
              <a:t>.</a:t>
            </a:r>
          </a:p>
          <a:p>
            <a:pPr marL="0" indent="0">
              <a:buNone/>
            </a:pPr>
            <a:r>
              <a:rPr lang="en-US" sz="1200" dirty="0"/>
              <a:t>500      Originally released as a motion picture in 2004.</a:t>
            </a:r>
          </a:p>
          <a:p>
            <a:pPr marL="0" indent="0">
              <a:buNone/>
            </a:pPr>
            <a:r>
              <a:rPr lang="en-US" sz="1200" dirty="0"/>
              <a:t>500      Special features include concert performance only option ; interviews with the director and actors ; original theatrical trailer ; bonus material featuring the bands from the film.</a:t>
            </a:r>
          </a:p>
        </p:txBody>
      </p:sp>
      <p:sp>
        <p:nvSpPr>
          <p:cNvPr id="4" name="Content Placeholder 3"/>
          <p:cNvSpPr>
            <a:spLocks noGrp="1"/>
          </p:cNvSpPr>
          <p:nvPr>
            <p:ph sz="half" idx="2"/>
          </p:nvPr>
        </p:nvSpPr>
        <p:spPr>
          <a:xfrm>
            <a:off x="4648201" y="968580"/>
            <a:ext cx="4334434" cy="3611885"/>
          </a:xfrm>
        </p:spPr>
        <p:txBody>
          <a:bodyPr/>
          <a:lstStyle/>
          <a:p>
            <a:pPr marL="0" indent="0">
              <a:buNone/>
            </a:pPr>
            <a:r>
              <a:rPr lang="en-US" sz="1200" dirty="0"/>
              <a:t>245 00  9 songs / </a:t>
            </a:r>
            <a:r>
              <a:rPr lang="en-US" sz="1200" dirty="0" err="1"/>
              <a:t>ǂc</a:t>
            </a:r>
            <a:r>
              <a:rPr lang="en-US" sz="1200" dirty="0"/>
              <a:t> Accent Film Entertainment presents a Revolution Films production of a Michael Winterbottom film ; producer, Andrew Eaton ; director, Michael Winterbottom.</a:t>
            </a:r>
          </a:p>
          <a:p>
            <a:pPr marL="0" indent="0">
              <a:buNone/>
            </a:pPr>
            <a:r>
              <a:rPr lang="en-US" sz="1200" dirty="0">
                <a:solidFill>
                  <a:srgbClr val="FF0000"/>
                </a:solidFill>
              </a:rPr>
              <a:t>250      Full uncut version.</a:t>
            </a:r>
          </a:p>
          <a:p>
            <a:pPr marL="0" indent="0">
              <a:buNone/>
            </a:pPr>
            <a:r>
              <a:rPr lang="en-US" sz="1200" dirty="0"/>
              <a:t>260      [United States] : </a:t>
            </a:r>
            <a:r>
              <a:rPr lang="en-US" sz="1200" dirty="0" err="1"/>
              <a:t>ǂb</a:t>
            </a:r>
            <a:r>
              <a:rPr lang="en-US" sz="1200" dirty="0"/>
              <a:t> Tartan Video, </a:t>
            </a:r>
            <a:r>
              <a:rPr lang="en-US" sz="1200" dirty="0" err="1"/>
              <a:t>ǂc</a:t>
            </a:r>
            <a:r>
              <a:rPr lang="en-US" sz="1200" dirty="0"/>
              <a:t> c2005, c2004.</a:t>
            </a:r>
          </a:p>
          <a:p>
            <a:pPr marL="0" indent="0">
              <a:buNone/>
            </a:pPr>
            <a:r>
              <a:rPr lang="en-US" sz="1200" dirty="0"/>
              <a:t>300      1 videodisc (69 min.) : </a:t>
            </a:r>
            <a:r>
              <a:rPr lang="en-US" sz="1200" dirty="0" err="1"/>
              <a:t>ǂb</a:t>
            </a:r>
            <a:r>
              <a:rPr lang="en-US" sz="1200" dirty="0"/>
              <a:t> sd., col. ; </a:t>
            </a:r>
            <a:r>
              <a:rPr lang="en-US" sz="1200" dirty="0" err="1"/>
              <a:t>ǂc</a:t>
            </a:r>
            <a:r>
              <a:rPr lang="en-US" sz="1200" dirty="0"/>
              <a:t> 4 3/4 in.</a:t>
            </a:r>
          </a:p>
          <a:p>
            <a:pPr marL="0" indent="0">
              <a:buNone/>
            </a:pPr>
            <a:r>
              <a:rPr lang="en-US" sz="1200" dirty="0"/>
              <a:t>538      DVD 9, NTSC, Dolby digital 5.1.</a:t>
            </a:r>
          </a:p>
          <a:p>
            <a:pPr marL="0" indent="0">
              <a:buNone/>
            </a:pPr>
            <a:r>
              <a:rPr lang="en-US" sz="1200" dirty="0"/>
              <a:t>546      English with optional Spanish subtitles.</a:t>
            </a:r>
          </a:p>
          <a:p>
            <a:pPr marL="0" indent="0">
              <a:buNone/>
            </a:pPr>
            <a:r>
              <a:rPr lang="en-US" sz="1200" dirty="0"/>
              <a:t>511 1   Margo </a:t>
            </a:r>
            <a:r>
              <a:rPr lang="en-US" sz="1200" dirty="0" err="1"/>
              <a:t>Stilley</a:t>
            </a:r>
            <a:r>
              <a:rPr lang="en-US" sz="1200" dirty="0"/>
              <a:t>, Kieran O'Brien.</a:t>
            </a:r>
          </a:p>
          <a:p>
            <a:pPr marL="0" indent="0">
              <a:buNone/>
            </a:pPr>
            <a:r>
              <a:rPr lang="en-US" sz="1200" dirty="0"/>
              <a:t>508     Director of photography, Marcel </a:t>
            </a:r>
            <a:r>
              <a:rPr lang="en-US" sz="1200" dirty="0" err="1"/>
              <a:t>Zyskind</a:t>
            </a:r>
            <a:r>
              <a:rPr lang="en-US" sz="1200" dirty="0"/>
              <a:t> ; editor, Mat </a:t>
            </a:r>
            <a:r>
              <a:rPr lang="en-US" sz="1200" dirty="0" err="1"/>
              <a:t>Whitecross</a:t>
            </a:r>
            <a:r>
              <a:rPr lang="en-US" sz="1200" dirty="0"/>
              <a:t>.</a:t>
            </a:r>
          </a:p>
          <a:p>
            <a:pPr marL="0" indent="0">
              <a:buNone/>
            </a:pPr>
            <a:r>
              <a:rPr lang="en-US" sz="1200" dirty="0"/>
              <a:t>500     Originally released as a motion picture in 2004.</a:t>
            </a:r>
          </a:p>
          <a:p>
            <a:pPr marL="0" indent="0">
              <a:buNone/>
            </a:pPr>
            <a:r>
              <a:rPr lang="en-US" sz="1200" dirty="0">
                <a:solidFill>
                  <a:srgbClr val="FF0000"/>
                </a:solidFill>
              </a:rPr>
              <a:t>521 8   Unrated; sexually explicit content.</a:t>
            </a:r>
          </a:p>
          <a:p>
            <a:pPr marL="0" indent="0">
              <a:buNone/>
            </a:pPr>
            <a:r>
              <a:rPr lang="en-US" sz="1200" dirty="0"/>
              <a:t>500      Special features include concert performance only option ; interviews with the director and actors ; original theatrical trailer ; bonus material featuring the bands from the film.</a:t>
            </a:r>
            <a:endParaRPr lang="en-US" sz="1500" dirty="0"/>
          </a:p>
        </p:txBody>
      </p:sp>
      <p:sp>
        <p:nvSpPr>
          <p:cNvPr id="8" name="Title 3"/>
          <p:cNvSpPr>
            <a:spLocks noGrp="1"/>
          </p:cNvSpPr>
          <p:nvPr>
            <p:ph type="title"/>
          </p:nvPr>
        </p:nvSpPr>
        <p:spPr>
          <a:xfrm>
            <a:off x="434976" y="110730"/>
            <a:ext cx="7561542" cy="465740"/>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
        <p:nvSpPr>
          <p:cNvPr id="2" name="Rectangle 1"/>
          <p:cNvSpPr/>
          <p:nvPr/>
        </p:nvSpPr>
        <p:spPr>
          <a:xfrm>
            <a:off x="2567700" y="4580465"/>
            <a:ext cx="3296095" cy="461665"/>
          </a:xfrm>
          <a:prstGeom prst="rect">
            <a:avLst/>
          </a:prstGeom>
        </p:spPr>
        <p:txBody>
          <a:bodyPr wrap="none">
            <a:spAutoFit/>
          </a:bodyPr>
          <a:lstStyle/>
          <a:p>
            <a:pPr algn="ctr"/>
            <a:r>
              <a:rPr lang="en-US" sz="2400" b="1" dirty="0">
                <a:solidFill>
                  <a:srgbClr val="FF0000"/>
                </a:solidFill>
              </a:rPr>
              <a:t>Difference in Content</a:t>
            </a:r>
          </a:p>
        </p:txBody>
      </p:sp>
    </p:spTree>
    <p:extLst>
      <p:ext uri="{BB962C8B-B14F-4D97-AF65-F5344CB8AC3E}">
        <p14:creationId xmlns:p14="http://schemas.microsoft.com/office/powerpoint/2010/main" val="3084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6"/>
            <a:ext cx="4201508" cy="3775311"/>
          </a:xfrm>
        </p:spPr>
        <p:txBody>
          <a:bodyPr/>
          <a:lstStyle/>
          <a:p>
            <a:pPr marL="0" indent="0">
              <a:buNone/>
            </a:pPr>
            <a:r>
              <a:rPr lang="en-US" sz="1200" dirty="0"/>
              <a:t>245 00  Incident management : </a:t>
            </a:r>
            <a:r>
              <a:rPr lang="en-US" sz="1200" dirty="0" err="1"/>
              <a:t>ǂb</a:t>
            </a:r>
            <a:r>
              <a:rPr lang="en-US" sz="1200" dirty="0"/>
              <a:t> safety and efficiency for all of us / </a:t>
            </a:r>
            <a:r>
              <a:rPr lang="en-US" sz="1200" dirty="0" err="1"/>
              <a:t>ǂc</a:t>
            </a:r>
            <a:r>
              <a:rPr lang="en-US" sz="1200" dirty="0"/>
              <a:t> by the Washington State Transportation Center for the Federal Highway Administration and the Washington State Department of Transportation ; in cooperation with the Washington State Patrol.</a:t>
            </a:r>
          </a:p>
          <a:p>
            <a:pPr marL="0" indent="0">
              <a:buNone/>
            </a:pPr>
            <a:r>
              <a:rPr lang="en-US" sz="1200" dirty="0">
                <a:solidFill>
                  <a:srgbClr val="FF0000"/>
                </a:solidFill>
              </a:rPr>
              <a:t>250      [Draft ed.].</a:t>
            </a:r>
          </a:p>
          <a:p>
            <a:pPr marL="0" indent="0">
              <a:buNone/>
            </a:pPr>
            <a:r>
              <a:rPr lang="en-US" sz="1200" dirty="0"/>
              <a:t>260      [Seattle] : </a:t>
            </a:r>
            <a:r>
              <a:rPr lang="en-US" sz="1200" dirty="0" err="1"/>
              <a:t>ǂb</a:t>
            </a:r>
            <a:r>
              <a:rPr lang="en-US" sz="1200" dirty="0"/>
              <a:t> University of Washington Instructional Media Services, </a:t>
            </a:r>
            <a:r>
              <a:rPr lang="en-US" sz="1200" dirty="0" err="1"/>
              <a:t>ǂc</a:t>
            </a:r>
            <a:r>
              <a:rPr lang="en-US" sz="1200" dirty="0"/>
              <a:t> [1991]</a:t>
            </a:r>
          </a:p>
          <a:p>
            <a:pPr marL="0" indent="0">
              <a:buNone/>
            </a:pPr>
            <a:r>
              <a:rPr lang="en-US" sz="1200" dirty="0"/>
              <a:t>300     1 videocassette (approximately 19 min.) : </a:t>
            </a:r>
            <a:r>
              <a:rPr lang="en-US" sz="1200" dirty="0" err="1"/>
              <a:t>ǂb</a:t>
            </a:r>
            <a:r>
              <a:rPr lang="en-US" sz="1200" dirty="0"/>
              <a:t> sd., color ; </a:t>
            </a:r>
            <a:r>
              <a:rPr lang="en-US" sz="1200" dirty="0" err="1"/>
              <a:t>ǂc</a:t>
            </a:r>
            <a:r>
              <a:rPr lang="en-US" sz="1200" dirty="0"/>
              <a:t> 1/2 in.</a:t>
            </a:r>
          </a:p>
          <a:p>
            <a:pPr marL="0" indent="0">
              <a:buNone/>
            </a:pPr>
            <a:r>
              <a:rPr lang="en-US" sz="1200" dirty="0"/>
              <a:t>500     "04-01-91"--Cassette label.</a:t>
            </a:r>
          </a:p>
          <a:p>
            <a:pPr marL="0" indent="0">
              <a:buNone/>
            </a:pPr>
            <a:r>
              <a:rPr lang="en-US" sz="1200" dirty="0"/>
              <a:t>538     VHS.</a:t>
            </a:r>
          </a:p>
          <a:p>
            <a:pPr marL="0" indent="0">
              <a:buNone/>
            </a:pPr>
            <a:r>
              <a:rPr lang="en-US" sz="1200" dirty="0"/>
              <a:t>520     This program overviews the safety and congestion problems incidents cause, discusses how incident management systems can address the problems, and describes several successful incident management methods.  </a:t>
            </a:r>
            <a:r>
              <a:rPr lang="en-US" sz="1200" dirty="0">
                <a:solidFill>
                  <a:srgbClr val="FF0000"/>
                </a:solidFill>
              </a:rPr>
              <a:t>The title screen, credits, and subtitles in this videorecording are handwritten words on cards and some sections of this videorecording contain audio but no video.</a:t>
            </a:r>
          </a:p>
        </p:txBody>
      </p:sp>
      <p:sp>
        <p:nvSpPr>
          <p:cNvPr id="4" name="Content Placeholder 3"/>
          <p:cNvSpPr>
            <a:spLocks noGrp="1"/>
          </p:cNvSpPr>
          <p:nvPr>
            <p:ph sz="half" idx="2"/>
          </p:nvPr>
        </p:nvSpPr>
        <p:spPr>
          <a:xfrm>
            <a:off x="4562573" y="688157"/>
            <a:ext cx="4270876" cy="4236976"/>
          </a:xfrm>
        </p:spPr>
        <p:txBody>
          <a:bodyPr/>
          <a:lstStyle/>
          <a:p>
            <a:pPr marL="0" indent="0">
              <a:buNone/>
            </a:pPr>
            <a:r>
              <a:rPr lang="en-US" sz="1400" dirty="0"/>
              <a:t>245 00  Incident management : </a:t>
            </a:r>
            <a:r>
              <a:rPr lang="en-US" sz="1400" dirty="0" err="1"/>
              <a:t>ǂb</a:t>
            </a:r>
            <a:r>
              <a:rPr lang="en-US" sz="1400" dirty="0"/>
              <a:t> safety and efficiency for all of us / </a:t>
            </a:r>
            <a:r>
              <a:rPr lang="en-US" sz="1400" dirty="0" err="1"/>
              <a:t>ǂc</a:t>
            </a:r>
            <a:r>
              <a:rPr lang="en-US" sz="1400" dirty="0"/>
              <a:t> by the Washington State Transportation Center for the Federal Highway Administration and the Washington State Department of Transportation ; in cooperation with the Washington State Patrol.</a:t>
            </a:r>
          </a:p>
          <a:p>
            <a:pPr marL="0" indent="0">
              <a:buNone/>
            </a:pPr>
            <a:r>
              <a:rPr lang="en-US" sz="1400" dirty="0">
                <a:solidFill>
                  <a:srgbClr val="FF0000"/>
                </a:solidFill>
              </a:rPr>
              <a:t>250      [Final ed.].</a:t>
            </a:r>
          </a:p>
          <a:p>
            <a:pPr marL="0" indent="0">
              <a:buNone/>
            </a:pPr>
            <a:r>
              <a:rPr lang="en-US" sz="1400" dirty="0"/>
              <a:t>260      [Seattle] : </a:t>
            </a:r>
            <a:r>
              <a:rPr lang="en-US" sz="1400" dirty="0" err="1"/>
              <a:t>ǂb</a:t>
            </a:r>
            <a:r>
              <a:rPr lang="en-US" sz="1400" dirty="0"/>
              <a:t> University of Washington Instructional Media Services, </a:t>
            </a:r>
            <a:r>
              <a:rPr lang="en-US" sz="1400" dirty="0" err="1"/>
              <a:t>ǂc</a:t>
            </a:r>
            <a:r>
              <a:rPr lang="en-US" sz="1400" dirty="0"/>
              <a:t> [1991]</a:t>
            </a:r>
          </a:p>
          <a:p>
            <a:pPr marL="0" indent="0">
              <a:buNone/>
            </a:pPr>
            <a:r>
              <a:rPr lang="en-US" sz="1400" dirty="0"/>
              <a:t>300      1 videocassette (approximately 19 min.) : </a:t>
            </a:r>
            <a:r>
              <a:rPr lang="en-US" sz="1400" dirty="0" err="1"/>
              <a:t>ǂb</a:t>
            </a:r>
            <a:r>
              <a:rPr lang="en-US" sz="1400" dirty="0"/>
              <a:t> sd., color ; </a:t>
            </a:r>
            <a:r>
              <a:rPr lang="en-US" sz="1400" dirty="0" err="1"/>
              <a:t>ǂc</a:t>
            </a:r>
            <a:r>
              <a:rPr lang="en-US" sz="1400" dirty="0"/>
              <a:t> 1/2 in.</a:t>
            </a:r>
          </a:p>
          <a:p>
            <a:pPr marL="0" indent="0">
              <a:buNone/>
            </a:pPr>
            <a:r>
              <a:rPr lang="en-US" sz="1400" dirty="0"/>
              <a:t>538      VHS.</a:t>
            </a:r>
          </a:p>
          <a:p>
            <a:pPr marL="0" indent="0">
              <a:buNone/>
            </a:pPr>
            <a:r>
              <a:rPr lang="en-US" sz="1400" dirty="0"/>
              <a:t>500      "04-01-91"--Cassette label.</a:t>
            </a:r>
          </a:p>
          <a:p>
            <a:pPr marL="0" indent="0">
              <a:buNone/>
            </a:pPr>
            <a:r>
              <a:rPr lang="en-US" sz="1400" dirty="0"/>
              <a:t>520      This program overviews the safety and congestion problems incidents cause, discusses how incident management systems can address the problems, and describes several successful incident management methods.</a:t>
            </a:r>
          </a:p>
        </p:txBody>
      </p:sp>
      <p:sp>
        <p:nvSpPr>
          <p:cNvPr id="5" name="Title 3"/>
          <p:cNvSpPr>
            <a:spLocks noGrp="1"/>
          </p:cNvSpPr>
          <p:nvPr>
            <p:ph type="title"/>
          </p:nvPr>
        </p:nvSpPr>
        <p:spPr>
          <a:xfrm>
            <a:off x="575035" y="110730"/>
            <a:ext cx="7353719" cy="436025"/>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
        <p:nvSpPr>
          <p:cNvPr id="2" name="Rectangle 1"/>
          <p:cNvSpPr/>
          <p:nvPr/>
        </p:nvSpPr>
        <p:spPr>
          <a:xfrm>
            <a:off x="625234" y="4463467"/>
            <a:ext cx="3296095" cy="461665"/>
          </a:xfrm>
          <a:prstGeom prst="rect">
            <a:avLst/>
          </a:prstGeom>
        </p:spPr>
        <p:txBody>
          <a:bodyPr wrap="none">
            <a:spAutoFit/>
          </a:bodyPr>
          <a:lstStyle/>
          <a:p>
            <a:r>
              <a:rPr lang="en-US" sz="2400" b="1" dirty="0">
                <a:solidFill>
                  <a:srgbClr val="FF0000"/>
                </a:solidFill>
              </a:rPr>
              <a:t>Difference in Content</a:t>
            </a:r>
            <a:endParaRPr lang="en-US" sz="2400" dirty="0"/>
          </a:p>
        </p:txBody>
      </p:sp>
    </p:spTree>
    <p:extLst>
      <p:ext uri="{BB962C8B-B14F-4D97-AF65-F5344CB8AC3E}">
        <p14:creationId xmlns:p14="http://schemas.microsoft.com/office/powerpoint/2010/main" val="356364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276" y="828137"/>
            <a:ext cx="4340526" cy="3453165"/>
          </a:xfrm>
        </p:spPr>
        <p:txBody>
          <a:bodyPr/>
          <a:lstStyle/>
          <a:p>
            <a:pPr marL="0" indent="0">
              <a:buNone/>
            </a:pPr>
            <a:r>
              <a:rPr lang="en-US" sz="1300" dirty="0"/>
              <a:t>245 04  The </a:t>
            </a:r>
            <a:r>
              <a:rPr lang="en-US" sz="1300" dirty="0" err="1"/>
              <a:t>Lilpop</a:t>
            </a:r>
            <a:r>
              <a:rPr lang="en-US" sz="1300" dirty="0"/>
              <a:t> sisters and their passions / </a:t>
            </a:r>
            <a:r>
              <a:rPr lang="en-US" sz="1300" dirty="0" err="1"/>
              <a:t>ǂc</a:t>
            </a:r>
            <a:r>
              <a:rPr lang="en-US" sz="1300" dirty="0"/>
              <a:t> </a:t>
            </a:r>
            <a:r>
              <a:rPr lang="en-US" sz="1300" dirty="0" err="1"/>
              <a:t>BiS</a:t>
            </a:r>
            <a:r>
              <a:rPr lang="en-US" sz="1300" dirty="0"/>
              <a:t> Film, Polish Television ; directed by </a:t>
            </a:r>
            <a:r>
              <a:rPr lang="en-US" sz="1300" dirty="0" err="1"/>
              <a:t>Bożena</a:t>
            </a:r>
            <a:r>
              <a:rPr lang="en-US" sz="1300" dirty="0"/>
              <a:t> </a:t>
            </a:r>
            <a:r>
              <a:rPr lang="en-US" sz="1300" dirty="0" err="1"/>
              <a:t>Garus-Hockuba</a:t>
            </a:r>
            <a:r>
              <a:rPr lang="en-US" sz="1300" dirty="0"/>
              <a:t> ; written by </a:t>
            </a:r>
            <a:r>
              <a:rPr lang="en-US" sz="1300" dirty="0" err="1"/>
              <a:t>Ewa</a:t>
            </a:r>
            <a:r>
              <a:rPr lang="en-US" sz="1300" dirty="0"/>
              <a:t> </a:t>
            </a:r>
            <a:r>
              <a:rPr lang="en-US" sz="1300" dirty="0" err="1"/>
              <a:t>Nawój</a:t>
            </a:r>
            <a:r>
              <a:rPr lang="en-US" sz="1300" dirty="0"/>
              <a:t>, </a:t>
            </a:r>
            <a:r>
              <a:rPr lang="en-US" sz="1300" dirty="0" err="1"/>
              <a:t>Bożena</a:t>
            </a:r>
            <a:r>
              <a:rPr lang="en-US" sz="1300" dirty="0"/>
              <a:t> </a:t>
            </a:r>
            <a:r>
              <a:rPr lang="en-US" sz="1300" dirty="0" err="1"/>
              <a:t>Garus-Hockuba</a:t>
            </a:r>
            <a:r>
              <a:rPr lang="en-US" sz="1300" dirty="0"/>
              <a:t>.</a:t>
            </a:r>
          </a:p>
          <a:p>
            <a:pPr marL="0" indent="0">
              <a:buNone/>
            </a:pPr>
            <a:r>
              <a:rPr lang="en-US" sz="1300" dirty="0"/>
              <a:t>260       [Warszawa] : </a:t>
            </a:r>
            <a:r>
              <a:rPr lang="en-US" sz="1300" dirty="0" err="1"/>
              <a:t>ǂb</a:t>
            </a:r>
            <a:r>
              <a:rPr lang="en-US" sz="1300" dirty="0"/>
              <a:t> </a:t>
            </a:r>
            <a:r>
              <a:rPr lang="en-US" sz="1300" dirty="0" err="1"/>
              <a:t>BiS</a:t>
            </a:r>
            <a:r>
              <a:rPr lang="en-US" sz="1300" dirty="0"/>
              <a:t> Film : </a:t>
            </a:r>
            <a:r>
              <a:rPr lang="en-US" sz="1300" dirty="0" err="1"/>
              <a:t>ǂb</a:t>
            </a:r>
            <a:r>
              <a:rPr lang="en-US" sz="1300" dirty="0"/>
              <a:t> </a:t>
            </a:r>
            <a:r>
              <a:rPr lang="en-US" sz="1300" dirty="0" err="1"/>
              <a:t>Telewizja</a:t>
            </a:r>
            <a:r>
              <a:rPr lang="en-US" sz="1300" dirty="0"/>
              <a:t> </a:t>
            </a:r>
            <a:r>
              <a:rPr lang="en-US" sz="1300" dirty="0" err="1"/>
              <a:t>Polska</a:t>
            </a:r>
            <a:r>
              <a:rPr lang="en-US" sz="1300" dirty="0"/>
              <a:t>, </a:t>
            </a:r>
            <a:r>
              <a:rPr lang="en-US" sz="1300" dirty="0" err="1"/>
              <a:t>ǂc</a:t>
            </a:r>
            <a:r>
              <a:rPr lang="en-US" sz="1300" dirty="0"/>
              <a:t> c2005.</a:t>
            </a:r>
          </a:p>
          <a:p>
            <a:pPr marL="0" indent="0">
              <a:buNone/>
            </a:pPr>
            <a:r>
              <a:rPr lang="en-US" sz="1300" dirty="0"/>
              <a:t>300       1 videodisc </a:t>
            </a:r>
            <a:r>
              <a:rPr lang="en-US" sz="1300" dirty="0">
                <a:solidFill>
                  <a:srgbClr val="FF0000"/>
                </a:solidFill>
              </a:rPr>
              <a:t>(88 min.)</a:t>
            </a:r>
            <a:r>
              <a:rPr lang="en-US" sz="1300" dirty="0"/>
              <a:t> : </a:t>
            </a:r>
            <a:r>
              <a:rPr lang="en-US" sz="1300" dirty="0" err="1"/>
              <a:t>ǂb</a:t>
            </a:r>
            <a:r>
              <a:rPr lang="en-US" sz="1300" dirty="0"/>
              <a:t> sd., col. &amp; </a:t>
            </a:r>
            <a:r>
              <a:rPr lang="en-US" sz="1300" dirty="0" err="1"/>
              <a:t>b&amp;w</a:t>
            </a:r>
            <a:r>
              <a:rPr lang="en-US" sz="1300" dirty="0"/>
              <a:t> ; </a:t>
            </a:r>
            <a:r>
              <a:rPr lang="en-US" sz="1300" dirty="0" err="1"/>
              <a:t>ǂc</a:t>
            </a:r>
            <a:r>
              <a:rPr lang="en-US" sz="1300" dirty="0"/>
              <a:t> 4 3/4 in.</a:t>
            </a:r>
          </a:p>
          <a:p>
            <a:pPr marL="0" indent="0">
              <a:buNone/>
            </a:pPr>
            <a:r>
              <a:rPr lang="en-US" sz="1300" dirty="0"/>
              <a:t>500       Title of Polish version: </a:t>
            </a:r>
            <a:r>
              <a:rPr lang="en-US" sz="1300" dirty="0" err="1"/>
              <a:t>Siostry</a:t>
            </a:r>
            <a:r>
              <a:rPr lang="en-US" sz="1300" dirty="0"/>
              <a:t> </a:t>
            </a:r>
            <a:r>
              <a:rPr lang="en-US" sz="1300" dirty="0" err="1"/>
              <a:t>Lilpop</a:t>
            </a:r>
            <a:r>
              <a:rPr lang="en-US" sz="1300" dirty="0"/>
              <a:t> </a:t>
            </a:r>
            <a:r>
              <a:rPr lang="en-US" sz="1300" dirty="0" err="1"/>
              <a:t>i</a:t>
            </a:r>
            <a:r>
              <a:rPr lang="en-US" sz="1300" dirty="0"/>
              <a:t> </a:t>
            </a:r>
            <a:r>
              <a:rPr lang="en-US" sz="1300" dirty="0" err="1"/>
              <a:t>ich</a:t>
            </a:r>
            <a:r>
              <a:rPr lang="en-US" sz="1300" dirty="0"/>
              <a:t> </a:t>
            </a:r>
            <a:r>
              <a:rPr lang="en-US" sz="1300" dirty="0" err="1"/>
              <a:t>miłości</a:t>
            </a:r>
            <a:r>
              <a:rPr lang="en-US" sz="1300" dirty="0"/>
              <a:t>.</a:t>
            </a:r>
          </a:p>
          <a:p>
            <a:pPr marL="0" indent="0">
              <a:buNone/>
            </a:pPr>
            <a:r>
              <a:rPr lang="en-US" sz="1300" dirty="0"/>
              <a:t>508       Director of photography, Jerzy </a:t>
            </a:r>
            <a:r>
              <a:rPr lang="en-US" sz="1300" dirty="0" err="1"/>
              <a:t>Sobociński</a:t>
            </a:r>
            <a:r>
              <a:rPr lang="en-US" sz="1300" dirty="0"/>
              <a:t>.</a:t>
            </a:r>
          </a:p>
          <a:p>
            <a:pPr marL="0" indent="0">
              <a:buNone/>
            </a:pPr>
            <a:r>
              <a:rPr lang="en-US" sz="1300" dirty="0"/>
              <a:t>511 0    Read by Krzysztof </a:t>
            </a:r>
            <a:r>
              <a:rPr lang="en-US" sz="1300" dirty="0" err="1"/>
              <a:t>Kolberger</a:t>
            </a:r>
            <a:r>
              <a:rPr lang="en-US" sz="1300" dirty="0"/>
              <a:t>, Danuta </a:t>
            </a:r>
            <a:r>
              <a:rPr lang="en-US" sz="1300" dirty="0" err="1"/>
              <a:t>Stenka</a:t>
            </a:r>
            <a:r>
              <a:rPr lang="en-US" sz="1300" dirty="0"/>
              <a:t>.</a:t>
            </a:r>
          </a:p>
          <a:p>
            <a:pPr marL="0" indent="0">
              <a:buNone/>
            </a:pPr>
            <a:r>
              <a:rPr lang="en-US" sz="1300" dirty="0"/>
              <a:t>538       DVD, NTSC, </a:t>
            </a:r>
            <a:r>
              <a:rPr lang="en-US" sz="1300" dirty="0" err="1"/>
              <a:t>fullscreen</a:t>
            </a:r>
            <a:r>
              <a:rPr lang="en-US" sz="1300" dirty="0"/>
              <a:t>.</a:t>
            </a:r>
          </a:p>
          <a:p>
            <a:pPr marL="0" indent="0">
              <a:buNone/>
            </a:pPr>
            <a:r>
              <a:rPr lang="en-US" sz="1300" dirty="0"/>
              <a:t>546       In Polish with English subtitles, open captions.</a:t>
            </a:r>
          </a:p>
          <a:p>
            <a:pPr marL="0" indent="0">
              <a:buNone/>
            </a:pPr>
            <a:r>
              <a:rPr lang="en-US" sz="1300" dirty="0"/>
              <a:t>586       Hollywood Eagle Documentary Award, 2007.</a:t>
            </a:r>
          </a:p>
        </p:txBody>
      </p:sp>
      <p:sp>
        <p:nvSpPr>
          <p:cNvPr id="4" name="Content Placeholder 3"/>
          <p:cNvSpPr>
            <a:spLocks noGrp="1"/>
          </p:cNvSpPr>
          <p:nvPr>
            <p:ph sz="half" idx="2"/>
          </p:nvPr>
        </p:nvSpPr>
        <p:spPr>
          <a:xfrm>
            <a:off x="4648201" y="828138"/>
            <a:ext cx="4306018" cy="3645540"/>
          </a:xfrm>
        </p:spPr>
        <p:txBody>
          <a:bodyPr/>
          <a:lstStyle/>
          <a:p>
            <a:pPr marL="0" indent="0">
              <a:buNone/>
            </a:pPr>
            <a:r>
              <a:rPr lang="en-US" sz="1300" dirty="0"/>
              <a:t>245 04  The </a:t>
            </a:r>
            <a:r>
              <a:rPr lang="en-US" sz="1300" dirty="0" err="1"/>
              <a:t>Lilpop</a:t>
            </a:r>
            <a:r>
              <a:rPr lang="en-US" sz="1300" dirty="0"/>
              <a:t> sisters and their passions / </a:t>
            </a:r>
            <a:r>
              <a:rPr lang="en-US" sz="1300" dirty="0" err="1"/>
              <a:t>ǂc</a:t>
            </a:r>
            <a:r>
              <a:rPr lang="en-US" sz="1300" dirty="0"/>
              <a:t> </a:t>
            </a:r>
            <a:r>
              <a:rPr lang="en-US" sz="1300" dirty="0" err="1"/>
              <a:t>BiS</a:t>
            </a:r>
            <a:r>
              <a:rPr lang="en-US" sz="1300" dirty="0"/>
              <a:t> Film, Polish Television ; directed by </a:t>
            </a:r>
            <a:r>
              <a:rPr lang="en-US" sz="1300" dirty="0" err="1"/>
              <a:t>Bożena</a:t>
            </a:r>
            <a:r>
              <a:rPr lang="en-US" sz="1300" dirty="0"/>
              <a:t> </a:t>
            </a:r>
            <a:r>
              <a:rPr lang="en-US" sz="1300" dirty="0" err="1"/>
              <a:t>Garus-Hockuba</a:t>
            </a:r>
            <a:r>
              <a:rPr lang="en-US" sz="1300" dirty="0"/>
              <a:t> ; written by </a:t>
            </a:r>
            <a:r>
              <a:rPr lang="en-US" sz="1300" dirty="0" err="1"/>
              <a:t>Ewa</a:t>
            </a:r>
            <a:r>
              <a:rPr lang="en-US" sz="1300" dirty="0"/>
              <a:t> </a:t>
            </a:r>
            <a:r>
              <a:rPr lang="en-US" sz="1300" dirty="0" err="1"/>
              <a:t>Nawój</a:t>
            </a:r>
            <a:r>
              <a:rPr lang="en-US" sz="1300" dirty="0"/>
              <a:t>, </a:t>
            </a:r>
            <a:r>
              <a:rPr lang="en-US" sz="1300" dirty="0" err="1"/>
              <a:t>Bożena</a:t>
            </a:r>
            <a:r>
              <a:rPr lang="en-US" sz="1300" dirty="0"/>
              <a:t> </a:t>
            </a:r>
            <a:r>
              <a:rPr lang="en-US" sz="1300" dirty="0" err="1"/>
              <a:t>Garus-Hockuba</a:t>
            </a:r>
            <a:r>
              <a:rPr lang="en-US" sz="1300" dirty="0"/>
              <a:t>.</a:t>
            </a:r>
          </a:p>
          <a:p>
            <a:pPr marL="0" indent="0">
              <a:buNone/>
            </a:pPr>
            <a:r>
              <a:rPr lang="en-US" sz="1300" dirty="0">
                <a:solidFill>
                  <a:srgbClr val="FF0000"/>
                </a:solidFill>
              </a:rPr>
              <a:t>250       [Abridged].</a:t>
            </a:r>
          </a:p>
          <a:p>
            <a:pPr marL="0" indent="0">
              <a:buNone/>
            </a:pPr>
            <a:r>
              <a:rPr lang="en-US" sz="1300" dirty="0"/>
              <a:t>260       [Warszawa] : </a:t>
            </a:r>
            <a:r>
              <a:rPr lang="en-US" sz="1300" dirty="0" err="1"/>
              <a:t>ǂb</a:t>
            </a:r>
            <a:r>
              <a:rPr lang="en-US" sz="1300" dirty="0"/>
              <a:t> </a:t>
            </a:r>
            <a:r>
              <a:rPr lang="en-US" sz="1300" dirty="0" err="1"/>
              <a:t>BiS</a:t>
            </a:r>
            <a:r>
              <a:rPr lang="en-US" sz="1300" dirty="0"/>
              <a:t> Film : </a:t>
            </a:r>
            <a:r>
              <a:rPr lang="en-US" sz="1300" dirty="0" err="1"/>
              <a:t>ǂb</a:t>
            </a:r>
            <a:r>
              <a:rPr lang="en-US" sz="1300" dirty="0"/>
              <a:t> </a:t>
            </a:r>
            <a:r>
              <a:rPr lang="en-US" sz="1300" dirty="0" err="1"/>
              <a:t>Telewizja</a:t>
            </a:r>
            <a:r>
              <a:rPr lang="en-US" sz="1300" dirty="0"/>
              <a:t> </a:t>
            </a:r>
            <a:r>
              <a:rPr lang="en-US" sz="1300" dirty="0" err="1"/>
              <a:t>Polska</a:t>
            </a:r>
            <a:r>
              <a:rPr lang="en-US" sz="1300" dirty="0"/>
              <a:t>, </a:t>
            </a:r>
            <a:r>
              <a:rPr lang="en-US" sz="1300" dirty="0" err="1"/>
              <a:t>ǂc</a:t>
            </a:r>
            <a:r>
              <a:rPr lang="en-US" sz="1300" dirty="0"/>
              <a:t> c2005.</a:t>
            </a:r>
          </a:p>
          <a:p>
            <a:pPr marL="0" indent="0">
              <a:buNone/>
            </a:pPr>
            <a:r>
              <a:rPr lang="en-US" sz="1300" dirty="0"/>
              <a:t>300       1 videodisc </a:t>
            </a:r>
            <a:r>
              <a:rPr lang="en-US" sz="1300" dirty="0">
                <a:solidFill>
                  <a:srgbClr val="FF0000"/>
                </a:solidFill>
              </a:rPr>
              <a:t>(63 min.) </a:t>
            </a:r>
            <a:r>
              <a:rPr lang="en-US" sz="1300" dirty="0"/>
              <a:t>: </a:t>
            </a:r>
            <a:r>
              <a:rPr lang="en-US" sz="1300" dirty="0" err="1"/>
              <a:t>ǂb</a:t>
            </a:r>
            <a:r>
              <a:rPr lang="en-US" sz="1300" dirty="0"/>
              <a:t> sd., col. &amp; </a:t>
            </a:r>
            <a:r>
              <a:rPr lang="en-US" sz="1300" dirty="0" err="1"/>
              <a:t>b&amp;w</a:t>
            </a:r>
            <a:r>
              <a:rPr lang="en-US" sz="1300" dirty="0"/>
              <a:t> ; </a:t>
            </a:r>
            <a:r>
              <a:rPr lang="en-US" sz="1300" dirty="0" err="1"/>
              <a:t>ǂc</a:t>
            </a:r>
            <a:r>
              <a:rPr lang="en-US" sz="1300" dirty="0"/>
              <a:t> 4 3/4 in.</a:t>
            </a:r>
          </a:p>
          <a:p>
            <a:pPr marL="0" indent="0">
              <a:buNone/>
            </a:pPr>
            <a:r>
              <a:rPr lang="en-US" sz="1300" dirty="0"/>
              <a:t>500       Title of Polish version: </a:t>
            </a:r>
            <a:r>
              <a:rPr lang="en-US" sz="1300" dirty="0" err="1"/>
              <a:t>Siostry</a:t>
            </a:r>
            <a:r>
              <a:rPr lang="en-US" sz="1300" dirty="0"/>
              <a:t> </a:t>
            </a:r>
            <a:r>
              <a:rPr lang="en-US" sz="1300" dirty="0" err="1"/>
              <a:t>Lilpop</a:t>
            </a:r>
            <a:r>
              <a:rPr lang="en-US" sz="1300" dirty="0"/>
              <a:t> </a:t>
            </a:r>
            <a:r>
              <a:rPr lang="en-US" sz="1300" dirty="0" err="1"/>
              <a:t>i</a:t>
            </a:r>
            <a:r>
              <a:rPr lang="en-US" sz="1300" dirty="0"/>
              <a:t> </a:t>
            </a:r>
            <a:r>
              <a:rPr lang="en-US" sz="1300" dirty="0" err="1"/>
              <a:t>ich</a:t>
            </a:r>
            <a:r>
              <a:rPr lang="en-US" sz="1300" dirty="0"/>
              <a:t> </a:t>
            </a:r>
            <a:r>
              <a:rPr lang="en-US" sz="1300" dirty="0" err="1"/>
              <a:t>miłości</a:t>
            </a:r>
            <a:r>
              <a:rPr lang="en-US" sz="1300" dirty="0"/>
              <a:t>.</a:t>
            </a:r>
          </a:p>
          <a:p>
            <a:pPr marL="0" indent="0">
              <a:buNone/>
            </a:pPr>
            <a:r>
              <a:rPr lang="en-US" sz="1300" dirty="0"/>
              <a:t>508       Director of photography, Jerzy </a:t>
            </a:r>
            <a:r>
              <a:rPr lang="en-US" sz="1300" dirty="0" err="1"/>
              <a:t>Sobociński</a:t>
            </a:r>
            <a:r>
              <a:rPr lang="en-US" sz="1300" dirty="0"/>
              <a:t>.</a:t>
            </a:r>
          </a:p>
          <a:p>
            <a:pPr marL="0" indent="0">
              <a:buNone/>
            </a:pPr>
            <a:r>
              <a:rPr lang="en-US" sz="1300" dirty="0"/>
              <a:t>511 0    Read by Krzysztof </a:t>
            </a:r>
            <a:r>
              <a:rPr lang="en-US" sz="1300" dirty="0" err="1"/>
              <a:t>Kolberger</a:t>
            </a:r>
            <a:r>
              <a:rPr lang="en-US" sz="1300" dirty="0"/>
              <a:t>, Danuta </a:t>
            </a:r>
            <a:r>
              <a:rPr lang="en-US" sz="1300" dirty="0" err="1"/>
              <a:t>Stenka</a:t>
            </a:r>
            <a:r>
              <a:rPr lang="en-US" sz="1300" dirty="0"/>
              <a:t>.</a:t>
            </a:r>
          </a:p>
          <a:p>
            <a:pPr marL="0" indent="0">
              <a:buNone/>
            </a:pPr>
            <a:r>
              <a:rPr lang="en-US" sz="1300" dirty="0"/>
              <a:t>538       DVD, NTSC, </a:t>
            </a:r>
            <a:r>
              <a:rPr lang="en-US" sz="1300" dirty="0" err="1"/>
              <a:t>fullscreen</a:t>
            </a:r>
            <a:r>
              <a:rPr lang="en-US" sz="1300" dirty="0"/>
              <a:t>.</a:t>
            </a:r>
          </a:p>
          <a:p>
            <a:pPr marL="0" indent="0">
              <a:buNone/>
            </a:pPr>
            <a:r>
              <a:rPr lang="en-US" sz="1300" dirty="0"/>
              <a:t>546       In Polish with English subtitles, open captions.</a:t>
            </a:r>
          </a:p>
          <a:p>
            <a:pPr marL="0" indent="0">
              <a:buNone/>
            </a:pPr>
            <a:r>
              <a:rPr lang="en-US" sz="1300" dirty="0"/>
              <a:t>586       Hollywood Eagle Documentary Award, 2007.</a:t>
            </a:r>
          </a:p>
        </p:txBody>
      </p:sp>
      <p:sp>
        <p:nvSpPr>
          <p:cNvPr id="5" name="Title 3"/>
          <p:cNvSpPr>
            <a:spLocks noGrp="1"/>
          </p:cNvSpPr>
          <p:nvPr>
            <p:ph type="title"/>
          </p:nvPr>
        </p:nvSpPr>
        <p:spPr>
          <a:xfrm>
            <a:off x="840029" y="110729"/>
            <a:ext cx="7311545" cy="455801"/>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
        <p:nvSpPr>
          <p:cNvPr id="2" name="Rectangle 1"/>
          <p:cNvSpPr/>
          <p:nvPr/>
        </p:nvSpPr>
        <p:spPr>
          <a:xfrm>
            <a:off x="2661062" y="4542909"/>
            <a:ext cx="3821880" cy="523220"/>
          </a:xfrm>
          <a:prstGeom prst="rect">
            <a:avLst/>
          </a:prstGeom>
        </p:spPr>
        <p:txBody>
          <a:bodyPr wrap="none">
            <a:spAutoFit/>
          </a:bodyPr>
          <a:lstStyle/>
          <a:p>
            <a:r>
              <a:rPr lang="en-US" sz="2800" b="1" dirty="0">
                <a:solidFill>
                  <a:srgbClr val="FF0000"/>
                </a:solidFill>
              </a:rPr>
              <a:t>Difference in Content</a:t>
            </a:r>
            <a:endParaRPr lang="en-US" sz="2800" dirty="0"/>
          </a:p>
        </p:txBody>
      </p:sp>
    </p:spTree>
    <p:extLst>
      <p:ext uri="{BB962C8B-B14F-4D97-AF65-F5344CB8AC3E}">
        <p14:creationId xmlns:p14="http://schemas.microsoft.com/office/powerpoint/2010/main" val="48859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9782" y="803564"/>
            <a:ext cx="4306020" cy="4217009"/>
          </a:xfrm>
        </p:spPr>
        <p:txBody>
          <a:bodyPr/>
          <a:lstStyle/>
          <a:p>
            <a:pPr marL="0" indent="0">
              <a:buNone/>
            </a:pPr>
            <a:r>
              <a:rPr lang="en-US" sz="1000" dirty="0"/>
              <a:t>245 04  The Marion Lake story : </a:t>
            </a:r>
            <a:r>
              <a:rPr lang="en-US" sz="1000" dirty="0" err="1"/>
              <a:t>ǂb</a:t>
            </a:r>
            <a:r>
              <a:rPr lang="en-US" sz="1000" dirty="0"/>
              <a:t> defeating the mighty </a:t>
            </a:r>
            <a:r>
              <a:rPr lang="en-US" sz="1000" dirty="0" err="1"/>
              <a:t>phragmite</a:t>
            </a:r>
            <a:r>
              <a:rPr lang="en-US" sz="1000" dirty="0"/>
              <a:t>, 2007-2013 / </a:t>
            </a:r>
            <a:r>
              <a:rPr lang="en-US" sz="1000" dirty="0" err="1"/>
              <a:t>ǂc</a:t>
            </a:r>
            <a:r>
              <a:rPr lang="en-US" sz="1000" dirty="0"/>
              <a:t> a film by Greta Schiller.</a:t>
            </a:r>
          </a:p>
          <a:p>
            <a:pPr marL="0" indent="0">
              <a:buNone/>
            </a:pPr>
            <a:r>
              <a:rPr lang="en-US" sz="1000" dirty="0"/>
              <a:t>260       New York, NY : </a:t>
            </a:r>
            <a:r>
              <a:rPr lang="en-US" sz="1000" dirty="0" err="1"/>
              <a:t>ǂb</a:t>
            </a:r>
            <a:r>
              <a:rPr lang="en-US" sz="1000" dirty="0"/>
              <a:t> Jezebel Productions, </a:t>
            </a:r>
            <a:r>
              <a:rPr lang="en-US" sz="1000" dirty="0" err="1"/>
              <a:t>ǂc</a:t>
            </a:r>
            <a:r>
              <a:rPr lang="en-US" sz="1000" dirty="0"/>
              <a:t> c2013.</a:t>
            </a:r>
          </a:p>
          <a:p>
            <a:pPr marL="0" indent="0">
              <a:buNone/>
            </a:pPr>
            <a:r>
              <a:rPr lang="en-US" sz="1000" dirty="0"/>
              <a:t>300       1 videodisc (28 min.) : </a:t>
            </a:r>
            <a:r>
              <a:rPr lang="en-US" sz="1000" dirty="0" err="1"/>
              <a:t>ǂb</a:t>
            </a:r>
            <a:r>
              <a:rPr lang="en-US" sz="1000" dirty="0"/>
              <a:t> sd., col. ; </a:t>
            </a:r>
            <a:r>
              <a:rPr lang="en-US" sz="1000" dirty="0" err="1"/>
              <a:t>ǂc</a:t>
            </a:r>
            <a:r>
              <a:rPr lang="en-US" sz="1000" dirty="0"/>
              <a:t> 4 3/4 in.</a:t>
            </a:r>
          </a:p>
          <a:p>
            <a:pPr marL="0" indent="0">
              <a:buNone/>
            </a:pPr>
            <a:r>
              <a:rPr lang="en-US" sz="1000" dirty="0"/>
              <a:t>538       DVD.</a:t>
            </a:r>
          </a:p>
          <a:p>
            <a:pPr marL="0" lvl="0" indent="0">
              <a:buNone/>
            </a:pPr>
            <a:r>
              <a:rPr lang="en-US" sz="1000" dirty="0"/>
              <a:t>520       The Marion Lake Story: Defeating the Mighty </a:t>
            </a:r>
            <a:r>
              <a:rPr lang="en-US" sz="1000" dirty="0" err="1"/>
              <a:t>Phragmite</a:t>
            </a:r>
            <a:r>
              <a:rPr lang="en-US" sz="1000" dirty="0"/>
              <a:t> tells a compelling tale of an ecological crisis: the complete degradation--and eventual restoration--of an 18-acre lake on the east end of Long Island NY that provides crucial habitat for migrating birds, rare turtles and other flora and fauna but is being choked to death by the invasive reed, the </a:t>
            </a:r>
            <a:r>
              <a:rPr lang="en-US" sz="1000" dirty="0" err="1"/>
              <a:t>australis</a:t>
            </a:r>
            <a:r>
              <a:rPr lang="en-US" sz="1000" dirty="0"/>
              <a:t> </a:t>
            </a:r>
            <a:r>
              <a:rPr lang="en-US" sz="1000" dirty="0" err="1"/>
              <a:t>phragmite</a:t>
            </a:r>
            <a:r>
              <a:rPr lang="en-US" sz="1000" dirty="0"/>
              <a:t>. Lori </a:t>
            </a:r>
            <a:r>
              <a:rPr lang="en-US" sz="1000" dirty="0" err="1"/>
              <a:t>Luscher</a:t>
            </a:r>
            <a:r>
              <a:rPr lang="en-US" sz="1000" dirty="0"/>
              <a:t>, a local resident who watched with growing alarm the gradual disappearance of the lake she grew up on, takes it upon herself to write an eradication grant request to the NY State Department of Environmental Conservation. The grant requires matching funds of $100,000, and so begins the long haul of seeking donations from residents and local environmental groups, and organizing those most American of community events--the yard sale and street fair and the town hall meeting. Neighbors are  skeptical. The financial crisis threatens Lori's ability to raise the matching funds. The progress is slow--at times almost imperceptible. Confronted with such challenges, will the community hold together? From the first yard sale and eradication summer to the first blooms of replanted natives, we have been there with our cameras, following an exemplary local community pulling together to save the lake and restore it to a bio-diverse habitat for native flora and fauna. The result is an inspirational grassroots model for environmental restoration in action.</a:t>
            </a:r>
            <a:r>
              <a:rPr lang="en-US" sz="1000" b="1" dirty="0">
                <a:solidFill>
                  <a:srgbClr val="FF0000"/>
                </a:solidFill>
              </a:rPr>
              <a:t> </a:t>
            </a:r>
            <a:endParaRPr lang="en-US" sz="1000" dirty="0"/>
          </a:p>
        </p:txBody>
      </p:sp>
      <p:sp>
        <p:nvSpPr>
          <p:cNvPr id="4" name="Content Placeholder 3"/>
          <p:cNvSpPr>
            <a:spLocks noGrp="1"/>
          </p:cNvSpPr>
          <p:nvPr>
            <p:ph sz="half" idx="2"/>
          </p:nvPr>
        </p:nvSpPr>
        <p:spPr>
          <a:xfrm>
            <a:off x="4572000" y="663033"/>
            <a:ext cx="4382219" cy="3997458"/>
          </a:xfrm>
        </p:spPr>
        <p:txBody>
          <a:bodyPr/>
          <a:lstStyle/>
          <a:p>
            <a:pPr marL="0" indent="0">
              <a:buNone/>
            </a:pPr>
            <a:r>
              <a:rPr lang="en-US" sz="1200" dirty="0"/>
              <a:t>245 04  The Marion Lake story : </a:t>
            </a:r>
            <a:r>
              <a:rPr lang="en-US" sz="1200" dirty="0" err="1"/>
              <a:t>ǂb</a:t>
            </a:r>
            <a:r>
              <a:rPr lang="en-US" sz="1200" dirty="0"/>
              <a:t> defeating the mighty </a:t>
            </a:r>
            <a:r>
              <a:rPr lang="en-US" sz="1200" dirty="0" err="1"/>
              <a:t>phragmite</a:t>
            </a:r>
            <a:r>
              <a:rPr lang="en-US" sz="1200" dirty="0"/>
              <a:t> / </a:t>
            </a:r>
            <a:r>
              <a:rPr lang="en-US" sz="1200" dirty="0" err="1"/>
              <a:t>ǂc</a:t>
            </a:r>
            <a:r>
              <a:rPr lang="en-US" sz="1200" dirty="0"/>
              <a:t> a film by Greta Schiller.</a:t>
            </a:r>
          </a:p>
          <a:p>
            <a:pPr marL="0" indent="0">
              <a:buNone/>
            </a:pPr>
            <a:r>
              <a:rPr lang="en-US" sz="1200" dirty="0">
                <a:solidFill>
                  <a:srgbClr val="FF0000"/>
                </a:solidFill>
              </a:rPr>
              <a:t>250       Limited North Fork ed.</a:t>
            </a:r>
          </a:p>
          <a:p>
            <a:pPr marL="0" indent="0">
              <a:buNone/>
            </a:pPr>
            <a:r>
              <a:rPr lang="en-US" sz="1200" dirty="0"/>
              <a:t>260       [New York] : </a:t>
            </a:r>
            <a:r>
              <a:rPr lang="en-US" sz="1200" dirty="0" err="1"/>
              <a:t>ǂb</a:t>
            </a:r>
            <a:r>
              <a:rPr lang="en-US" sz="1200" dirty="0"/>
              <a:t> Jezebel Productions, </a:t>
            </a:r>
            <a:r>
              <a:rPr lang="en-US" sz="1200" dirty="0" err="1"/>
              <a:t>ǂc</a:t>
            </a:r>
            <a:r>
              <a:rPr lang="en-US" sz="1200" dirty="0"/>
              <a:t> 2013.</a:t>
            </a:r>
          </a:p>
          <a:p>
            <a:pPr marL="0" indent="0">
              <a:buNone/>
            </a:pPr>
            <a:r>
              <a:rPr lang="en-US" sz="1200" dirty="0"/>
              <a:t>300       1 videodisc (30 min.) : </a:t>
            </a:r>
            <a:r>
              <a:rPr lang="en-US" sz="1200" dirty="0" err="1"/>
              <a:t>ǂb</a:t>
            </a:r>
            <a:r>
              <a:rPr lang="en-US" sz="1200" dirty="0"/>
              <a:t> sd., col. ; </a:t>
            </a:r>
            <a:r>
              <a:rPr lang="en-US" sz="1200" dirty="0" err="1"/>
              <a:t>ǂc</a:t>
            </a:r>
            <a:r>
              <a:rPr lang="en-US" sz="1200" dirty="0"/>
              <a:t> 4 3/4 in.</a:t>
            </a:r>
          </a:p>
          <a:p>
            <a:pPr marL="0" indent="0">
              <a:buNone/>
            </a:pPr>
            <a:r>
              <a:rPr lang="en-US" sz="1200" dirty="0"/>
              <a:t>538       DVD.</a:t>
            </a:r>
          </a:p>
          <a:p>
            <a:pPr marL="0" indent="0">
              <a:buNone/>
            </a:pPr>
            <a:r>
              <a:rPr lang="en-US" sz="1200" dirty="0"/>
              <a:t>511 0    Diana Fischer, Lori </a:t>
            </a:r>
            <a:r>
              <a:rPr lang="en-US" sz="1200" dirty="0" err="1"/>
              <a:t>Luscher</a:t>
            </a:r>
            <a:r>
              <a:rPr lang="en-US" sz="1200" dirty="0"/>
              <a:t>, Steve Marino, Elizabeth O'Reilly ; Marion Lake Restoration Committee.</a:t>
            </a:r>
          </a:p>
          <a:p>
            <a:pPr marL="228600" indent="-228600">
              <a:buAutoNum type="arabicPlain" startAt="508"/>
            </a:pPr>
            <a:r>
              <a:rPr lang="en-US" sz="1200" dirty="0"/>
              <a:t>      Camera/sound, Greta Schiller, Octavio Warnock-Graham, Paul </a:t>
            </a:r>
            <a:r>
              <a:rPr lang="en-US" sz="1200" dirty="0" err="1"/>
              <a:t>Stoutenburgh</a:t>
            </a:r>
            <a:r>
              <a:rPr lang="en-US" sz="1200" dirty="0"/>
              <a:t> ; editing, Andrea Weiss, Julian Jimenez.</a:t>
            </a:r>
          </a:p>
          <a:p>
            <a:pPr marL="0" indent="0">
              <a:buNone/>
            </a:pPr>
            <a:r>
              <a:rPr lang="en-US" sz="1200" dirty="0"/>
              <a:t>520      Shows how a community in Long Island, New York, comes together to eradicate the invasive </a:t>
            </a:r>
            <a:r>
              <a:rPr lang="en-US" sz="1200" dirty="0" err="1"/>
              <a:t>phragmites</a:t>
            </a:r>
            <a:r>
              <a:rPr lang="en-US" sz="1200" dirty="0"/>
              <a:t> </a:t>
            </a:r>
            <a:r>
              <a:rPr lang="en-US" sz="1200" dirty="0" err="1"/>
              <a:t>australis</a:t>
            </a:r>
            <a:r>
              <a:rPr lang="en-US" sz="1200" dirty="0"/>
              <a:t> reed (</a:t>
            </a:r>
            <a:r>
              <a:rPr lang="en-US" sz="1200" dirty="0" err="1"/>
              <a:t>phragmite</a:t>
            </a:r>
            <a:r>
              <a:rPr lang="en-US" sz="1200" dirty="0"/>
              <a:t>) from Marion Lake. The 5 year plan (2008-2012) involved the community of volunteers, with grant money and donations, to restore the natural habitat of spawning fish, turtle, ducks, swans, seagulls, muskrats, hedgehogs, ferns, cattails, flowers and trees, that had been disappearing from the </a:t>
            </a:r>
            <a:r>
              <a:rPr lang="en-US" sz="1200" dirty="0" err="1"/>
              <a:t>phragmite</a:t>
            </a:r>
            <a:r>
              <a:rPr lang="en-US" sz="1200" dirty="0"/>
              <a:t> taking over the landscape.</a:t>
            </a:r>
          </a:p>
        </p:txBody>
      </p:sp>
      <p:sp>
        <p:nvSpPr>
          <p:cNvPr id="5" name="Title 3"/>
          <p:cNvSpPr>
            <a:spLocks noGrp="1"/>
          </p:cNvSpPr>
          <p:nvPr>
            <p:ph type="title"/>
          </p:nvPr>
        </p:nvSpPr>
        <p:spPr>
          <a:xfrm>
            <a:off x="665018" y="110729"/>
            <a:ext cx="7629237" cy="452689"/>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740760" y="4661784"/>
            <a:ext cx="4044697" cy="369332"/>
          </a:xfrm>
          <a:prstGeom prst="rect">
            <a:avLst/>
          </a:prstGeom>
        </p:spPr>
        <p:txBody>
          <a:bodyPr wrap="none">
            <a:spAutoFit/>
          </a:bodyPr>
          <a:lstStyle/>
          <a:p>
            <a:pPr lvl="0"/>
            <a:r>
              <a:rPr lang="en-US" b="1" dirty="0">
                <a:solidFill>
                  <a:srgbClr val="FF0000"/>
                </a:solidFill>
              </a:rPr>
              <a:t>Difference in Geographic Coverage</a:t>
            </a:r>
          </a:p>
        </p:txBody>
      </p:sp>
    </p:spTree>
    <p:extLst>
      <p:ext uri="{BB962C8B-B14F-4D97-AF65-F5344CB8AC3E}">
        <p14:creationId xmlns:p14="http://schemas.microsoft.com/office/powerpoint/2010/main" val="271275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276" y="828137"/>
            <a:ext cx="4340526" cy="3623790"/>
          </a:xfrm>
        </p:spPr>
        <p:txBody>
          <a:bodyPr/>
          <a:lstStyle/>
          <a:p>
            <a:pPr marL="0" indent="0">
              <a:buNone/>
            </a:pPr>
            <a:r>
              <a:rPr lang="en-US" sz="1100" dirty="0"/>
              <a:t>245 04  The Iron horse / </a:t>
            </a:r>
            <a:r>
              <a:rPr lang="en-US" sz="1100" dirty="0" err="1"/>
              <a:t>ǂc</a:t>
            </a:r>
            <a:r>
              <a:rPr lang="en-US" sz="1100" dirty="0"/>
              <a:t> William Fox presents ; a John Ford production.</a:t>
            </a:r>
          </a:p>
          <a:p>
            <a:pPr marL="0" indent="0">
              <a:buNone/>
            </a:pPr>
            <a:r>
              <a:rPr lang="en-US" sz="1100" dirty="0">
                <a:solidFill>
                  <a:srgbClr val="FF0000"/>
                </a:solidFill>
              </a:rPr>
              <a:t>250       U.S. version.</a:t>
            </a:r>
          </a:p>
          <a:p>
            <a:pPr marL="0" indent="0">
              <a:buNone/>
            </a:pPr>
            <a:r>
              <a:rPr lang="en-US" sz="1100" dirty="0"/>
              <a:t>260       Beverly Hills, Calif. : </a:t>
            </a:r>
            <a:r>
              <a:rPr lang="en-US" sz="1100" dirty="0" err="1"/>
              <a:t>ǂb</a:t>
            </a:r>
            <a:r>
              <a:rPr lang="en-US" sz="1100" dirty="0"/>
              <a:t> Twentieth Century Fox Home Entertainment, </a:t>
            </a:r>
            <a:r>
              <a:rPr lang="en-US" sz="1100" dirty="0" err="1"/>
              <a:t>ǂc</a:t>
            </a:r>
            <a:r>
              <a:rPr lang="en-US" sz="1100" dirty="0"/>
              <a:t> 2007.</a:t>
            </a:r>
          </a:p>
          <a:p>
            <a:pPr marL="0" indent="0">
              <a:buNone/>
            </a:pPr>
            <a:r>
              <a:rPr lang="en-US" sz="1100" dirty="0"/>
              <a:t>300       1 videodisc (ca. 150 min.) : </a:t>
            </a:r>
            <a:r>
              <a:rPr lang="en-US" sz="1100" dirty="0" err="1"/>
              <a:t>ǂb</a:t>
            </a:r>
            <a:r>
              <a:rPr lang="en-US" sz="1100" dirty="0"/>
              <a:t> sd., </a:t>
            </a:r>
            <a:r>
              <a:rPr lang="en-US" sz="1100" dirty="0" err="1"/>
              <a:t>b&amp;w</a:t>
            </a:r>
            <a:r>
              <a:rPr lang="en-US" sz="1100" dirty="0"/>
              <a:t> ; </a:t>
            </a:r>
            <a:r>
              <a:rPr lang="en-US" sz="1100" dirty="0" err="1"/>
              <a:t>ǂc</a:t>
            </a:r>
            <a:r>
              <a:rPr lang="en-US" sz="1100" dirty="0"/>
              <a:t> 4 3/4 in.</a:t>
            </a:r>
          </a:p>
          <a:p>
            <a:pPr marL="0" indent="0">
              <a:buNone/>
            </a:pPr>
            <a:r>
              <a:rPr lang="en-US" sz="1100" dirty="0"/>
              <a:t>490 1    The Ford at Fox collection</a:t>
            </a:r>
          </a:p>
          <a:p>
            <a:pPr marL="0" indent="0">
              <a:buNone/>
            </a:pPr>
            <a:r>
              <a:rPr lang="en-US" sz="1100" dirty="0"/>
              <a:t>538       DVD ; 5.1 Dolby surround stereo ; full frame; All region.</a:t>
            </a:r>
          </a:p>
          <a:p>
            <a:pPr marL="0" indent="0">
              <a:buNone/>
            </a:pPr>
            <a:r>
              <a:rPr lang="en-US" sz="1100" dirty="0"/>
              <a:t>546       Silent film with English intertitles and Spanish or Quebecois subtitles.</a:t>
            </a:r>
          </a:p>
          <a:p>
            <a:pPr marL="0" indent="0">
              <a:buNone/>
            </a:pPr>
            <a:r>
              <a:rPr lang="en-US" sz="1100" dirty="0"/>
              <a:t>511 1    George O'Brien, Madge Bellamy, Charles Edward Bull, Cyril Chadwick, Will Walling, Francis Powers, J. Farrell MacDonald, James Welch, George Wagner, Fred Kohler, James Marcus, Gladys </a:t>
            </a:r>
            <a:r>
              <a:rPr lang="en-US" sz="1100" dirty="0" err="1"/>
              <a:t>Hulette</a:t>
            </a:r>
            <a:r>
              <a:rPr lang="en-US" sz="1100" dirty="0"/>
              <a:t>.</a:t>
            </a:r>
          </a:p>
          <a:p>
            <a:pPr marL="0" indent="0">
              <a:buNone/>
            </a:pPr>
            <a:r>
              <a:rPr lang="en-US" sz="1100" dirty="0"/>
              <a:t>508       Director, John Ford ; story, Charles Kenyon, John Russell ; scenario, Charles Kenyon ; photography, George </a:t>
            </a:r>
            <a:r>
              <a:rPr lang="en-US" sz="1100" dirty="0" err="1"/>
              <a:t>Schneiderman</a:t>
            </a:r>
            <a:r>
              <a:rPr lang="en-US" sz="1100" dirty="0"/>
              <a:t> ; titles, Charles </a:t>
            </a:r>
            <a:r>
              <a:rPr lang="en-US" sz="1100" dirty="0" err="1"/>
              <a:t>Darnton</a:t>
            </a:r>
            <a:r>
              <a:rPr lang="en-US" sz="1100" dirty="0"/>
              <a:t> ; original piano score, William Perry.</a:t>
            </a:r>
          </a:p>
          <a:p>
            <a:pPr marL="0" indent="0">
              <a:buNone/>
            </a:pPr>
            <a:r>
              <a:rPr lang="en-US" sz="1100" dirty="0"/>
              <a:t>500       Videodisc released as a 1924 motion picture.</a:t>
            </a:r>
          </a:p>
          <a:p>
            <a:pPr marL="0" indent="0">
              <a:buNone/>
            </a:pPr>
            <a:r>
              <a:rPr lang="en-US" sz="1100" dirty="0"/>
              <a:t>500       For specific features see interactive menu.</a:t>
            </a:r>
          </a:p>
        </p:txBody>
      </p:sp>
      <p:sp>
        <p:nvSpPr>
          <p:cNvPr id="4" name="Content Placeholder 3"/>
          <p:cNvSpPr>
            <a:spLocks noGrp="1"/>
          </p:cNvSpPr>
          <p:nvPr>
            <p:ph sz="half" idx="2"/>
          </p:nvPr>
        </p:nvSpPr>
        <p:spPr>
          <a:xfrm>
            <a:off x="4648201" y="825002"/>
            <a:ext cx="4306018" cy="3786327"/>
          </a:xfrm>
        </p:spPr>
        <p:txBody>
          <a:bodyPr/>
          <a:lstStyle/>
          <a:p>
            <a:pPr marL="0" indent="0">
              <a:buNone/>
            </a:pPr>
            <a:r>
              <a:rPr lang="en-US" sz="1100" dirty="0"/>
              <a:t>245 04  The Iron horse / </a:t>
            </a:r>
            <a:r>
              <a:rPr lang="en-US" sz="1100" dirty="0" err="1"/>
              <a:t>ǂc</a:t>
            </a:r>
            <a:r>
              <a:rPr lang="en-US" sz="1100" dirty="0"/>
              <a:t> William Fox presents ; a John Ford production.</a:t>
            </a:r>
          </a:p>
          <a:p>
            <a:pPr marL="0" indent="0">
              <a:buNone/>
            </a:pPr>
            <a:r>
              <a:rPr lang="en-US" sz="1100" dirty="0">
                <a:solidFill>
                  <a:srgbClr val="FF0000"/>
                </a:solidFill>
              </a:rPr>
              <a:t>250       International version.</a:t>
            </a:r>
          </a:p>
          <a:p>
            <a:pPr marL="0" indent="0">
              <a:buNone/>
            </a:pPr>
            <a:r>
              <a:rPr lang="en-US" sz="1100" dirty="0"/>
              <a:t>260       Beverly Hills, Calif. : </a:t>
            </a:r>
            <a:r>
              <a:rPr lang="en-US" sz="1100" dirty="0" err="1"/>
              <a:t>ǂb</a:t>
            </a:r>
            <a:r>
              <a:rPr lang="en-US" sz="1100" dirty="0"/>
              <a:t> Twentieth Century Fox Home Entertainment, </a:t>
            </a:r>
            <a:r>
              <a:rPr lang="en-US" sz="1100" dirty="0" err="1"/>
              <a:t>ǂc</a:t>
            </a:r>
            <a:r>
              <a:rPr lang="en-US" sz="1100" dirty="0"/>
              <a:t> 2007.</a:t>
            </a:r>
          </a:p>
          <a:p>
            <a:pPr marL="0" indent="0">
              <a:buNone/>
            </a:pPr>
            <a:r>
              <a:rPr lang="en-US" sz="1100" dirty="0"/>
              <a:t>300       1 videodisc (ca. 133 min.) : </a:t>
            </a:r>
            <a:r>
              <a:rPr lang="en-US" sz="1100" dirty="0" err="1"/>
              <a:t>ǂb</a:t>
            </a:r>
            <a:r>
              <a:rPr lang="en-US" sz="1100" dirty="0"/>
              <a:t> sd., </a:t>
            </a:r>
            <a:r>
              <a:rPr lang="en-US" sz="1100" dirty="0" err="1"/>
              <a:t>b&amp;w</a:t>
            </a:r>
            <a:r>
              <a:rPr lang="en-US" sz="1100" dirty="0"/>
              <a:t> ; </a:t>
            </a:r>
            <a:r>
              <a:rPr lang="en-US" sz="1100" dirty="0" err="1"/>
              <a:t>ǂc</a:t>
            </a:r>
            <a:r>
              <a:rPr lang="en-US" sz="1100" dirty="0"/>
              <a:t> 4 3/4 in.</a:t>
            </a:r>
          </a:p>
          <a:p>
            <a:pPr marL="0" indent="0">
              <a:buNone/>
            </a:pPr>
            <a:r>
              <a:rPr lang="en-US" sz="1100" dirty="0"/>
              <a:t>490 1    The Ford at Fox collection</a:t>
            </a:r>
          </a:p>
          <a:p>
            <a:pPr marL="0" indent="0">
              <a:buNone/>
            </a:pPr>
            <a:r>
              <a:rPr lang="en-US" sz="1100" dirty="0"/>
              <a:t>538       DVD ; 5.1 Dolby surround stereo ; full frame; All region.</a:t>
            </a:r>
          </a:p>
          <a:p>
            <a:pPr marL="0" indent="0">
              <a:buNone/>
            </a:pPr>
            <a:r>
              <a:rPr lang="en-US" sz="1100" dirty="0"/>
              <a:t>546       Silent film with English intertitles and Spanish, Castellano, Quebecois, French, German or Italian subtitles.</a:t>
            </a:r>
          </a:p>
          <a:p>
            <a:pPr marL="0" indent="0">
              <a:buNone/>
            </a:pPr>
            <a:r>
              <a:rPr lang="en-US" sz="1100" dirty="0"/>
              <a:t>511 1     George O'Brien, Madge Bellamy, Charles Edward Bull, Cyril Chadwick, Will Walling, Francis Powers, J. Farrell MacDonald, James Welch, George Wagner, Fred Kohler, James Marcus, Gladys </a:t>
            </a:r>
            <a:r>
              <a:rPr lang="en-US" sz="1100" dirty="0" err="1"/>
              <a:t>Hulette</a:t>
            </a:r>
            <a:r>
              <a:rPr lang="en-US" sz="1100" dirty="0"/>
              <a:t>.</a:t>
            </a:r>
          </a:p>
          <a:p>
            <a:pPr marL="0" indent="0">
              <a:buNone/>
            </a:pPr>
            <a:r>
              <a:rPr lang="en-US" sz="1100" dirty="0"/>
              <a:t>508       Director, John Ford ; story, Charles Kenyon, John Russell ; scenario, Charles Kenyon ; photography, George </a:t>
            </a:r>
            <a:r>
              <a:rPr lang="en-US" sz="1100" dirty="0" err="1"/>
              <a:t>Schneiderman</a:t>
            </a:r>
            <a:r>
              <a:rPr lang="en-US" sz="1100" dirty="0"/>
              <a:t> ; titles, Charles </a:t>
            </a:r>
            <a:r>
              <a:rPr lang="en-US" sz="1100" dirty="0" err="1"/>
              <a:t>Darnton</a:t>
            </a:r>
            <a:r>
              <a:rPr lang="en-US" sz="1100" dirty="0"/>
              <a:t> ; original piano score, William Perry.</a:t>
            </a:r>
          </a:p>
          <a:p>
            <a:pPr marL="0" indent="0">
              <a:buNone/>
            </a:pPr>
            <a:r>
              <a:rPr lang="en-US" sz="1100" dirty="0"/>
              <a:t>500       Special features: Vintage program ; advertising gallery ; still gallery.</a:t>
            </a:r>
          </a:p>
          <a:p>
            <a:pPr marL="0" indent="0">
              <a:buNone/>
            </a:pPr>
            <a:r>
              <a:rPr lang="en-US" sz="1100" dirty="0"/>
              <a:t>500       Videodisc released as a 1924 motion picture.</a:t>
            </a:r>
          </a:p>
        </p:txBody>
      </p:sp>
      <p:sp>
        <p:nvSpPr>
          <p:cNvPr id="5" name="Title 3"/>
          <p:cNvSpPr>
            <a:spLocks noGrp="1"/>
          </p:cNvSpPr>
          <p:nvPr>
            <p:ph type="title"/>
          </p:nvPr>
        </p:nvSpPr>
        <p:spPr>
          <a:xfrm>
            <a:off x="840029" y="110729"/>
            <a:ext cx="7311545" cy="455801"/>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
        <p:nvSpPr>
          <p:cNvPr id="2" name="Rectangle 1"/>
          <p:cNvSpPr/>
          <p:nvPr/>
        </p:nvSpPr>
        <p:spPr>
          <a:xfrm>
            <a:off x="1829847" y="4611329"/>
            <a:ext cx="5331909" cy="461665"/>
          </a:xfrm>
          <a:prstGeom prst="rect">
            <a:avLst/>
          </a:prstGeom>
        </p:spPr>
        <p:txBody>
          <a:bodyPr wrap="none">
            <a:spAutoFit/>
          </a:bodyPr>
          <a:lstStyle/>
          <a:p>
            <a:pPr defTabSz="914400">
              <a:defRPr/>
            </a:pPr>
            <a:r>
              <a:rPr lang="en-US" sz="2400" b="1" dirty="0">
                <a:solidFill>
                  <a:srgbClr val="FF0000"/>
                </a:solidFill>
              </a:rPr>
              <a:t>Difference in Geographic Coverage</a:t>
            </a:r>
          </a:p>
        </p:txBody>
      </p:sp>
    </p:spTree>
    <p:extLst>
      <p:ext uri="{BB962C8B-B14F-4D97-AF65-F5344CB8AC3E}">
        <p14:creationId xmlns:p14="http://schemas.microsoft.com/office/powerpoint/2010/main" val="268214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1450" y="848412"/>
            <a:ext cx="4324351" cy="3477782"/>
          </a:xfrm>
        </p:spPr>
        <p:txBody>
          <a:bodyPr/>
          <a:lstStyle/>
          <a:p>
            <a:pPr marL="0" indent="0">
              <a:buNone/>
            </a:pPr>
            <a:r>
              <a:rPr lang="en-US" sz="1300" dirty="0"/>
              <a:t>245 00  Video voters' guide : </a:t>
            </a:r>
            <a:r>
              <a:rPr lang="en-US" sz="1300" dirty="0" err="1"/>
              <a:t>ǂb</a:t>
            </a:r>
            <a:r>
              <a:rPr lang="en-US" sz="1300" dirty="0"/>
              <a:t> 2007 primary election.</a:t>
            </a:r>
          </a:p>
          <a:p>
            <a:pPr marL="0" indent="0">
              <a:buNone/>
            </a:pPr>
            <a:r>
              <a:rPr lang="en-US" sz="1300" dirty="0"/>
              <a:t>246 3    2007 primary election video voters' guide</a:t>
            </a:r>
          </a:p>
          <a:p>
            <a:pPr marL="0" indent="0">
              <a:buNone/>
            </a:pPr>
            <a:r>
              <a:rPr lang="en-US" sz="1300" dirty="0">
                <a:solidFill>
                  <a:srgbClr val="FF0000"/>
                </a:solidFill>
              </a:rPr>
              <a:t>250       City of Seattle version.</a:t>
            </a:r>
          </a:p>
          <a:p>
            <a:pPr marL="0" indent="0">
              <a:buNone/>
            </a:pPr>
            <a:r>
              <a:rPr lang="en-US" sz="1300" dirty="0"/>
              <a:t>260       [Seattle, Wash. : </a:t>
            </a:r>
            <a:r>
              <a:rPr lang="en-US" sz="1300" dirty="0" err="1"/>
              <a:t>ǂb</a:t>
            </a:r>
            <a:r>
              <a:rPr lang="en-US" sz="1300" dirty="0"/>
              <a:t> Seattle Ethics and Elections Commission, </a:t>
            </a:r>
            <a:r>
              <a:rPr lang="en-US" sz="1300" dirty="0" err="1"/>
              <a:t>ǂc</a:t>
            </a:r>
            <a:r>
              <a:rPr lang="en-US" sz="1300" dirty="0"/>
              <a:t> 2007]</a:t>
            </a:r>
          </a:p>
          <a:p>
            <a:pPr marL="0" indent="0">
              <a:buNone/>
            </a:pPr>
            <a:r>
              <a:rPr lang="en-US" sz="1300" dirty="0"/>
              <a:t>300       1 videodisc (40 min.) : </a:t>
            </a:r>
            <a:r>
              <a:rPr lang="en-US" sz="1300" dirty="0" err="1"/>
              <a:t>ǂb</a:t>
            </a:r>
            <a:r>
              <a:rPr lang="en-US" sz="1300" dirty="0"/>
              <a:t> sd., col. ; </a:t>
            </a:r>
            <a:r>
              <a:rPr lang="en-US" sz="1300" dirty="0" err="1"/>
              <a:t>ǂc</a:t>
            </a:r>
            <a:r>
              <a:rPr lang="en-US" sz="1300" dirty="0"/>
              <a:t> 4 3/4 in.</a:t>
            </a:r>
          </a:p>
          <a:p>
            <a:pPr marL="0" indent="0">
              <a:buNone/>
            </a:pPr>
            <a:r>
              <a:rPr lang="en-US" sz="1300" dirty="0"/>
              <a:t>538       DVD.</a:t>
            </a:r>
          </a:p>
          <a:p>
            <a:pPr marL="0" indent="0">
              <a:buNone/>
            </a:pPr>
            <a:r>
              <a:rPr lang="en-US" sz="1300" dirty="0"/>
              <a:t>511 0    Host, Frank Abe.</a:t>
            </a:r>
          </a:p>
          <a:p>
            <a:pPr marL="0" indent="0">
              <a:buNone/>
            </a:pPr>
            <a:r>
              <a:rPr lang="en-US" sz="1300" dirty="0"/>
              <a:t>546       Open captioned.</a:t>
            </a:r>
          </a:p>
          <a:p>
            <a:pPr marL="0" indent="0">
              <a:buNone/>
            </a:pPr>
            <a:r>
              <a:rPr lang="en-US" sz="1300" dirty="0"/>
              <a:t>508       Post-production services by King County Television.</a:t>
            </a:r>
          </a:p>
          <a:p>
            <a:pPr marL="0" indent="0">
              <a:buNone/>
            </a:pPr>
            <a:r>
              <a:rPr lang="en-US" sz="1300" dirty="0"/>
              <a:t>518       Taped at the studios of the Seattle Channel.</a:t>
            </a:r>
          </a:p>
          <a:p>
            <a:pPr marL="0" indent="0">
              <a:buNone/>
            </a:pPr>
            <a:r>
              <a:rPr lang="en-US" sz="1300" dirty="0"/>
              <a:t>520       Candidates for the Seattle City Council and Seattle School Board provide statements on their positions.</a:t>
            </a:r>
          </a:p>
        </p:txBody>
      </p:sp>
      <p:sp>
        <p:nvSpPr>
          <p:cNvPr id="7" name="Content Placeholder 6"/>
          <p:cNvSpPr>
            <a:spLocks noGrp="1"/>
          </p:cNvSpPr>
          <p:nvPr>
            <p:ph sz="half" idx="2"/>
          </p:nvPr>
        </p:nvSpPr>
        <p:spPr>
          <a:xfrm>
            <a:off x="4648201" y="848412"/>
            <a:ext cx="4362449" cy="3582186"/>
          </a:xfrm>
        </p:spPr>
        <p:txBody>
          <a:bodyPr/>
          <a:lstStyle/>
          <a:p>
            <a:pPr marL="0" indent="0">
              <a:buNone/>
            </a:pPr>
            <a:r>
              <a:rPr lang="en-US" sz="1200" dirty="0"/>
              <a:t>245 00  Video voters' guide : </a:t>
            </a:r>
            <a:r>
              <a:rPr lang="en-US" sz="1200" dirty="0" err="1"/>
              <a:t>ǂb</a:t>
            </a:r>
            <a:r>
              <a:rPr lang="en-US" sz="1200" dirty="0"/>
              <a:t> 2007 primary election / </a:t>
            </a:r>
            <a:r>
              <a:rPr lang="en-US" sz="1200" dirty="0" err="1"/>
              <a:t>ǂc</a:t>
            </a:r>
            <a:r>
              <a:rPr lang="en-US" sz="1200" dirty="0"/>
              <a:t> produced under the supervision of the Seattle Ethics and Elections Commission and the King County Elections Section.</a:t>
            </a:r>
          </a:p>
          <a:p>
            <a:pPr marL="0" indent="0">
              <a:buNone/>
            </a:pPr>
            <a:r>
              <a:rPr lang="en-US" sz="1200" dirty="0"/>
              <a:t>246 3    2007 primary election video voters' guide</a:t>
            </a:r>
          </a:p>
          <a:p>
            <a:pPr marL="0" indent="0">
              <a:buNone/>
            </a:pPr>
            <a:r>
              <a:rPr lang="en-US" sz="1200" dirty="0">
                <a:solidFill>
                  <a:srgbClr val="FF0000"/>
                </a:solidFill>
              </a:rPr>
              <a:t>250       King County/Port version.</a:t>
            </a:r>
          </a:p>
          <a:p>
            <a:pPr marL="0" indent="0">
              <a:buNone/>
            </a:pPr>
            <a:r>
              <a:rPr lang="en-US" sz="1200" dirty="0"/>
              <a:t>260       [Seattle, Wash. : </a:t>
            </a:r>
            <a:r>
              <a:rPr lang="en-US" sz="1200" dirty="0" err="1"/>
              <a:t>ǂb</a:t>
            </a:r>
            <a:r>
              <a:rPr lang="en-US" sz="1200" dirty="0"/>
              <a:t> Seattle Ethics and Elections Commission, </a:t>
            </a:r>
            <a:r>
              <a:rPr lang="en-US" sz="1200" dirty="0" err="1"/>
              <a:t>ǂc</a:t>
            </a:r>
            <a:r>
              <a:rPr lang="en-US" sz="1200" dirty="0"/>
              <a:t> 2007]</a:t>
            </a:r>
          </a:p>
          <a:p>
            <a:pPr marL="0" indent="0">
              <a:buNone/>
            </a:pPr>
            <a:r>
              <a:rPr lang="en-US" sz="1200" dirty="0"/>
              <a:t>300       1 videodisc (49 min.) : </a:t>
            </a:r>
            <a:r>
              <a:rPr lang="en-US" sz="1200" dirty="0" err="1"/>
              <a:t>ǂb</a:t>
            </a:r>
            <a:r>
              <a:rPr lang="en-US" sz="1200" dirty="0"/>
              <a:t> sd., col. ; </a:t>
            </a:r>
            <a:r>
              <a:rPr lang="en-US" sz="1200" dirty="0" err="1"/>
              <a:t>ǂc</a:t>
            </a:r>
            <a:r>
              <a:rPr lang="en-US" sz="1200" dirty="0"/>
              <a:t> 4 3/4 in.</a:t>
            </a:r>
          </a:p>
          <a:p>
            <a:pPr marL="0" indent="0">
              <a:buNone/>
            </a:pPr>
            <a:r>
              <a:rPr lang="en-US" sz="1200" dirty="0"/>
              <a:t>538       DVD.</a:t>
            </a:r>
          </a:p>
          <a:p>
            <a:pPr marL="0" indent="0">
              <a:buNone/>
            </a:pPr>
            <a:r>
              <a:rPr lang="en-US" sz="1200" dirty="0"/>
              <a:t>511 0    Host, Frank Abe.</a:t>
            </a:r>
          </a:p>
          <a:p>
            <a:pPr marL="0" indent="0">
              <a:buNone/>
            </a:pPr>
            <a:r>
              <a:rPr lang="en-US" sz="1200" dirty="0"/>
              <a:t>546       Closed captioned.</a:t>
            </a:r>
          </a:p>
          <a:p>
            <a:pPr marL="0" indent="0">
              <a:buNone/>
            </a:pPr>
            <a:r>
              <a:rPr lang="en-US" sz="1200" dirty="0"/>
              <a:t>508       Post-production services by King County Television.</a:t>
            </a:r>
          </a:p>
          <a:p>
            <a:pPr marL="0" indent="0">
              <a:buNone/>
            </a:pPr>
            <a:r>
              <a:rPr lang="en-US" sz="1200" dirty="0"/>
              <a:t>518       Taped at the studios of the Seattle Channel.</a:t>
            </a:r>
          </a:p>
          <a:p>
            <a:pPr marL="0" indent="0">
              <a:buNone/>
            </a:pPr>
            <a:r>
              <a:rPr lang="en-US" sz="1200" dirty="0"/>
              <a:t>520       Candidates for King County Prosecuting Attorney, King County Assessor, Metropolitan King County Council, and the Port of Seattle Commission provide statements on their positions.</a:t>
            </a:r>
          </a:p>
        </p:txBody>
      </p:sp>
      <p:sp>
        <p:nvSpPr>
          <p:cNvPr id="8" name="Title 3"/>
          <p:cNvSpPr>
            <a:spLocks noGrp="1"/>
          </p:cNvSpPr>
          <p:nvPr>
            <p:ph type="title"/>
          </p:nvPr>
        </p:nvSpPr>
        <p:spPr>
          <a:xfrm>
            <a:off x="641023" y="110730"/>
            <a:ext cx="7711125" cy="436026"/>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44634" y="4430598"/>
            <a:ext cx="8102334" cy="456535"/>
          </a:xfrm>
          <a:prstGeom prst="rect">
            <a:avLst/>
          </a:prstGeom>
        </p:spPr>
        <p:txBody>
          <a:bodyPr wrap="square">
            <a:spAutoFit/>
          </a:bodyPr>
          <a:lstStyle/>
          <a:p>
            <a:pPr algn="ctr">
              <a:lnSpc>
                <a:spcPct val="150000"/>
              </a:lnSpc>
            </a:pPr>
            <a:r>
              <a:rPr lang="en-US" b="1" dirty="0">
                <a:solidFill>
                  <a:srgbClr val="FF0000"/>
                </a:solidFill>
              </a:rPr>
              <a:t>Differences in Content/Geographic Coverage/Audience</a:t>
            </a:r>
          </a:p>
        </p:txBody>
      </p:sp>
    </p:spTree>
    <p:extLst>
      <p:ext uri="{BB962C8B-B14F-4D97-AF65-F5344CB8AC3E}">
        <p14:creationId xmlns:p14="http://schemas.microsoft.com/office/powerpoint/2010/main" val="262935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559753"/>
          </a:xfrm>
        </p:spPr>
        <p:txBody>
          <a:bodyPr/>
          <a:lstStyle/>
          <a:p>
            <a:pPr marL="0" indent="0">
              <a:buNone/>
            </a:pPr>
            <a:r>
              <a:rPr lang="en-US" sz="1200" dirty="0"/>
              <a:t>245 00  After America-- after Japan / </a:t>
            </a:r>
            <a:r>
              <a:rPr lang="en-US" sz="1200" dirty="0" err="1"/>
              <a:t>ǂc</a:t>
            </a:r>
            <a:r>
              <a:rPr lang="en-US" sz="1200" dirty="0"/>
              <a:t> Global Film Network Inc. ; produced and directed by </a:t>
            </a:r>
            <a:r>
              <a:rPr lang="en-US" sz="1200" dirty="0" err="1"/>
              <a:t>Regge</a:t>
            </a:r>
            <a:r>
              <a:rPr lang="en-US" sz="1200" dirty="0"/>
              <a:t> Life.</a:t>
            </a:r>
          </a:p>
          <a:p>
            <a:pPr marL="0" indent="0">
              <a:buNone/>
            </a:pPr>
            <a:r>
              <a:rPr lang="en-US" sz="1200" dirty="0">
                <a:solidFill>
                  <a:srgbClr val="FF0000"/>
                </a:solidFill>
              </a:rPr>
              <a:t>250       Japanese version.</a:t>
            </a:r>
          </a:p>
          <a:p>
            <a:pPr marL="0" indent="0">
              <a:buNone/>
            </a:pPr>
            <a:r>
              <a:rPr lang="en-US" sz="1200" dirty="0"/>
              <a:t>260       [East Chatham, N.Y. : </a:t>
            </a:r>
            <a:r>
              <a:rPr lang="en-US" sz="1200" dirty="0" err="1"/>
              <a:t>ǂb</a:t>
            </a:r>
            <a:r>
              <a:rPr lang="en-US" sz="1200" dirty="0"/>
              <a:t> Global Film Network], </a:t>
            </a:r>
            <a:r>
              <a:rPr lang="en-US" sz="1200" dirty="0" err="1"/>
              <a:t>ǂc</a:t>
            </a:r>
            <a:r>
              <a:rPr lang="en-US" sz="1200" dirty="0"/>
              <a:t> c1999.</a:t>
            </a:r>
          </a:p>
          <a:p>
            <a:pPr marL="0" indent="0">
              <a:buNone/>
            </a:pPr>
            <a:r>
              <a:rPr lang="en-US" sz="1200" dirty="0"/>
              <a:t>300       1 videocassette (114 min.) : </a:t>
            </a:r>
            <a:r>
              <a:rPr lang="en-US" sz="1200" dirty="0" err="1"/>
              <a:t>ǂb</a:t>
            </a:r>
            <a:r>
              <a:rPr lang="en-US" sz="1200" dirty="0"/>
              <a:t> sd., col. ; </a:t>
            </a:r>
            <a:r>
              <a:rPr lang="en-US" sz="1200" dirty="0" err="1"/>
              <a:t>ǂc</a:t>
            </a:r>
            <a:r>
              <a:rPr lang="en-US" sz="1200" dirty="0"/>
              <a:t> 1/2 in.</a:t>
            </a:r>
          </a:p>
          <a:p>
            <a:pPr marL="0" indent="0">
              <a:buNone/>
            </a:pPr>
            <a:r>
              <a:rPr lang="en-US" sz="1200" dirty="0"/>
              <a:t>538       VHS.</a:t>
            </a:r>
          </a:p>
          <a:p>
            <a:pPr marL="0" indent="0">
              <a:buNone/>
            </a:pPr>
            <a:r>
              <a:rPr lang="en-US" sz="1200" dirty="0">
                <a:solidFill>
                  <a:srgbClr val="FF0000"/>
                </a:solidFill>
              </a:rPr>
              <a:t>546       English and Japanese with Japanese subtitles for English dialogue.</a:t>
            </a:r>
          </a:p>
          <a:p>
            <a:pPr marL="0" indent="0">
              <a:buNone/>
            </a:pPr>
            <a:r>
              <a:rPr lang="en-US" sz="1200" dirty="0"/>
              <a:t>511 0    Narration: Hiroko </a:t>
            </a:r>
            <a:r>
              <a:rPr lang="en-US" sz="1200" dirty="0" err="1"/>
              <a:t>Kuniya</a:t>
            </a:r>
            <a:r>
              <a:rPr lang="en-US" sz="1200" dirty="0"/>
              <a:t>.</a:t>
            </a:r>
          </a:p>
          <a:p>
            <a:pPr marL="0" indent="0">
              <a:buNone/>
            </a:pPr>
            <a:r>
              <a:rPr lang="en-US" sz="1200" dirty="0"/>
              <a:t>508       Editors, Fred </a:t>
            </a:r>
            <a:r>
              <a:rPr lang="en-US" sz="1200" dirty="0" err="1"/>
              <a:t>MacGraw</a:t>
            </a:r>
            <a:r>
              <a:rPr lang="en-US" sz="1200" dirty="0"/>
              <a:t>, Patricia Sunshine; videographers, </a:t>
            </a:r>
            <a:r>
              <a:rPr lang="en-US" sz="1200" dirty="0" err="1"/>
              <a:t>Hisazumi</a:t>
            </a:r>
            <a:r>
              <a:rPr lang="en-US" sz="1200" dirty="0"/>
              <a:t> </a:t>
            </a:r>
            <a:r>
              <a:rPr lang="en-US" sz="1200" dirty="0" err="1"/>
              <a:t>Shimazu</a:t>
            </a:r>
            <a:r>
              <a:rPr lang="en-US" sz="1200" dirty="0"/>
              <a:t>, Rick Butler, Henry Young; music, Chris </a:t>
            </a:r>
            <a:r>
              <a:rPr lang="en-US" sz="1200" dirty="0" err="1"/>
              <a:t>Blasdel</a:t>
            </a:r>
            <a:r>
              <a:rPr lang="en-US" sz="1200" dirty="0"/>
              <a:t>, Larry Richards.</a:t>
            </a:r>
          </a:p>
          <a:p>
            <a:pPr marL="0" indent="0">
              <a:buNone/>
            </a:pPr>
            <a:r>
              <a:rPr lang="en-US" sz="1200" dirty="0"/>
              <a:t>505 0    pt. 1. After America -- pt. 2. After Japan.</a:t>
            </a:r>
          </a:p>
          <a:p>
            <a:pPr marL="0" indent="0">
              <a:buNone/>
            </a:pPr>
            <a:r>
              <a:rPr lang="en-US" sz="1200" dirty="0"/>
              <a:t>520       This documentary examines the adjustments made by Japanese and Americans who migrate to the opposite country and how their lives are effected upon their return.</a:t>
            </a:r>
          </a:p>
        </p:txBody>
      </p:sp>
      <p:sp>
        <p:nvSpPr>
          <p:cNvPr id="4" name="Content Placeholder 3"/>
          <p:cNvSpPr>
            <a:spLocks noGrp="1"/>
          </p:cNvSpPr>
          <p:nvPr>
            <p:ph sz="half" idx="2"/>
          </p:nvPr>
        </p:nvSpPr>
        <p:spPr>
          <a:xfrm>
            <a:off x="4495801" y="857249"/>
            <a:ext cx="4419599" cy="3760933"/>
          </a:xfrm>
        </p:spPr>
        <p:txBody>
          <a:bodyPr/>
          <a:lstStyle/>
          <a:p>
            <a:pPr marL="0" indent="0">
              <a:buNone/>
            </a:pPr>
            <a:r>
              <a:rPr lang="en-US" sz="1200" dirty="0"/>
              <a:t>245 00  After America-- after Japan / </a:t>
            </a:r>
            <a:r>
              <a:rPr lang="en-US" sz="1200" dirty="0" err="1"/>
              <a:t>ǂc</a:t>
            </a:r>
            <a:r>
              <a:rPr lang="en-US" sz="1200" dirty="0"/>
              <a:t> Global Film Network Inc. ; produced and directed by </a:t>
            </a:r>
            <a:r>
              <a:rPr lang="en-US" sz="1200" dirty="0" err="1"/>
              <a:t>Regge</a:t>
            </a:r>
            <a:r>
              <a:rPr lang="en-US" sz="1200" dirty="0"/>
              <a:t> Life.</a:t>
            </a:r>
          </a:p>
          <a:p>
            <a:pPr marL="0" indent="0">
              <a:buNone/>
            </a:pPr>
            <a:r>
              <a:rPr lang="en-US" sz="1200" dirty="0">
                <a:solidFill>
                  <a:srgbClr val="FF0000"/>
                </a:solidFill>
              </a:rPr>
              <a:t>250       English version.</a:t>
            </a:r>
          </a:p>
          <a:p>
            <a:pPr marL="0" indent="0">
              <a:buNone/>
            </a:pPr>
            <a:r>
              <a:rPr lang="en-US" sz="1200" dirty="0"/>
              <a:t>260       [East Chatham, N.Y. : </a:t>
            </a:r>
            <a:r>
              <a:rPr lang="en-US" sz="1200" dirty="0" err="1"/>
              <a:t>ǂb</a:t>
            </a:r>
            <a:r>
              <a:rPr lang="en-US" sz="1200" dirty="0"/>
              <a:t> Global Film Network], </a:t>
            </a:r>
            <a:r>
              <a:rPr lang="en-US" sz="1200" dirty="0" err="1"/>
              <a:t>ǂc</a:t>
            </a:r>
            <a:r>
              <a:rPr lang="en-US" sz="1200" dirty="0"/>
              <a:t> c1999.</a:t>
            </a:r>
          </a:p>
          <a:p>
            <a:pPr marL="0" indent="0">
              <a:buNone/>
            </a:pPr>
            <a:r>
              <a:rPr lang="en-US" sz="1200" dirty="0"/>
              <a:t>300       1 videocassette (114 min.) : </a:t>
            </a:r>
            <a:r>
              <a:rPr lang="en-US" sz="1200" dirty="0" err="1"/>
              <a:t>ǂb</a:t>
            </a:r>
            <a:r>
              <a:rPr lang="en-US" sz="1200" dirty="0"/>
              <a:t> sd., col. ; </a:t>
            </a:r>
            <a:r>
              <a:rPr lang="en-US" sz="1200" dirty="0" err="1"/>
              <a:t>ǂc</a:t>
            </a:r>
            <a:r>
              <a:rPr lang="en-US" sz="1200" dirty="0"/>
              <a:t> 1/2 in.</a:t>
            </a:r>
          </a:p>
          <a:p>
            <a:pPr marL="0" indent="0">
              <a:buNone/>
            </a:pPr>
            <a:r>
              <a:rPr lang="en-US" sz="1200" dirty="0"/>
              <a:t>538       VHS.</a:t>
            </a:r>
          </a:p>
          <a:p>
            <a:pPr marL="0" indent="0">
              <a:buNone/>
            </a:pPr>
            <a:r>
              <a:rPr lang="en-US" sz="1200" dirty="0">
                <a:solidFill>
                  <a:srgbClr val="FF0000"/>
                </a:solidFill>
              </a:rPr>
              <a:t>546       English and Japanese with English subtitles for Japanese dialogue.</a:t>
            </a:r>
          </a:p>
          <a:p>
            <a:pPr marL="0" indent="0">
              <a:buNone/>
            </a:pPr>
            <a:r>
              <a:rPr lang="en-US" sz="1200" dirty="0"/>
              <a:t>511 0     Narration: Hiroko </a:t>
            </a:r>
            <a:r>
              <a:rPr lang="en-US" sz="1200" dirty="0" err="1"/>
              <a:t>Kuniya</a:t>
            </a:r>
            <a:r>
              <a:rPr lang="en-US" sz="1200" dirty="0"/>
              <a:t>.</a:t>
            </a:r>
          </a:p>
          <a:p>
            <a:pPr marL="0" indent="0">
              <a:buNone/>
            </a:pPr>
            <a:r>
              <a:rPr lang="en-US" sz="1200" dirty="0"/>
              <a:t>508        Editors, Fred </a:t>
            </a:r>
            <a:r>
              <a:rPr lang="en-US" sz="1200" dirty="0" err="1"/>
              <a:t>MacGraw</a:t>
            </a:r>
            <a:r>
              <a:rPr lang="en-US" sz="1200" dirty="0"/>
              <a:t>, Patricia Sunshine ; videographers, </a:t>
            </a:r>
            <a:r>
              <a:rPr lang="en-US" sz="1200" dirty="0" err="1"/>
              <a:t>Hisazumi</a:t>
            </a:r>
            <a:r>
              <a:rPr lang="en-US" sz="1200" dirty="0"/>
              <a:t> </a:t>
            </a:r>
            <a:r>
              <a:rPr lang="en-US" sz="1200" dirty="0" err="1"/>
              <a:t>Shimazu</a:t>
            </a:r>
            <a:r>
              <a:rPr lang="en-US" sz="1200" dirty="0"/>
              <a:t>, Rick Butler, Henry Young ; music, Chris </a:t>
            </a:r>
            <a:r>
              <a:rPr lang="en-US" sz="1200" dirty="0" err="1"/>
              <a:t>Blasdel</a:t>
            </a:r>
            <a:r>
              <a:rPr lang="en-US" sz="1200" dirty="0"/>
              <a:t>, Larry Richards.</a:t>
            </a:r>
          </a:p>
          <a:p>
            <a:pPr marL="0" indent="0">
              <a:buNone/>
            </a:pPr>
            <a:r>
              <a:rPr lang="en-US" sz="1200" dirty="0"/>
              <a:t>500        Edition statement from cassette labels.</a:t>
            </a:r>
          </a:p>
          <a:p>
            <a:pPr marL="0" indent="0">
              <a:buNone/>
            </a:pPr>
            <a:r>
              <a:rPr lang="en-US" sz="1200" dirty="0"/>
              <a:t>505 0     pt. 1. After America -- pt. 2. After Japan.</a:t>
            </a:r>
          </a:p>
          <a:p>
            <a:pPr marL="0" indent="0">
              <a:buNone/>
            </a:pPr>
            <a:r>
              <a:rPr lang="en-US" sz="1200" dirty="0"/>
              <a:t>520       This documentary examines the adjustments made by Japanese and Americans who migrate to the opposite country and how their lives are effected upon their return.</a:t>
            </a:r>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48539" y="4452872"/>
            <a:ext cx="3689351" cy="461665"/>
          </a:xfrm>
          <a:prstGeom prst="rect">
            <a:avLst/>
          </a:prstGeom>
        </p:spPr>
        <p:txBody>
          <a:bodyPr wrap="square">
            <a:spAutoFit/>
          </a:bodyPr>
          <a:lstStyle/>
          <a:p>
            <a:r>
              <a:rPr lang="en-US" sz="2400" b="1" dirty="0">
                <a:solidFill>
                  <a:srgbClr val="FF0000"/>
                </a:solidFill>
              </a:rPr>
              <a:t>Difference in Language</a:t>
            </a:r>
            <a:endParaRPr lang="en-US" sz="2400" dirty="0"/>
          </a:p>
        </p:txBody>
      </p:sp>
    </p:spTree>
    <p:extLst>
      <p:ext uri="{BB962C8B-B14F-4D97-AF65-F5344CB8AC3E}">
        <p14:creationId xmlns:p14="http://schemas.microsoft.com/office/powerpoint/2010/main" val="2591353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559753"/>
          </a:xfrm>
        </p:spPr>
        <p:txBody>
          <a:bodyPr/>
          <a:lstStyle/>
          <a:p>
            <a:pPr marL="0" indent="0">
              <a:buNone/>
            </a:pPr>
            <a:r>
              <a:rPr lang="en-US" sz="1200" dirty="0"/>
              <a:t>245 00  </a:t>
            </a:r>
            <a:r>
              <a:rPr lang="en-US" sz="1200" dirty="0" err="1"/>
              <a:t>Nuovo</a:t>
            </a:r>
            <a:r>
              <a:rPr lang="en-US" sz="1200" dirty="0"/>
              <a:t> Cinema Paradiso / </a:t>
            </a:r>
            <a:r>
              <a:rPr lang="en-US" sz="1200" dirty="0" err="1"/>
              <a:t>ǂc</a:t>
            </a:r>
            <a:r>
              <a:rPr lang="en-US" sz="1200" dirty="0"/>
              <a:t> Miramax Films ; un film de Giuseppe </a:t>
            </a:r>
            <a:r>
              <a:rPr lang="en-US" sz="1200" dirty="0" err="1"/>
              <a:t>Tornatore</a:t>
            </a:r>
            <a:r>
              <a:rPr lang="en-US" sz="1200" dirty="0"/>
              <a:t> ; </a:t>
            </a:r>
            <a:r>
              <a:rPr lang="en-US" sz="1200" dirty="0" err="1"/>
              <a:t>prodotto</a:t>
            </a:r>
            <a:r>
              <a:rPr lang="en-US" sz="1200" dirty="0"/>
              <a:t> da Franco </a:t>
            </a:r>
            <a:r>
              <a:rPr lang="en-US" sz="1200" dirty="0" err="1"/>
              <a:t>Cristaldi</a:t>
            </a:r>
            <a:r>
              <a:rPr lang="en-US" sz="1200" dirty="0"/>
              <a:t>.</a:t>
            </a:r>
          </a:p>
          <a:p>
            <a:pPr marL="0" indent="0">
              <a:buNone/>
            </a:pPr>
            <a:r>
              <a:rPr lang="en-US" sz="1200" dirty="0"/>
              <a:t>246 1    </a:t>
            </a:r>
            <a:r>
              <a:rPr lang="en-US" sz="1200" dirty="0" err="1"/>
              <a:t>ǂi</a:t>
            </a:r>
            <a:r>
              <a:rPr lang="en-US" sz="1200" dirty="0"/>
              <a:t> Title on videocassette label and box: </a:t>
            </a:r>
            <a:r>
              <a:rPr lang="en-US" sz="1200" dirty="0" err="1"/>
              <a:t>ǂa</a:t>
            </a:r>
            <a:r>
              <a:rPr lang="en-US" sz="1200" dirty="0"/>
              <a:t> Cinema Paradiso</a:t>
            </a:r>
          </a:p>
          <a:p>
            <a:pPr marL="0" indent="0">
              <a:buNone/>
            </a:pPr>
            <a:r>
              <a:rPr lang="en-US" sz="1200" dirty="0"/>
              <a:t>260       New York, NY : </a:t>
            </a:r>
            <a:r>
              <a:rPr lang="en-US" sz="1200" dirty="0" err="1"/>
              <a:t>ǂb</a:t>
            </a:r>
            <a:r>
              <a:rPr lang="en-US" sz="1200" dirty="0"/>
              <a:t> HBO Video, </a:t>
            </a:r>
            <a:r>
              <a:rPr lang="en-US" sz="1200" dirty="0" err="1"/>
              <a:t>ǂc</a:t>
            </a:r>
            <a:r>
              <a:rPr lang="en-US" sz="1200" dirty="0"/>
              <a:t> c1990.</a:t>
            </a:r>
          </a:p>
          <a:p>
            <a:pPr marL="0" indent="0">
              <a:buNone/>
            </a:pPr>
            <a:r>
              <a:rPr lang="en-US" sz="1200" dirty="0"/>
              <a:t>300       1 videocassette (121 min.) : </a:t>
            </a:r>
            <a:r>
              <a:rPr lang="en-US" sz="1200" dirty="0" err="1"/>
              <a:t>ǂb</a:t>
            </a:r>
            <a:r>
              <a:rPr lang="en-US" sz="1200" dirty="0"/>
              <a:t> sd., col. ; </a:t>
            </a:r>
            <a:r>
              <a:rPr lang="en-US" sz="1200" dirty="0" err="1"/>
              <a:t>ǂc</a:t>
            </a:r>
            <a:r>
              <a:rPr lang="en-US" sz="1200" dirty="0"/>
              <a:t> 1/2 in.</a:t>
            </a:r>
          </a:p>
          <a:p>
            <a:pPr marL="0" indent="0">
              <a:buNone/>
            </a:pPr>
            <a:r>
              <a:rPr lang="en-US" sz="1200" dirty="0"/>
              <a:t>538       VHS format; hi-fi, mono.; Dolby NR on linear tracks.</a:t>
            </a:r>
          </a:p>
          <a:p>
            <a:pPr marL="0" indent="0">
              <a:buNone/>
            </a:pPr>
            <a:r>
              <a:rPr lang="en-US" sz="1200" dirty="0">
                <a:solidFill>
                  <a:srgbClr val="FF0000"/>
                </a:solidFill>
              </a:rPr>
              <a:t>546       Italian with English subtitles.</a:t>
            </a:r>
          </a:p>
          <a:p>
            <a:pPr marL="0" indent="0">
              <a:buNone/>
            </a:pPr>
            <a:r>
              <a:rPr lang="en-US" sz="1200" dirty="0"/>
              <a:t>546       Closed captioned.</a:t>
            </a:r>
          </a:p>
          <a:p>
            <a:pPr marL="0" indent="0">
              <a:buNone/>
            </a:pPr>
            <a:r>
              <a:rPr lang="en-US" sz="1200" dirty="0"/>
              <a:t>511 1     Philippe </a:t>
            </a:r>
            <a:r>
              <a:rPr lang="en-US" sz="1200" dirty="0" err="1"/>
              <a:t>Noiret</a:t>
            </a:r>
            <a:r>
              <a:rPr lang="en-US" sz="1200" dirty="0"/>
              <a:t>, Jacques Perrin, Antonella </a:t>
            </a:r>
            <a:r>
              <a:rPr lang="en-US" sz="1200" dirty="0" err="1"/>
              <a:t>Attili</a:t>
            </a:r>
            <a:r>
              <a:rPr lang="en-US" sz="1200" dirty="0"/>
              <a:t>, </a:t>
            </a:r>
            <a:r>
              <a:rPr lang="en-US" sz="1200" dirty="0" err="1"/>
              <a:t>Pupella</a:t>
            </a:r>
            <a:r>
              <a:rPr lang="en-US" sz="1200" dirty="0"/>
              <a:t> Maggio, Salvatore Cascio, Marco </a:t>
            </a:r>
            <a:r>
              <a:rPr lang="en-US" sz="1200" dirty="0" err="1"/>
              <a:t>Leonardi</a:t>
            </a:r>
            <a:r>
              <a:rPr lang="en-US" sz="1200" dirty="0"/>
              <a:t>, Agnese Nano.</a:t>
            </a:r>
          </a:p>
          <a:p>
            <a:pPr marL="0" indent="0">
              <a:buNone/>
            </a:pPr>
            <a:r>
              <a:rPr lang="en-US" sz="1200" dirty="0"/>
              <a:t>508       Director/writer, Giuseppe </a:t>
            </a:r>
            <a:r>
              <a:rPr lang="en-US" sz="1200" dirty="0" err="1"/>
              <a:t>Tornatore</a:t>
            </a:r>
            <a:r>
              <a:rPr lang="en-US" sz="1200" dirty="0"/>
              <a:t> ; music, </a:t>
            </a:r>
            <a:r>
              <a:rPr lang="en-US" sz="1200" dirty="0" err="1"/>
              <a:t>Ennio</a:t>
            </a:r>
            <a:r>
              <a:rPr lang="en-US" sz="1200" dirty="0"/>
              <a:t> Morricone ; photography, </a:t>
            </a:r>
            <a:r>
              <a:rPr lang="en-US" sz="1200" dirty="0" err="1"/>
              <a:t>Blasco</a:t>
            </a:r>
            <a:r>
              <a:rPr lang="en-US" sz="1200" dirty="0"/>
              <a:t> </a:t>
            </a:r>
            <a:r>
              <a:rPr lang="en-US" sz="1200" dirty="0" err="1"/>
              <a:t>Giurato</a:t>
            </a:r>
            <a:r>
              <a:rPr lang="en-US" sz="1200" dirty="0"/>
              <a:t>.</a:t>
            </a:r>
          </a:p>
          <a:p>
            <a:pPr marL="0" indent="0">
              <a:buNone/>
            </a:pPr>
            <a:r>
              <a:rPr lang="en-US" sz="1200" dirty="0"/>
              <a:t>500       Originally released as an Italian-French motion picture, co-production of </a:t>
            </a:r>
            <a:r>
              <a:rPr lang="en-US" sz="1200" dirty="0" err="1"/>
              <a:t>Cristaldifilm</a:t>
            </a:r>
            <a:r>
              <a:rPr lang="en-US" sz="1200" dirty="0"/>
              <a:t>, Films Ariane, Rai/Tre, T.F.1 Film Productions in 1988.</a:t>
            </a:r>
          </a:p>
        </p:txBody>
      </p:sp>
      <p:sp>
        <p:nvSpPr>
          <p:cNvPr id="4" name="Content Placeholder 3"/>
          <p:cNvSpPr>
            <a:spLocks noGrp="1"/>
          </p:cNvSpPr>
          <p:nvPr>
            <p:ph sz="half" idx="2"/>
          </p:nvPr>
        </p:nvSpPr>
        <p:spPr>
          <a:xfrm>
            <a:off x="4495801" y="857249"/>
            <a:ext cx="4419599" cy="3760933"/>
          </a:xfrm>
        </p:spPr>
        <p:txBody>
          <a:bodyPr/>
          <a:lstStyle/>
          <a:p>
            <a:pPr marL="0" indent="0">
              <a:buNone/>
            </a:pPr>
            <a:r>
              <a:rPr lang="en-US" sz="1200" dirty="0"/>
              <a:t>245 00  </a:t>
            </a:r>
            <a:r>
              <a:rPr lang="en-US" sz="1200" dirty="0" err="1"/>
              <a:t>Nuovo</a:t>
            </a:r>
            <a:r>
              <a:rPr lang="en-US" sz="1200" dirty="0"/>
              <a:t> Cinema Paradiso / </a:t>
            </a:r>
            <a:r>
              <a:rPr lang="en-US" sz="1200" dirty="0" err="1"/>
              <a:t>ǂc</a:t>
            </a:r>
            <a:r>
              <a:rPr lang="en-US" sz="1200" dirty="0"/>
              <a:t> Miramax Films ; Franco </a:t>
            </a:r>
            <a:r>
              <a:rPr lang="en-US" sz="1200" dirty="0" err="1"/>
              <a:t>Cristaldi</a:t>
            </a:r>
            <a:r>
              <a:rPr lang="en-US" sz="1200" dirty="0"/>
              <a:t> </a:t>
            </a:r>
            <a:r>
              <a:rPr lang="en-US" sz="1200" dirty="0" err="1"/>
              <a:t>presenta</a:t>
            </a:r>
            <a:r>
              <a:rPr lang="en-US" sz="1200" dirty="0"/>
              <a:t> un film di Giuseppe </a:t>
            </a:r>
            <a:r>
              <a:rPr lang="en-US" sz="1200" dirty="0" err="1"/>
              <a:t>Tornatore</a:t>
            </a:r>
            <a:r>
              <a:rPr lang="en-US" sz="1200" dirty="0"/>
              <a:t> ; </a:t>
            </a:r>
            <a:r>
              <a:rPr lang="en-US" sz="1200" dirty="0" err="1"/>
              <a:t>una</a:t>
            </a:r>
            <a:r>
              <a:rPr lang="en-US" sz="1200" dirty="0"/>
              <a:t> </a:t>
            </a:r>
            <a:r>
              <a:rPr lang="en-US" sz="1200" dirty="0" err="1"/>
              <a:t>coproduzione</a:t>
            </a:r>
            <a:r>
              <a:rPr lang="en-US" sz="1200" dirty="0"/>
              <a:t> </a:t>
            </a:r>
            <a:r>
              <a:rPr lang="en-US" sz="1200" dirty="0" err="1"/>
              <a:t>Cristaldifilm</a:t>
            </a:r>
            <a:r>
              <a:rPr lang="en-US" sz="1200" dirty="0"/>
              <a:t> (Roma), Films Ariane (</a:t>
            </a:r>
            <a:r>
              <a:rPr lang="en-US" sz="1200" dirty="0" err="1"/>
              <a:t>Parigi</a:t>
            </a:r>
            <a:r>
              <a:rPr lang="en-US" sz="1200" dirty="0"/>
              <a:t>).</a:t>
            </a:r>
          </a:p>
          <a:p>
            <a:pPr marL="0" indent="0">
              <a:buNone/>
            </a:pPr>
            <a:r>
              <a:rPr lang="en-US" sz="1200" dirty="0"/>
              <a:t>246 1    </a:t>
            </a:r>
            <a:r>
              <a:rPr lang="en-US" sz="1200" dirty="0" err="1"/>
              <a:t>ǂi</a:t>
            </a:r>
            <a:r>
              <a:rPr lang="en-US" sz="1200" dirty="0"/>
              <a:t> Title on cassette label and container: </a:t>
            </a:r>
            <a:r>
              <a:rPr lang="en-US" sz="1200" dirty="0" err="1"/>
              <a:t>ǂa</a:t>
            </a:r>
            <a:r>
              <a:rPr lang="en-US" sz="1200" dirty="0"/>
              <a:t> Cinema Paradiso</a:t>
            </a:r>
          </a:p>
          <a:p>
            <a:pPr marL="0" indent="0">
              <a:buNone/>
            </a:pPr>
            <a:r>
              <a:rPr lang="en-US" sz="1200" dirty="0">
                <a:solidFill>
                  <a:srgbClr val="FF0000"/>
                </a:solidFill>
              </a:rPr>
              <a:t>250       Dubbed version.</a:t>
            </a:r>
          </a:p>
          <a:p>
            <a:pPr marL="0" indent="0">
              <a:buNone/>
            </a:pPr>
            <a:r>
              <a:rPr lang="en-US" sz="1200" dirty="0"/>
              <a:t>260       New York : </a:t>
            </a:r>
            <a:r>
              <a:rPr lang="en-US" sz="1200" dirty="0" err="1"/>
              <a:t>ǂb</a:t>
            </a:r>
            <a:r>
              <a:rPr lang="en-US" sz="1200" dirty="0"/>
              <a:t> HBO Video, </a:t>
            </a:r>
            <a:r>
              <a:rPr lang="en-US" sz="1200" dirty="0" err="1"/>
              <a:t>ǂc</a:t>
            </a:r>
            <a:r>
              <a:rPr lang="en-US" sz="1200" dirty="0"/>
              <a:t> c1990.</a:t>
            </a:r>
          </a:p>
          <a:p>
            <a:pPr marL="0" indent="0">
              <a:buNone/>
            </a:pPr>
            <a:r>
              <a:rPr lang="en-US" sz="1200" dirty="0"/>
              <a:t>300       1 videocassette (121 min.) : </a:t>
            </a:r>
            <a:r>
              <a:rPr lang="en-US" sz="1200" dirty="0" err="1"/>
              <a:t>ǂb</a:t>
            </a:r>
            <a:r>
              <a:rPr lang="en-US" sz="1200" dirty="0"/>
              <a:t> sd., col. ; </a:t>
            </a:r>
            <a:r>
              <a:rPr lang="en-US" sz="1200" dirty="0" err="1"/>
              <a:t>ǂc</a:t>
            </a:r>
            <a:r>
              <a:rPr lang="en-US" sz="1200" dirty="0"/>
              <a:t> 1/2 in.</a:t>
            </a:r>
          </a:p>
          <a:p>
            <a:pPr marL="0" indent="0">
              <a:buNone/>
            </a:pPr>
            <a:r>
              <a:rPr lang="en-US" sz="1200" dirty="0"/>
              <a:t>538       VHS Hi-fi, mono.</a:t>
            </a:r>
          </a:p>
          <a:p>
            <a:pPr marL="0" indent="0">
              <a:buNone/>
            </a:pPr>
            <a:r>
              <a:rPr lang="en-US" sz="1200" dirty="0">
                <a:solidFill>
                  <a:srgbClr val="FF0000"/>
                </a:solidFill>
              </a:rPr>
              <a:t>546       Dubbed in English.</a:t>
            </a:r>
          </a:p>
          <a:p>
            <a:pPr marL="0" indent="0">
              <a:buNone/>
            </a:pPr>
            <a:r>
              <a:rPr lang="en-US" sz="1200" dirty="0"/>
              <a:t>546       Closed-captioned.</a:t>
            </a:r>
          </a:p>
          <a:p>
            <a:pPr marL="0" indent="0">
              <a:buNone/>
            </a:pPr>
            <a:r>
              <a:rPr lang="en-US" sz="1200" dirty="0"/>
              <a:t>511 1     Philippe </a:t>
            </a:r>
            <a:r>
              <a:rPr lang="en-US" sz="1200" dirty="0" err="1"/>
              <a:t>Noiret</a:t>
            </a:r>
            <a:r>
              <a:rPr lang="en-US" sz="1200" dirty="0"/>
              <a:t>, Jacques Perrin, Antonella </a:t>
            </a:r>
            <a:r>
              <a:rPr lang="en-US" sz="1200" dirty="0" err="1"/>
              <a:t>Attili</a:t>
            </a:r>
            <a:r>
              <a:rPr lang="en-US" sz="1200" dirty="0"/>
              <a:t>, </a:t>
            </a:r>
            <a:r>
              <a:rPr lang="en-US" sz="1200" dirty="0" err="1"/>
              <a:t>Pupella</a:t>
            </a:r>
            <a:r>
              <a:rPr lang="en-US" sz="1200" dirty="0"/>
              <a:t> Maggio, Salvatore Cascio.</a:t>
            </a:r>
          </a:p>
          <a:p>
            <a:pPr marL="0" indent="0">
              <a:buNone/>
            </a:pPr>
            <a:r>
              <a:rPr lang="en-US" sz="1200" dirty="0"/>
              <a:t>508       Producer, Franco </a:t>
            </a:r>
            <a:r>
              <a:rPr lang="en-US" sz="1200" dirty="0" err="1"/>
              <a:t>Cristaldi</a:t>
            </a:r>
            <a:r>
              <a:rPr lang="en-US" sz="1200" dirty="0"/>
              <a:t> ; director/writer, Giuseppe </a:t>
            </a:r>
            <a:r>
              <a:rPr lang="en-US" sz="1200" dirty="0" err="1"/>
              <a:t>Tornatore</a:t>
            </a:r>
            <a:r>
              <a:rPr lang="en-US" sz="1200" dirty="0"/>
              <a:t> ; music, </a:t>
            </a:r>
            <a:r>
              <a:rPr lang="en-US" sz="1200" dirty="0" err="1"/>
              <a:t>Ennio</a:t>
            </a:r>
            <a:r>
              <a:rPr lang="en-US" sz="1200" dirty="0"/>
              <a:t> Morricone ; production design, Andrea </a:t>
            </a:r>
            <a:r>
              <a:rPr lang="en-US" sz="1200" dirty="0" err="1"/>
              <a:t>Crisanti</a:t>
            </a:r>
            <a:r>
              <a:rPr lang="en-US" sz="1200" dirty="0"/>
              <a:t> ; cinematography, </a:t>
            </a:r>
            <a:r>
              <a:rPr lang="en-US" sz="1200" dirty="0" err="1"/>
              <a:t>Blasco</a:t>
            </a:r>
            <a:r>
              <a:rPr lang="en-US" sz="1200" dirty="0"/>
              <a:t> </a:t>
            </a:r>
            <a:r>
              <a:rPr lang="en-US" sz="1200" dirty="0" err="1"/>
              <a:t>Giurato</a:t>
            </a:r>
            <a:r>
              <a:rPr lang="en-US" sz="1200" dirty="0"/>
              <a:t> ; film editor, Mario </a:t>
            </a:r>
            <a:r>
              <a:rPr lang="en-US" sz="1200" dirty="0" err="1"/>
              <a:t>Morra</a:t>
            </a:r>
            <a:r>
              <a:rPr lang="en-US" sz="1200" dirty="0"/>
              <a:t>.</a:t>
            </a:r>
          </a:p>
          <a:p>
            <a:pPr marL="0" indent="0">
              <a:buNone/>
            </a:pPr>
            <a:r>
              <a:rPr lang="en-US" sz="1200" dirty="0"/>
              <a:t>500       Videocassette release of the 1990 motion picture.</a:t>
            </a:r>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48539" y="4452872"/>
            <a:ext cx="3689351" cy="461665"/>
          </a:xfrm>
          <a:prstGeom prst="rect">
            <a:avLst/>
          </a:prstGeom>
        </p:spPr>
        <p:txBody>
          <a:bodyPr wrap="square">
            <a:spAutoFit/>
          </a:bodyPr>
          <a:lstStyle/>
          <a:p>
            <a:r>
              <a:rPr lang="en-US" sz="2400" b="1" dirty="0">
                <a:solidFill>
                  <a:srgbClr val="FF0000"/>
                </a:solidFill>
              </a:rPr>
              <a:t>Difference in Language</a:t>
            </a:r>
            <a:endParaRPr lang="en-US" sz="2400" dirty="0"/>
          </a:p>
        </p:txBody>
      </p:sp>
    </p:spTree>
    <p:extLst>
      <p:ext uri="{BB962C8B-B14F-4D97-AF65-F5344CB8AC3E}">
        <p14:creationId xmlns:p14="http://schemas.microsoft.com/office/powerpoint/2010/main" val="147510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840508"/>
            <a:ext cx="8439148" cy="3694547"/>
          </a:xfrm>
        </p:spPr>
        <p:txBody>
          <a:bodyPr/>
          <a:lstStyle/>
          <a:p>
            <a:pPr marL="0" indent="0">
              <a:buNone/>
            </a:pPr>
            <a:r>
              <a:rPr lang="en-US" sz="2000" b="1" dirty="0"/>
              <a:t>When to Input a New Record</a:t>
            </a:r>
          </a:p>
          <a:p>
            <a:pPr marL="457200" lvl="1" indent="0">
              <a:buNone/>
            </a:pPr>
            <a:r>
              <a:rPr lang="en-US" sz="1800" dirty="0"/>
              <a:t>OCLC Bibliographic Formats and Standards (BFAS), Chapter 4</a:t>
            </a:r>
          </a:p>
          <a:p>
            <a:pPr marL="914400" lvl="2" indent="0">
              <a:buNone/>
            </a:pPr>
            <a:r>
              <a:rPr lang="en-US" sz="1600" dirty="0">
                <a:hlinkClick r:id="rId3"/>
              </a:rPr>
              <a:t>http://www.oclc.org/bibformats/en/input.html</a:t>
            </a:r>
            <a:endParaRPr lang="en-US" sz="1600" dirty="0"/>
          </a:p>
          <a:p>
            <a:pPr marL="114300" indent="0">
              <a:spcBef>
                <a:spcPts val="0"/>
              </a:spcBef>
              <a:buNone/>
            </a:pPr>
            <a:endParaRPr lang="en-US" sz="2000" b="1" dirty="0"/>
          </a:p>
          <a:p>
            <a:pPr marL="114300" indent="0">
              <a:buNone/>
            </a:pPr>
            <a:r>
              <a:rPr lang="en-US" sz="2000" b="1" dirty="0"/>
              <a:t>Differences Between, Changes Within:  Guidelines on When to Create a New Record</a:t>
            </a:r>
          </a:p>
          <a:p>
            <a:pPr marL="457200" lvl="1" indent="0">
              <a:buNone/>
            </a:pPr>
            <a:r>
              <a:rPr lang="en-US" sz="1800" dirty="0"/>
              <a:t>ALA’s Association for Library Collections and Technical Services (ALCTS)</a:t>
            </a:r>
          </a:p>
          <a:p>
            <a:pPr marL="914400" lvl="2" indent="0">
              <a:buNone/>
            </a:pPr>
            <a:r>
              <a:rPr lang="en-US" sz="1600" dirty="0">
                <a:hlinkClick r:id="rId4"/>
              </a:rPr>
              <a:t>http://www.ala.org/ala/mgrps/divs/alcts/resources/org/cat/differences07.pdf</a:t>
            </a:r>
            <a:endParaRPr lang="en-US" sz="1600" dirty="0"/>
          </a:p>
          <a:p>
            <a:pPr marL="114300" indent="0">
              <a:spcBef>
                <a:spcPts val="0"/>
              </a:spcBef>
              <a:buNone/>
            </a:pPr>
            <a:endParaRPr lang="en-US" sz="2000" b="1" dirty="0"/>
          </a:p>
          <a:p>
            <a:pPr marL="114300" indent="0">
              <a:buNone/>
            </a:pPr>
            <a:r>
              <a:rPr lang="en-US" sz="2000" b="1" dirty="0"/>
              <a:t>OCLC’s “Cataloging Defensively” Page</a:t>
            </a:r>
          </a:p>
          <a:p>
            <a:pPr marL="914400" lvl="2" indent="0">
              <a:buNone/>
            </a:pPr>
            <a:r>
              <a:rPr lang="en-US" sz="1600" dirty="0">
                <a:hlinkClick r:id="rId5"/>
              </a:rPr>
              <a:t>http://www.oclc.org/events/cataloging-defensively.en.html</a:t>
            </a:r>
            <a:endParaRPr lang="en-US" sz="1600" dirty="0"/>
          </a:p>
        </p:txBody>
      </p:sp>
      <p:sp>
        <p:nvSpPr>
          <p:cNvPr id="5" name="Text Placeholder 4"/>
          <p:cNvSpPr>
            <a:spLocks noGrp="1"/>
          </p:cNvSpPr>
          <p:nvPr>
            <p:ph type="body" sz="quarter" idx="13"/>
          </p:nvPr>
        </p:nvSpPr>
        <p:spPr>
          <a:xfrm>
            <a:off x="340786" y="215288"/>
            <a:ext cx="8439148" cy="552808"/>
          </a:xfrm>
          <a:ln w="12700">
            <a:solidFill>
              <a:schemeClr val="tx1"/>
            </a:solidFill>
          </a:ln>
        </p:spPr>
        <p:txBody>
          <a:bodyPr/>
          <a:lstStyle/>
          <a:p>
            <a:pPr algn="ctr"/>
            <a:r>
              <a:rPr lang="en-US" sz="2400" dirty="0"/>
              <a:t>Cataloging Videorecordings Defensively:  Introduction</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585440"/>
          </a:xfrm>
        </p:spPr>
        <p:txBody>
          <a:bodyPr/>
          <a:lstStyle/>
          <a:p>
            <a:pPr marL="0" indent="0">
              <a:buNone/>
            </a:pPr>
            <a:r>
              <a:rPr lang="en-US" sz="1100" dirty="0"/>
              <a:t>245 04  The Sitcom seminars / </a:t>
            </a:r>
            <a:r>
              <a:rPr lang="en-US" sz="1100" dirty="0" err="1"/>
              <a:t>ǂc</a:t>
            </a:r>
            <a:r>
              <a:rPr lang="en-US" sz="1100" dirty="0"/>
              <a:t> Australian Film Television &amp; Radio School.</a:t>
            </a:r>
          </a:p>
          <a:p>
            <a:pPr marL="0" indent="0">
              <a:buNone/>
            </a:pPr>
            <a:r>
              <a:rPr lang="en-US" sz="1100" dirty="0">
                <a:solidFill>
                  <a:srgbClr val="FF0000"/>
                </a:solidFill>
              </a:rPr>
              <a:t>250       Home study ed.</a:t>
            </a:r>
          </a:p>
          <a:p>
            <a:pPr marL="0" indent="0">
              <a:buNone/>
            </a:pPr>
            <a:r>
              <a:rPr lang="en-US" sz="1100" dirty="0"/>
              <a:t>260       Los Angeles, CA : </a:t>
            </a:r>
            <a:r>
              <a:rPr lang="en-US" sz="1100" dirty="0" err="1"/>
              <a:t>ǂb</a:t>
            </a:r>
            <a:r>
              <a:rPr lang="en-US" sz="1100" dirty="0"/>
              <a:t> First Light Video Pub., </a:t>
            </a:r>
            <a:r>
              <a:rPr lang="en-US" sz="1100" dirty="0" err="1"/>
              <a:t>ǂc</a:t>
            </a:r>
            <a:r>
              <a:rPr lang="en-US" sz="1100" dirty="0"/>
              <a:t> c1993.</a:t>
            </a:r>
          </a:p>
          <a:p>
            <a:pPr marL="0" indent="0">
              <a:buNone/>
            </a:pPr>
            <a:r>
              <a:rPr lang="en-US" sz="1100" dirty="0"/>
              <a:t>300       10 videocassettes (270 min.) : </a:t>
            </a:r>
            <a:r>
              <a:rPr lang="en-US" sz="1100" dirty="0" err="1"/>
              <a:t>ǂb</a:t>
            </a:r>
            <a:r>
              <a:rPr lang="en-US" sz="1100" dirty="0"/>
              <a:t> sd., col. ; </a:t>
            </a:r>
            <a:r>
              <a:rPr lang="en-US" sz="1100" dirty="0" err="1"/>
              <a:t>ǂc</a:t>
            </a:r>
            <a:r>
              <a:rPr lang="en-US" sz="1100" dirty="0"/>
              <a:t> 1/2 in.</a:t>
            </a:r>
          </a:p>
          <a:p>
            <a:pPr marL="0" indent="0">
              <a:buNone/>
            </a:pPr>
            <a:r>
              <a:rPr lang="en-US" sz="1100" dirty="0"/>
              <a:t>490 1     Master classes in the media arts</a:t>
            </a:r>
          </a:p>
          <a:p>
            <a:pPr marL="0" indent="0">
              <a:buNone/>
            </a:pPr>
            <a:r>
              <a:rPr lang="en-US" sz="1100" dirty="0"/>
              <a:t>505 0     What is sitcom? (19 min.) -- The sitcom writer's comic toolbox (36 min.) -- The sitcom writer's craft (29 min.) -- Sitcom rules and forms (30 min.) -- Sitcom story structure (21 min.) -- Dramatic structure and comic development (29 min.) -- The production process : part 1 (30 min.) -- The production process : part 2 (23 min.) -- Three in-depth case studies (30 min.) -- A survival guide for sitcom writers (23 min.).</a:t>
            </a:r>
          </a:p>
          <a:p>
            <a:pPr marL="0" indent="0">
              <a:buNone/>
            </a:pPr>
            <a:r>
              <a:rPr lang="en-US" sz="1100" dirty="0"/>
              <a:t>538       VHS format.</a:t>
            </a:r>
          </a:p>
          <a:p>
            <a:pPr marL="0" indent="0">
              <a:buNone/>
            </a:pPr>
            <a:r>
              <a:rPr lang="en-US" sz="1100" dirty="0"/>
              <a:t>511 0    Hosts: Paul Thompson, Russ Woody, John </a:t>
            </a:r>
            <a:r>
              <a:rPr lang="en-US" sz="1100" dirty="0" err="1"/>
              <a:t>Vorhaus</a:t>
            </a:r>
            <a:r>
              <a:rPr lang="en-US" sz="1100" dirty="0"/>
              <a:t>, Norma Stafford Vela.</a:t>
            </a:r>
          </a:p>
          <a:p>
            <a:pPr marL="0" indent="0">
              <a:buNone/>
            </a:pPr>
            <a:r>
              <a:rPr lang="en-US" sz="1100" dirty="0"/>
              <a:t>508       Director, Richard </a:t>
            </a:r>
            <a:r>
              <a:rPr lang="en-US" sz="1100" dirty="0" err="1"/>
              <a:t>Jasek</a:t>
            </a:r>
            <a:r>
              <a:rPr lang="en-US" sz="1100" dirty="0"/>
              <a:t> ; producer, Jason Wheatley ; seminar director, Paul Thompson.</a:t>
            </a:r>
          </a:p>
        </p:txBody>
      </p:sp>
      <p:sp>
        <p:nvSpPr>
          <p:cNvPr id="4" name="Content Placeholder 3"/>
          <p:cNvSpPr>
            <a:spLocks noGrp="1"/>
          </p:cNvSpPr>
          <p:nvPr>
            <p:ph sz="half" idx="2"/>
          </p:nvPr>
        </p:nvSpPr>
        <p:spPr>
          <a:xfrm>
            <a:off x="4495801" y="857249"/>
            <a:ext cx="4419599" cy="4056496"/>
          </a:xfrm>
        </p:spPr>
        <p:txBody>
          <a:bodyPr/>
          <a:lstStyle/>
          <a:p>
            <a:pPr marL="0" indent="0">
              <a:buNone/>
            </a:pPr>
            <a:r>
              <a:rPr lang="en-US" sz="1200" dirty="0"/>
              <a:t>245 04  The Sitcom seminars / </a:t>
            </a:r>
            <a:r>
              <a:rPr lang="en-US" sz="1200" dirty="0" err="1"/>
              <a:t>ǂc</a:t>
            </a:r>
            <a:r>
              <a:rPr lang="en-US" sz="1200" dirty="0"/>
              <a:t> Australian Film Television &amp; Radio School.</a:t>
            </a:r>
          </a:p>
          <a:p>
            <a:pPr marL="0" indent="0">
              <a:buNone/>
            </a:pPr>
            <a:r>
              <a:rPr lang="en-US" sz="1200" dirty="0">
                <a:solidFill>
                  <a:srgbClr val="FF0000"/>
                </a:solidFill>
              </a:rPr>
              <a:t>250       Professional ed.</a:t>
            </a:r>
          </a:p>
          <a:p>
            <a:pPr marL="0" indent="0">
              <a:buNone/>
            </a:pPr>
            <a:r>
              <a:rPr lang="en-US" sz="1200" dirty="0"/>
              <a:t>260       [Los Angeles, CA] : </a:t>
            </a:r>
            <a:r>
              <a:rPr lang="en-US" sz="1200" dirty="0" err="1"/>
              <a:t>ǂb</a:t>
            </a:r>
            <a:r>
              <a:rPr lang="en-US" sz="1200" dirty="0"/>
              <a:t> First Light Video Pub., </a:t>
            </a:r>
            <a:r>
              <a:rPr lang="en-US" sz="1200" dirty="0" err="1"/>
              <a:t>ǂc</a:t>
            </a:r>
            <a:r>
              <a:rPr lang="en-US" sz="1200" dirty="0"/>
              <a:t> c1993.</a:t>
            </a:r>
          </a:p>
          <a:p>
            <a:pPr marL="0" indent="0">
              <a:buNone/>
            </a:pPr>
            <a:r>
              <a:rPr lang="en-US" sz="1200" dirty="0"/>
              <a:t>300       10 videocassettes (270 min.) : </a:t>
            </a:r>
            <a:r>
              <a:rPr lang="en-US" sz="1200" dirty="0" err="1"/>
              <a:t>ǂb</a:t>
            </a:r>
            <a:r>
              <a:rPr lang="en-US" sz="1200" dirty="0"/>
              <a:t> sd., col. ; </a:t>
            </a:r>
            <a:r>
              <a:rPr lang="en-US" sz="1200" dirty="0" err="1"/>
              <a:t>ǂc</a:t>
            </a:r>
            <a:r>
              <a:rPr lang="en-US" sz="1200" dirty="0"/>
              <a:t> 1/2 in.</a:t>
            </a:r>
          </a:p>
          <a:p>
            <a:pPr marL="0" indent="0">
              <a:buNone/>
            </a:pPr>
            <a:r>
              <a:rPr lang="en-US" sz="1200" dirty="0"/>
              <a:t>490 1    [Master classes in the media arts]</a:t>
            </a:r>
          </a:p>
          <a:p>
            <a:pPr marL="0" indent="0">
              <a:buNone/>
            </a:pPr>
            <a:r>
              <a:rPr lang="en-US" sz="1200" dirty="0"/>
              <a:t>505 0    What is sitcom? (19 min.) -- The sitcom writer's comic toolbox (36 min.) -- The sitcom writer's craft (29 min.) -- Sitcom rules and forms (30 min.) -- Sitcom story structure (21 min.) -- Dramatic structure and comic development (29 min.) -- The production process : part 1 (30 min.) -- The production process : part 2 (23 min.) -- Three in-depth case studies (30 min.) -- A survival guide for sitcom writers (23 min.).</a:t>
            </a:r>
          </a:p>
          <a:p>
            <a:pPr marL="0" indent="0">
              <a:buNone/>
            </a:pPr>
            <a:r>
              <a:rPr lang="en-US" sz="1200" dirty="0"/>
              <a:t>538       VHS format.</a:t>
            </a:r>
          </a:p>
          <a:p>
            <a:pPr marL="0" indent="0">
              <a:buNone/>
            </a:pPr>
            <a:r>
              <a:rPr lang="en-US" sz="1200" dirty="0"/>
              <a:t>511 0    Hosts: Paul Thompson, Russ Woody, John </a:t>
            </a:r>
            <a:r>
              <a:rPr lang="en-US" sz="1200" dirty="0" err="1"/>
              <a:t>Vorhaus</a:t>
            </a:r>
            <a:r>
              <a:rPr lang="en-US" sz="1200" dirty="0"/>
              <a:t>, Norma Stafford Vela.</a:t>
            </a:r>
          </a:p>
          <a:p>
            <a:pPr marL="0" indent="0">
              <a:buNone/>
            </a:pPr>
            <a:r>
              <a:rPr lang="en-US" sz="1200" dirty="0"/>
              <a:t>508       Director, Richard </a:t>
            </a:r>
            <a:r>
              <a:rPr lang="en-US" sz="1200" dirty="0" err="1"/>
              <a:t>Jasek</a:t>
            </a:r>
            <a:r>
              <a:rPr lang="en-US" sz="1200" dirty="0"/>
              <a:t> ; producer, Jason Wheatley ; editors, Richard </a:t>
            </a:r>
            <a:r>
              <a:rPr lang="en-US" sz="1200" dirty="0" err="1"/>
              <a:t>Jasek</a:t>
            </a:r>
            <a:r>
              <a:rPr lang="en-US" sz="1200" dirty="0"/>
              <a:t>, Tim </a:t>
            </a:r>
            <a:r>
              <a:rPr lang="en-US" sz="1200" dirty="0" err="1"/>
              <a:t>Hickson</a:t>
            </a:r>
            <a:r>
              <a:rPr lang="en-US" sz="1200" dirty="0"/>
              <a:t> ; seminar director, Paul Thompson.</a:t>
            </a:r>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48539" y="4417004"/>
            <a:ext cx="3689351" cy="461665"/>
          </a:xfrm>
          <a:prstGeom prst="rect">
            <a:avLst/>
          </a:prstGeom>
        </p:spPr>
        <p:txBody>
          <a:bodyPr wrap="square">
            <a:spAutoFit/>
          </a:bodyPr>
          <a:lstStyle/>
          <a:p>
            <a:r>
              <a:rPr lang="en-US" sz="2400" b="1" dirty="0">
                <a:solidFill>
                  <a:srgbClr val="FF0000"/>
                </a:solidFill>
              </a:rPr>
              <a:t>Difference in Audience</a:t>
            </a:r>
            <a:endParaRPr lang="en-US" sz="2400" dirty="0"/>
          </a:p>
        </p:txBody>
      </p:sp>
    </p:spTree>
    <p:extLst>
      <p:ext uri="{BB962C8B-B14F-4D97-AF65-F5344CB8AC3E}">
        <p14:creationId xmlns:p14="http://schemas.microsoft.com/office/powerpoint/2010/main" val="26227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704665"/>
            <a:ext cx="4243533" cy="3862533"/>
          </a:xfrm>
        </p:spPr>
        <p:txBody>
          <a:bodyPr/>
          <a:lstStyle/>
          <a:p>
            <a:pPr marL="0" indent="0">
              <a:buNone/>
            </a:pPr>
            <a:r>
              <a:rPr lang="en-US" sz="1000" dirty="0"/>
              <a:t>245 00  To breathe as one / </a:t>
            </a:r>
            <a:r>
              <a:rPr lang="en-US" sz="1000" dirty="0" err="1"/>
              <a:t>ǂc</a:t>
            </a:r>
            <a:r>
              <a:rPr lang="en-US" sz="1000" dirty="0"/>
              <a:t> a film by James </a:t>
            </a:r>
            <a:r>
              <a:rPr lang="en-US" sz="1000" dirty="0" err="1"/>
              <a:t>Tusty</a:t>
            </a:r>
            <a:r>
              <a:rPr lang="en-US" sz="1000" dirty="0"/>
              <a:t> and Maureen Castle </a:t>
            </a:r>
            <a:r>
              <a:rPr lang="en-US" sz="1000" dirty="0" err="1"/>
              <a:t>Tusty</a:t>
            </a:r>
            <a:r>
              <a:rPr lang="en-US" sz="1000" dirty="0"/>
              <a:t> ; produced by Sky Films Incorporated and Northern Lights Productions in association with </a:t>
            </a:r>
            <a:r>
              <a:rPr lang="en-US" sz="1000" dirty="0" err="1"/>
              <a:t>Allfilm</a:t>
            </a:r>
            <a:r>
              <a:rPr lang="en-US" sz="1000" dirty="0"/>
              <a:t> ; executive producer, James </a:t>
            </a:r>
            <a:r>
              <a:rPr lang="en-US" sz="1000" dirty="0" err="1"/>
              <a:t>Tusty</a:t>
            </a:r>
            <a:r>
              <a:rPr lang="en-US" sz="1000" dirty="0"/>
              <a:t> ; directors, Maureen Castle </a:t>
            </a:r>
            <a:r>
              <a:rPr lang="en-US" sz="1000" dirty="0" err="1"/>
              <a:t>Tusty</a:t>
            </a:r>
            <a:r>
              <a:rPr lang="en-US" sz="1000" dirty="0"/>
              <a:t>, </a:t>
            </a:r>
            <a:r>
              <a:rPr lang="en-US" sz="1000" dirty="0" err="1"/>
              <a:t>Bestor</a:t>
            </a:r>
            <a:r>
              <a:rPr lang="en-US" sz="1000" dirty="0"/>
              <a:t> Cram, Mike </a:t>
            </a:r>
            <a:r>
              <a:rPr lang="en-US" sz="1000" dirty="0" err="1"/>
              <a:t>Majoros</a:t>
            </a:r>
            <a:r>
              <a:rPr lang="en-US" sz="1000" dirty="0"/>
              <a:t> ; producers, Maureen Castle </a:t>
            </a:r>
            <a:r>
              <a:rPr lang="en-US" sz="1000" dirty="0" err="1"/>
              <a:t>Tusty</a:t>
            </a:r>
            <a:r>
              <a:rPr lang="en-US" sz="1000" dirty="0"/>
              <a:t>, James </a:t>
            </a:r>
            <a:r>
              <a:rPr lang="en-US" sz="1000" dirty="0" err="1"/>
              <a:t>Tusty</a:t>
            </a:r>
            <a:r>
              <a:rPr lang="en-US" sz="1000" dirty="0"/>
              <a:t>, </a:t>
            </a:r>
            <a:r>
              <a:rPr lang="en-US" sz="1000" dirty="0" err="1"/>
              <a:t>Bestor</a:t>
            </a:r>
            <a:r>
              <a:rPr lang="en-US" sz="1000" dirty="0"/>
              <a:t> Cram, </a:t>
            </a:r>
            <a:r>
              <a:rPr lang="en-US" sz="1000" dirty="0" err="1"/>
              <a:t>Piret</a:t>
            </a:r>
            <a:r>
              <a:rPr lang="en-US" sz="1000" dirty="0"/>
              <a:t> </a:t>
            </a:r>
            <a:r>
              <a:rPr lang="en-US" sz="1000" dirty="0" err="1"/>
              <a:t>Tibbo</a:t>
            </a:r>
            <a:r>
              <a:rPr lang="en-US" sz="1000" dirty="0"/>
              <a:t>-Hudgins ; writers, Mike </a:t>
            </a:r>
            <a:r>
              <a:rPr lang="en-US" sz="1000" dirty="0" err="1"/>
              <a:t>Majoros</a:t>
            </a:r>
            <a:r>
              <a:rPr lang="en-US" sz="1000" dirty="0"/>
              <a:t>, James </a:t>
            </a:r>
            <a:r>
              <a:rPr lang="en-US" sz="1000" dirty="0" err="1"/>
              <a:t>Tusty</a:t>
            </a:r>
            <a:r>
              <a:rPr lang="en-US" sz="1000" dirty="0"/>
              <a:t>, Maureen Castle </a:t>
            </a:r>
            <a:r>
              <a:rPr lang="en-US" sz="1000" dirty="0" err="1"/>
              <a:t>Tusty</a:t>
            </a:r>
            <a:r>
              <a:rPr lang="en-US" sz="1000" dirty="0"/>
              <a:t>.</a:t>
            </a:r>
          </a:p>
          <a:p>
            <a:pPr marL="0" indent="0">
              <a:buNone/>
            </a:pPr>
            <a:r>
              <a:rPr lang="en-US" sz="1000" dirty="0">
                <a:solidFill>
                  <a:srgbClr val="FF0000"/>
                </a:solidFill>
              </a:rPr>
              <a:t>250       Home version.</a:t>
            </a:r>
          </a:p>
          <a:p>
            <a:pPr marL="0" indent="0">
              <a:buNone/>
            </a:pPr>
            <a:r>
              <a:rPr lang="en-US" sz="1000" dirty="0"/>
              <a:t>264  1   [New York] : </a:t>
            </a:r>
            <a:r>
              <a:rPr lang="en-US" sz="1000" dirty="0" err="1"/>
              <a:t>ǂb</a:t>
            </a:r>
            <a:r>
              <a:rPr lang="en-US" sz="1000" dirty="0"/>
              <a:t> Sky Films, </a:t>
            </a:r>
            <a:r>
              <a:rPr lang="en-US" sz="1000" dirty="0" err="1"/>
              <a:t>ǂc</a:t>
            </a:r>
            <a:r>
              <a:rPr lang="en-US" sz="1000" dirty="0"/>
              <a:t> [2013]</a:t>
            </a:r>
          </a:p>
          <a:p>
            <a:pPr marL="0" indent="0">
              <a:buNone/>
            </a:pPr>
            <a:r>
              <a:rPr lang="en-US" sz="1000" dirty="0"/>
              <a:t>264  4   </a:t>
            </a:r>
            <a:r>
              <a:rPr lang="en-US" sz="1000" dirty="0" err="1"/>
              <a:t>ǂc</a:t>
            </a:r>
            <a:r>
              <a:rPr lang="en-US" sz="1000" dirty="0"/>
              <a:t> ©2013</a:t>
            </a:r>
          </a:p>
          <a:p>
            <a:pPr marL="0" indent="0">
              <a:buNone/>
            </a:pPr>
            <a:r>
              <a:rPr lang="en-US" sz="1000" dirty="0"/>
              <a:t>300       1 videodisc (56 minutes) : </a:t>
            </a:r>
            <a:r>
              <a:rPr lang="en-US" sz="1000" dirty="0" err="1"/>
              <a:t>ǂb</a:t>
            </a:r>
            <a:r>
              <a:rPr lang="en-US" sz="1000" dirty="0"/>
              <a:t> sound, color ; </a:t>
            </a:r>
            <a:r>
              <a:rPr lang="en-US" sz="1000" dirty="0" err="1"/>
              <a:t>ǂc</a:t>
            </a:r>
            <a:r>
              <a:rPr lang="en-US" sz="1000" dirty="0"/>
              <a:t> 4 3/4 in.</a:t>
            </a:r>
          </a:p>
          <a:p>
            <a:pPr marL="0" indent="0">
              <a:buNone/>
            </a:pPr>
            <a:r>
              <a:rPr lang="en-US" sz="1000" dirty="0"/>
              <a:t>538       DVD; stereo.</a:t>
            </a:r>
          </a:p>
          <a:p>
            <a:pPr marL="0" indent="0">
              <a:buNone/>
            </a:pPr>
            <a:r>
              <a:rPr lang="en-US" sz="1000" dirty="0"/>
              <a:t>546       Narration in English, some dialogue in Estonian with English subtitles ; sung portions in Estonian.</a:t>
            </a:r>
          </a:p>
          <a:p>
            <a:pPr marL="0" indent="0">
              <a:buNone/>
            </a:pPr>
            <a:r>
              <a:rPr lang="en-US" sz="1000" dirty="0"/>
              <a:t>500       Traditional Estonian songs and music, including settings of Lydia </a:t>
            </a:r>
            <a:r>
              <a:rPr lang="en-US" sz="1000" dirty="0" err="1"/>
              <a:t>Koidula's</a:t>
            </a:r>
            <a:r>
              <a:rPr lang="en-US" sz="1000" dirty="0"/>
              <a:t> poem Mu </a:t>
            </a:r>
            <a:r>
              <a:rPr lang="en-US" sz="1000" dirty="0" err="1"/>
              <a:t>isamaa</a:t>
            </a:r>
            <a:r>
              <a:rPr lang="en-US" sz="1000" dirty="0"/>
              <a:t> on </a:t>
            </a:r>
            <a:r>
              <a:rPr lang="en-US" sz="1000" dirty="0" err="1"/>
              <a:t>minu</a:t>
            </a:r>
            <a:r>
              <a:rPr lang="en-US" sz="1000" dirty="0"/>
              <a:t> arm, composed by </a:t>
            </a:r>
            <a:r>
              <a:rPr lang="en-US" sz="1000" dirty="0" err="1"/>
              <a:t>Arvo</a:t>
            </a:r>
            <a:r>
              <a:rPr lang="en-US" sz="1000" dirty="0"/>
              <a:t> </a:t>
            </a:r>
            <a:r>
              <a:rPr lang="en-US" sz="1000" dirty="0" err="1"/>
              <a:t>Pärt</a:t>
            </a:r>
            <a:r>
              <a:rPr lang="en-US" sz="1000" dirty="0"/>
              <a:t>, </a:t>
            </a:r>
            <a:r>
              <a:rPr lang="en-US" sz="1000" dirty="0" err="1"/>
              <a:t>Mihkel</a:t>
            </a:r>
            <a:r>
              <a:rPr lang="en-US" sz="1000" dirty="0"/>
              <a:t> </a:t>
            </a:r>
            <a:r>
              <a:rPr lang="en-US" sz="1000" dirty="0" err="1"/>
              <a:t>Ludig</a:t>
            </a:r>
            <a:r>
              <a:rPr lang="en-US" sz="1000" dirty="0"/>
              <a:t>, </a:t>
            </a:r>
            <a:r>
              <a:rPr lang="en-US" sz="1000" dirty="0" err="1"/>
              <a:t>Veljo</a:t>
            </a:r>
            <a:r>
              <a:rPr lang="en-US" sz="1000" dirty="0"/>
              <a:t> </a:t>
            </a:r>
            <a:r>
              <a:rPr lang="en-US" sz="1000" dirty="0" err="1"/>
              <a:t>Tormis</a:t>
            </a:r>
            <a:r>
              <a:rPr lang="en-US" sz="1000" dirty="0"/>
              <a:t>, Aare </a:t>
            </a:r>
            <a:r>
              <a:rPr lang="en-US" sz="1000" dirty="0" err="1"/>
              <a:t>Kruusimäe</a:t>
            </a:r>
            <a:r>
              <a:rPr lang="en-US" sz="1000" dirty="0"/>
              <a:t>, Gustav </a:t>
            </a:r>
            <a:r>
              <a:rPr lang="en-US" sz="1000" dirty="0" err="1"/>
              <a:t>Ernesaks</a:t>
            </a:r>
            <a:r>
              <a:rPr lang="en-US" sz="1000" dirty="0"/>
              <a:t>, Peep </a:t>
            </a:r>
            <a:r>
              <a:rPr lang="en-US" sz="1000" dirty="0" err="1"/>
              <a:t>Sarapik</a:t>
            </a:r>
            <a:r>
              <a:rPr lang="en-US" sz="1000" dirty="0"/>
              <a:t>, Olav </a:t>
            </a:r>
            <a:r>
              <a:rPr lang="en-US" sz="1000" dirty="0" err="1"/>
              <a:t>Ehala</a:t>
            </a:r>
            <a:r>
              <a:rPr lang="en-US" sz="1000" dirty="0"/>
              <a:t>, </a:t>
            </a:r>
            <a:r>
              <a:rPr lang="en-US" sz="1000" dirty="0" err="1"/>
              <a:t>Erkki</a:t>
            </a:r>
            <a:r>
              <a:rPr lang="en-US" sz="1000" dirty="0"/>
              <a:t>-Sven </a:t>
            </a:r>
            <a:r>
              <a:rPr lang="en-US" sz="1000" dirty="0" err="1"/>
              <a:t>Tüür</a:t>
            </a:r>
            <a:r>
              <a:rPr lang="en-US" sz="1000" dirty="0"/>
              <a:t>.</a:t>
            </a:r>
          </a:p>
          <a:p>
            <a:pPr marL="0" indent="0">
              <a:buNone/>
            </a:pPr>
            <a:r>
              <a:rPr lang="en-US" sz="1000" dirty="0"/>
              <a:t>511 0    Narrated by Nero </a:t>
            </a:r>
            <a:r>
              <a:rPr lang="en-US" sz="1000" dirty="0" err="1"/>
              <a:t>Urke</a:t>
            </a:r>
            <a:r>
              <a:rPr lang="en-US" sz="1000" dirty="0"/>
              <a:t> ; Various choirs ; Piedmont Children's Choir ; ETV Girls' Choir ; Estonian Academy of Music and Theatre.</a:t>
            </a:r>
          </a:p>
          <a:p>
            <a:pPr marL="0" indent="0">
              <a:buNone/>
            </a:pPr>
            <a:r>
              <a:rPr lang="en-US" sz="1000" dirty="0"/>
              <a:t>508       Editors, Mike </a:t>
            </a:r>
            <a:r>
              <a:rPr lang="en-US" sz="1000" dirty="0" err="1"/>
              <a:t>Majoros</a:t>
            </a:r>
            <a:r>
              <a:rPr lang="en-US" sz="1000" dirty="0"/>
              <a:t>, Andrew </a:t>
            </a:r>
            <a:r>
              <a:rPr lang="en-US" sz="1000" dirty="0" err="1"/>
              <a:t>Kukura</a:t>
            </a:r>
            <a:r>
              <a:rPr lang="en-US" sz="1000" dirty="0"/>
              <a:t>.</a:t>
            </a:r>
          </a:p>
          <a:p>
            <a:pPr marL="0" indent="0">
              <a:buNone/>
            </a:pPr>
            <a:r>
              <a:rPr lang="en-US" sz="1000" dirty="0"/>
              <a:t>500       "Licensed for home use only--not for public screenings."--Container.</a:t>
            </a:r>
          </a:p>
        </p:txBody>
      </p:sp>
      <p:sp>
        <p:nvSpPr>
          <p:cNvPr id="4" name="Content Placeholder 3"/>
          <p:cNvSpPr>
            <a:spLocks noGrp="1"/>
          </p:cNvSpPr>
          <p:nvPr>
            <p:ph sz="half" idx="2"/>
          </p:nvPr>
        </p:nvSpPr>
        <p:spPr>
          <a:xfrm>
            <a:off x="4495801" y="765020"/>
            <a:ext cx="4491181" cy="4130387"/>
          </a:xfrm>
        </p:spPr>
        <p:txBody>
          <a:bodyPr/>
          <a:lstStyle/>
          <a:p>
            <a:pPr marL="0" indent="0">
              <a:buNone/>
            </a:pPr>
            <a:r>
              <a:rPr lang="en-US" sz="900" dirty="0"/>
              <a:t>245 00  To breathe as one / </a:t>
            </a:r>
            <a:r>
              <a:rPr lang="en-US" sz="900" dirty="0" err="1"/>
              <a:t>ǂc</a:t>
            </a:r>
            <a:r>
              <a:rPr lang="en-US" sz="900" dirty="0"/>
              <a:t> a film by James </a:t>
            </a:r>
            <a:r>
              <a:rPr lang="en-US" sz="900" dirty="0" err="1"/>
              <a:t>Tusty</a:t>
            </a:r>
            <a:r>
              <a:rPr lang="en-US" sz="900" dirty="0"/>
              <a:t> and Maureen Castle </a:t>
            </a:r>
            <a:r>
              <a:rPr lang="en-US" sz="900" dirty="0" err="1"/>
              <a:t>Tusty</a:t>
            </a:r>
            <a:r>
              <a:rPr lang="en-US" sz="900" dirty="0"/>
              <a:t> ; narrated by Nero </a:t>
            </a:r>
            <a:r>
              <a:rPr lang="en-US" sz="900" dirty="0" err="1"/>
              <a:t>Urke</a:t>
            </a:r>
            <a:r>
              <a:rPr lang="en-US" sz="900" dirty="0"/>
              <a:t> ; produced by Sky Films Incorporated and Northern Lights Productions in association with </a:t>
            </a:r>
            <a:r>
              <a:rPr lang="en-US" sz="900" dirty="0" err="1"/>
              <a:t>Allfilm</a:t>
            </a:r>
            <a:r>
              <a:rPr lang="en-US" sz="900" dirty="0"/>
              <a:t>.</a:t>
            </a:r>
          </a:p>
          <a:p>
            <a:pPr marL="0" indent="0">
              <a:buNone/>
            </a:pPr>
            <a:r>
              <a:rPr lang="en-US" sz="900" dirty="0">
                <a:solidFill>
                  <a:srgbClr val="FF0000"/>
                </a:solidFill>
              </a:rPr>
              <a:t>250       Educational version 1.0 for schools, libraries, and community organizations.</a:t>
            </a:r>
          </a:p>
          <a:p>
            <a:pPr marL="0" indent="0">
              <a:buNone/>
            </a:pPr>
            <a:r>
              <a:rPr lang="en-US" sz="900" dirty="0"/>
              <a:t>264  1   [New York] : </a:t>
            </a:r>
            <a:r>
              <a:rPr lang="en-US" sz="900" dirty="0" err="1"/>
              <a:t>ǂb</a:t>
            </a:r>
            <a:r>
              <a:rPr lang="en-US" sz="900" dirty="0"/>
              <a:t> Sky Films, </a:t>
            </a:r>
            <a:r>
              <a:rPr lang="en-US" sz="900" dirty="0" err="1"/>
              <a:t>ǂc</a:t>
            </a:r>
            <a:r>
              <a:rPr lang="en-US" sz="900" dirty="0"/>
              <a:t> [2013]</a:t>
            </a:r>
          </a:p>
          <a:p>
            <a:pPr marL="0" indent="0">
              <a:buNone/>
            </a:pPr>
            <a:r>
              <a:rPr lang="en-US" sz="900" dirty="0"/>
              <a:t>264  4   </a:t>
            </a:r>
            <a:r>
              <a:rPr lang="en-US" sz="900" dirty="0" err="1"/>
              <a:t>ǂc</a:t>
            </a:r>
            <a:r>
              <a:rPr lang="en-US" sz="900" dirty="0"/>
              <a:t> ©2013</a:t>
            </a:r>
          </a:p>
          <a:p>
            <a:pPr marL="0" indent="0">
              <a:buNone/>
            </a:pPr>
            <a:r>
              <a:rPr lang="en-US" sz="900" dirty="0"/>
              <a:t>300       1 videodisc (approximately 56 minutes) : </a:t>
            </a:r>
            <a:r>
              <a:rPr lang="en-US" sz="900" dirty="0" err="1"/>
              <a:t>ǂb</a:t>
            </a:r>
            <a:r>
              <a:rPr lang="en-US" sz="900" dirty="0"/>
              <a:t> sound, color ; </a:t>
            </a:r>
            <a:r>
              <a:rPr lang="en-US" sz="900" dirty="0" err="1"/>
              <a:t>ǂc</a:t>
            </a:r>
            <a:r>
              <a:rPr lang="en-US" sz="900" dirty="0"/>
              <a:t> 4 3/4 in.</a:t>
            </a:r>
          </a:p>
          <a:p>
            <a:pPr marL="0" indent="0">
              <a:buNone/>
            </a:pPr>
            <a:r>
              <a:rPr lang="en-US" sz="900" dirty="0"/>
              <a:t>538       DVD; stereo, 5.1 surround.</a:t>
            </a:r>
          </a:p>
          <a:p>
            <a:pPr marL="0" indent="0">
              <a:buNone/>
            </a:pPr>
            <a:r>
              <a:rPr lang="en-US" sz="900" dirty="0"/>
              <a:t>546       Narration in English, some dialogue in Estonian with English subtitles ; sung portions in Estonian.; closed-captioned.</a:t>
            </a:r>
          </a:p>
          <a:p>
            <a:pPr marL="0" indent="0">
              <a:buNone/>
            </a:pPr>
            <a:r>
              <a:rPr lang="en-US" sz="900" dirty="0"/>
              <a:t>511 0    Various choirs ; Piedmont Children's Choir ; ETV Girls' Choir ; Estonian Academy of Music and Theatre.</a:t>
            </a:r>
          </a:p>
          <a:p>
            <a:pPr marL="0" indent="0">
              <a:buNone/>
            </a:pPr>
            <a:r>
              <a:rPr lang="en-US" sz="900" dirty="0"/>
              <a:t>508       Directors, Maureen Castle </a:t>
            </a:r>
            <a:r>
              <a:rPr lang="en-US" sz="900" dirty="0" err="1"/>
              <a:t>Tusty</a:t>
            </a:r>
            <a:r>
              <a:rPr lang="en-US" sz="900" dirty="0"/>
              <a:t>, </a:t>
            </a:r>
            <a:r>
              <a:rPr lang="en-US" sz="900" dirty="0" err="1"/>
              <a:t>Bestor</a:t>
            </a:r>
            <a:r>
              <a:rPr lang="en-US" sz="900" dirty="0"/>
              <a:t> Cram, Mike </a:t>
            </a:r>
            <a:r>
              <a:rPr lang="en-US" sz="900" dirty="0" err="1"/>
              <a:t>Majoros</a:t>
            </a:r>
            <a:r>
              <a:rPr lang="en-US" sz="900" dirty="0"/>
              <a:t>.</a:t>
            </a:r>
          </a:p>
          <a:p>
            <a:pPr marL="0" indent="0">
              <a:buNone/>
            </a:pPr>
            <a:r>
              <a:rPr lang="en-US" sz="900" dirty="0"/>
              <a:t>500       Traditional Estonian songs and music, including settings of Lydia </a:t>
            </a:r>
            <a:r>
              <a:rPr lang="en-US" sz="900" dirty="0" err="1"/>
              <a:t>Koidula's</a:t>
            </a:r>
            <a:r>
              <a:rPr lang="en-US" sz="900" dirty="0"/>
              <a:t> poem Mu </a:t>
            </a:r>
            <a:r>
              <a:rPr lang="en-US" sz="900" dirty="0" err="1"/>
              <a:t>isamaa</a:t>
            </a:r>
            <a:r>
              <a:rPr lang="en-US" sz="900" dirty="0"/>
              <a:t> on </a:t>
            </a:r>
            <a:r>
              <a:rPr lang="en-US" sz="900" dirty="0" err="1"/>
              <a:t>minu</a:t>
            </a:r>
            <a:r>
              <a:rPr lang="en-US" sz="900" dirty="0"/>
              <a:t> arm, composed by </a:t>
            </a:r>
            <a:r>
              <a:rPr lang="en-US" sz="900" dirty="0" err="1"/>
              <a:t>Arvo</a:t>
            </a:r>
            <a:r>
              <a:rPr lang="en-US" sz="900" dirty="0"/>
              <a:t> </a:t>
            </a:r>
            <a:r>
              <a:rPr lang="en-US" sz="900" dirty="0" err="1"/>
              <a:t>Pärt</a:t>
            </a:r>
            <a:r>
              <a:rPr lang="en-US" sz="900" dirty="0"/>
              <a:t>, </a:t>
            </a:r>
            <a:r>
              <a:rPr lang="en-US" sz="900" dirty="0" err="1"/>
              <a:t>Mihkel</a:t>
            </a:r>
            <a:r>
              <a:rPr lang="en-US" sz="900" dirty="0"/>
              <a:t> </a:t>
            </a:r>
            <a:r>
              <a:rPr lang="en-US" sz="900" dirty="0" err="1"/>
              <a:t>Ludig</a:t>
            </a:r>
            <a:r>
              <a:rPr lang="en-US" sz="900" dirty="0"/>
              <a:t>, </a:t>
            </a:r>
            <a:r>
              <a:rPr lang="en-US" sz="900" dirty="0" err="1"/>
              <a:t>Veljo</a:t>
            </a:r>
            <a:r>
              <a:rPr lang="en-US" sz="900" dirty="0"/>
              <a:t> </a:t>
            </a:r>
            <a:r>
              <a:rPr lang="en-US" sz="900" dirty="0" err="1"/>
              <a:t>Tormis</a:t>
            </a:r>
            <a:r>
              <a:rPr lang="en-US" sz="900" dirty="0"/>
              <a:t>, Aare </a:t>
            </a:r>
            <a:r>
              <a:rPr lang="en-US" sz="900" dirty="0" err="1"/>
              <a:t>Kruusimäe</a:t>
            </a:r>
            <a:r>
              <a:rPr lang="en-US" sz="900" dirty="0"/>
              <a:t>, Gustav </a:t>
            </a:r>
            <a:r>
              <a:rPr lang="en-US" sz="900" dirty="0" err="1"/>
              <a:t>Ernesaks</a:t>
            </a:r>
            <a:r>
              <a:rPr lang="en-US" sz="900" dirty="0"/>
              <a:t>, Peep </a:t>
            </a:r>
            <a:r>
              <a:rPr lang="en-US" sz="900" dirty="0" err="1"/>
              <a:t>Sarapik</a:t>
            </a:r>
            <a:r>
              <a:rPr lang="en-US" sz="900" dirty="0"/>
              <a:t>, Olav </a:t>
            </a:r>
            <a:r>
              <a:rPr lang="en-US" sz="900" dirty="0" err="1"/>
              <a:t>Ehala</a:t>
            </a:r>
            <a:r>
              <a:rPr lang="en-US" sz="900" dirty="0"/>
              <a:t>, </a:t>
            </a:r>
            <a:r>
              <a:rPr lang="en-US" sz="900" dirty="0" err="1"/>
              <a:t>Erkki</a:t>
            </a:r>
            <a:r>
              <a:rPr lang="en-US" sz="900" dirty="0"/>
              <a:t>-Sven </a:t>
            </a:r>
            <a:r>
              <a:rPr lang="en-US" sz="900" dirty="0" err="1"/>
              <a:t>Tüür</a:t>
            </a:r>
            <a:r>
              <a:rPr lang="en-US" sz="900" dirty="0"/>
              <a:t>.</a:t>
            </a:r>
          </a:p>
          <a:p>
            <a:pPr marL="0" indent="0">
              <a:buNone/>
            </a:pPr>
            <a:r>
              <a:rPr lang="en-US" sz="900" dirty="0"/>
              <a:t>500       Originally released as a documentary film in 2013.</a:t>
            </a:r>
          </a:p>
          <a:p>
            <a:pPr marL="0" indent="0">
              <a:buNone/>
            </a:pPr>
            <a:r>
              <a:rPr lang="en-US" sz="900" dirty="0">
                <a:solidFill>
                  <a:srgbClr val="FF0000"/>
                </a:solidFill>
              </a:rPr>
              <a:t>500       Additional features: extra scenes not in the film or home version; video promos; educational and PR materials, including teacher's guides and promotional materials for screenings.</a:t>
            </a:r>
          </a:p>
          <a:p>
            <a:pPr marL="0" indent="0">
              <a:buNone/>
            </a:pPr>
            <a:r>
              <a:rPr lang="en-US" sz="900" dirty="0">
                <a:solidFill>
                  <a:srgbClr val="FF0000"/>
                </a:solidFill>
              </a:rPr>
              <a:t>500     Teacher's guides and other additional materials accessible as PDF files by inserting the disc into the DVD-ROM drive of your computer. Detailed instructions on access are included on container cover and from DVD menu.</a:t>
            </a:r>
          </a:p>
          <a:p>
            <a:pPr marL="0" indent="0">
              <a:buNone/>
            </a:pPr>
            <a:r>
              <a:rPr lang="en-US" sz="900" dirty="0"/>
              <a:t>540       Licensed for limited public screenings. Additional information on public screenings provided on container or from film's website </a:t>
            </a:r>
            <a:r>
              <a:rPr lang="en-US" sz="900" dirty="0" err="1"/>
              <a:t>ǂu</a:t>
            </a:r>
            <a:r>
              <a:rPr lang="en-US" sz="900" dirty="0"/>
              <a:t> http://sites.fastspring.com/skyfilmsinc/product/tobreatheasoneedu1?tags=breathe&amp;action=adds&amp;option=purchaser</a:t>
            </a:r>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48539" y="4647836"/>
            <a:ext cx="3689351" cy="461665"/>
          </a:xfrm>
          <a:prstGeom prst="rect">
            <a:avLst/>
          </a:prstGeom>
        </p:spPr>
        <p:txBody>
          <a:bodyPr wrap="square">
            <a:spAutoFit/>
          </a:bodyPr>
          <a:lstStyle/>
          <a:p>
            <a:r>
              <a:rPr lang="en-US" sz="2400" b="1" dirty="0">
                <a:solidFill>
                  <a:srgbClr val="FF0000"/>
                </a:solidFill>
              </a:rPr>
              <a:t>Difference in Audience</a:t>
            </a:r>
            <a:endParaRPr lang="en-US" sz="2400" dirty="0"/>
          </a:p>
        </p:txBody>
      </p:sp>
    </p:spTree>
    <p:extLst>
      <p:ext uri="{BB962C8B-B14F-4D97-AF65-F5344CB8AC3E}">
        <p14:creationId xmlns:p14="http://schemas.microsoft.com/office/powerpoint/2010/main" val="377142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741834"/>
            <a:ext cx="4243533" cy="3585440"/>
          </a:xfrm>
        </p:spPr>
        <p:txBody>
          <a:bodyPr/>
          <a:lstStyle/>
          <a:p>
            <a:pPr marL="0" indent="0">
              <a:buNone/>
            </a:pPr>
            <a:r>
              <a:rPr lang="en-US" sz="1800" dirty="0"/>
              <a:t>245 00  Answering the call : </a:t>
            </a:r>
            <a:r>
              <a:rPr lang="en-US" sz="1800" dirty="0" err="1"/>
              <a:t>ǂb</a:t>
            </a:r>
            <a:r>
              <a:rPr lang="en-US" sz="1800" dirty="0"/>
              <a:t> how to handle anthrax and other biological agent threats.</a:t>
            </a:r>
          </a:p>
          <a:p>
            <a:pPr marL="0" indent="0">
              <a:buNone/>
            </a:pPr>
            <a:r>
              <a:rPr lang="en-US" sz="1800" dirty="0">
                <a:solidFill>
                  <a:srgbClr val="FF0000"/>
                </a:solidFill>
              </a:rPr>
              <a:t>250       Police version.</a:t>
            </a:r>
          </a:p>
          <a:p>
            <a:pPr marL="0" indent="0">
              <a:buNone/>
            </a:pPr>
            <a:r>
              <a:rPr lang="en-US" sz="1800" dirty="0"/>
              <a:t>260       [New Orleans, La.] : </a:t>
            </a:r>
            <a:r>
              <a:rPr lang="en-US" sz="1800" dirty="0" err="1"/>
              <a:t>ǂb</a:t>
            </a:r>
            <a:r>
              <a:rPr lang="en-US" sz="1800" dirty="0"/>
              <a:t> LA Educational Media, </a:t>
            </a:r>
            <a:r>
              <a:rPr lang="en-US" sz="1800" dirty="0" err="1"/>
              <a:t>ǂc</a:t>
            </a:r>
            <a:r>
              <a:rPr lang="en-US" sz="1800" dirty="0"/>
              <a:t> c2002.</a:t>
            </a:r>
          </a:p>
          <a:p>
            <a:pPr marL="0" indent="0">
              <a:buNone/>
            </a:pPr>
            <a:r>
              <a:rPr lang="en-US" sz="1800" dirty="0"/>
              <a:t>300       1 videocassette (6 min., 58 sec.) : </a:t>
            </a:r>
            <a:r>
              <a:rPr lang="en-US" sz="1800" dirty="0" err="1"/>
              <a:t>ǂb</a:t>
            </a:r>
            <a:r>
              <a:rPr lang="en-US" sz="1800" dirty="0"/>
              <a:t> sd., col. ; </a:t>
            </a:r>
            <a:r>
              <a:rPr lang="en-US" sz="1800" dirty="0" err="1"/>
              <a:t>ǂc</a:t>
            </a:r>
            <a:r>
              <a:rPr lang="en-US" sz="1800" dirty="0"/>
              <a:t> 1/2 in.</a:t>
            </a:r>
          </a:p>
          <a:p>
            <a:pPr marL="0" indent="0">
              <a:buNone/>
            </a:pPr>
            <a:r>
              <a:rPr lang="en-US" sz="1800" dirty="0"/>
              <a:t>538       VHS.</a:t>
            </a:r>
          </a:p>
          <a:p>
            <a:pPr marL="0" indent="0">
              <a:buNone/>
            </a:pPr>
            <a:r>
              <a:rPr lang="en-US" sz="1800" dirty="0"/>
              <a:t>520       Dramatizes how police should deal with anthrax and other biological agent threats.</a:t>
            </a:r>
          </a:p>
        </p:txBody>
      </p:sp>
      <p:sp>
        <p:nvSpPr>
          <p:cNvPr id="4" name="Content Placeholder 3"/>
          <p:cNvSpPr>
            <a:spLocks noGrp="1"/>
          </p:cNvSpPr>
          <p:nvPr>
            <p:ph sz="half" idx="2"/>
          </p:nvPr>
        </p:nvSpPr>
        <p:spPr>
          <a:xfrm>
            <a:off x="4495801" y="857249"/>
            <a:ext cx="4419599" cy="3621310"/>
          </a:xfrm>
        </p:spPr>
        <p:txBody>
          <a:bodyPr/>
          <a:lstStyle/>
          <a:p>
            <a:pPr marL="0" indent="0">
              <a:buNone/>
            </a:pPr>
            <a:r>
              <a:rPr lang="en-US" sz="1800" dirty="0"/>
              <a:t>245 00  Answering the call : </a:t>
            </a:r>
            <a:r>
              <a:rPr lang="en-US" sz="1800" dirty="0" err="1"/>
              <a:t>ǂb</a:t>
            </a:r>
            <a:r>
              <a:rPr lang="en-US" sz="1800" dirty="0"/>
              <a:t> how to handle anthrax and other biological agent threats.</a:t>
            </a:r>
          </a:p>
          <a:p>
            <a:pPr marL="0" indent="0">
              <a:buNone/>
            </a:pPr>
            <a:r>
              <a:rPr lang="en-US" sz="1800" dirty="0">
                <a:solidFill>
                  <a:srgbClr val="FF0000"/>
                </a:solidFill>
              </a:rPr>
              <a:t>250       Fire version.</a:t>
            </a:r>
          </a:p>
          <a:p>
            <a:pPr marL="0" indent="0">
              <a:buNone/>
            </a:pPr>
            <a:r>
              <a:rPr lang="en-US" sz="1800" dirty="0"/>
              <a:t>260       [New Orleans, La.] : </a:t>
            </a:r>
            <a:r>
              <a:rPr lang="en-US" sz="1800" dirty="0" err="1"/>
              <a:t>ǂb</a:t>
            </a:r>
            <a:r>
              <a:rPr lang="en-US" sz="1800" dirty="0"/>
              <a:t> LA Educational Media, </a:t>
            </a:r>
            <a:r>
              <a:rPr lang="en-US" sz="1800" dirty="0" err="1"/>
              <a:t>ǂc</a:t>
            </a:r>
            <a:r>
              <a:rPr lang="en-US" sz="1800" dirty="0"/>
              <a:t> c2002.</a:t>
            </a:r>
          </a:p>
          <a:p>
            <a:pPr marL="0" indent="0">
              <a:buNone/>
            </a:pPr>
            <a:r>
              <a:rPr lang="en-US" sz="1800" dirty="0"/>
              <a:t>300       1 videocassette (ca. 20 min.) : </a:t>
            </a:r>
            <a:r>
              <a:rPr lang="en-US" sz="1800" dirty="0" err="1"/>
              <a:t>ǂb</a:t>
            </a:r>
            <a:r>
              <a:rPr lang="en-US" sz="1800" dirty="0"/>
              <a:t> sd., col. ; </a:t>
            </a:r>
            <a:r>
              <a:rPr lang="en-US" sz="1800" dirty="0" err="1"/>
              <a:t>ǂc</a:t>
            </a:r>
            <a:r>
              <a:rPr lang="en-US" sz="1800" dirty="0"/>
              <a:t> 1/2 in.</a:t>
            </a:r>
          </a:p>
          <a:p>
            <a:pPr marL="0" indent="0">
              <a:buNone/>
            </a:pPr>
            <a:r>
              <a:rPr lang="en-US" sz="1800" dirty="0"/>
              <a:t>538       VHS.</a:t>
            </a:r>
          </a:p>
          <a:p>
            <a:pPr marL="0" indent="0">
              <a:buNone/>
            </a:pPr>
            <a:r>
              <a:rPr lang="en-US" sz="1800" dirty="0"/>
              <a:t>520       Dramatizes how fire department personnel should deal with anthrax and other biological agent threats.</a:t>
            </a:r>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448539" y="4478559"/>
            <a:ext cx="3689351" cy="461665"/>
          </a:xfrm>
          <a:prstGeom prst="rect">
            <a:avLst/>
          </a:prstGeom>
        </p:spPr>
        <p:txBody>
          <a:bodyPr wrap="square">
            <a:spAutoFit/>
          </a:bodyPr>
          <a:lstStyle/>
          <a:p>
            <a:r>
              <a:rPr lang="en-US" sz="2400" b="1" dirty="0">
                <a:solidFill>
                  <a:srgbClr val="FF0000"/>
                </a:solidFill>
              </a:rPr>
              <a:t>Difference in Audience</a:t>
            </a:r>
            <a:endParaRPr lang="en-US" sz="2400" dirty="0"/>
          </a:p>
        </p:txBody>
      </p:sp>
    </p:spTree>
    <p:extLst>
      <p:ext uri="{BB962C8B-B14F-4D97-AF65-F5344CB8AC3E}">
        <p14:creationId xmlns:p14="http://schemas.microsoft.com/office/powerpoint/2010/main" val="277061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289" y="711200"/>
            <a:ext cx="4120494" cy="3946033"/>
          </a:xfrm>
        </p:spPr>
        <p:txBody>
          <a:bodyPr/>
          <a:lstStyle/>
          <a:p>
            <a:pPr marL="0" indent="0">
              <a:buNone/>
            </a:pPr>
            <a:r>
              <a:rPr lang="en-US" sz="1100" dirty="0"/>
              <a:t>245 00  American gangster / </a:t>
            </a:r>
            <a:r>
              <a:rPr lang="en-US" sz="1100" dirty="0" err="1"/>
              <a:t>ǂc</a:t>
            </a:r>
            <a:r>
              <a:rPr lang="en-US" sz="1100" dirty="0"/>
              <a:t> a Universal Pictures and Imagine Entertainment present in association with Relativity Media. A Brian Grazer production in association with Scott Free Productions ; produced by Brian Grazer, Ridley Scott ; written by Steven </a:t>
            </a:r>
            <a:r>
              <a:rPr lang="en-US" sz="1100" dirty="0" err="1"/>
              <a:t>Zaillian</a:t>
            </a:r>
            <a:r>
              <a:rPr lang="en-US" sz="1100" dirty="0"/>
              <a:t> ; directed by Ridley Scott.</a:t>
            </a:r>
          </a:p>
          <a:p>
            <a:pPr marL="0" indent="0">
              <a:buNone/>
            </a:pPr>
            <a:r>
              <a:rPr lang="en-US" sz="1100" dirty="0">
                <a:solidFill>
                  <a:srgbClr val="FF0000"/>
                </a:solidFill>
              </a:rPr>
              <a:t>250       2-disc extended collector's ed.</a:t>
            </a:r>
          </a:p>
          <a:p>
            <a:pPr marL="0" indent="0">
              <a:buNone/>
            </a:pPr>
            <a:r>
              <a:rPr lang="en-US" sz="1100" dirty="0"/>
              <a:t>260       [Universal City, Calif.] : </a:t>
            </a:r>
            <a:r>
              <a:rPr lang="en-US" sz="1100" dirty="0" err="1"/>
              <a:t>ǂb</a:t>
            </a:r>
            <a:r>
              <a:rPr lang="en-US" sz="1100" dirty="0"/>
              <a:t> Universal Pictures, </a:t>
            </a:r>
            <a:r>
              <a:rPr lang="en-US" sz="1100" dirty="0" err="1"/>
              <a:t>ǂc</a:t>
            </a:r>
            <a:r>
              <a:rPr lang="en-US" sz="1100" dirty="0"/>
              <a:t> [2008]</a:t>
            </a:r>
          </a:p>
          <a:p>
            <a:pPr marL="0" indent="0">
              <a:buNone/>
            </a:pPr>
            <a:r>
              <a:rPr lang="en-US" sz="1100" dirty="0"/>
              <a:t>300       </a:t>
            </a:r>
            <a:r>
              <a:rPr lang="en-US" sz="1100" dirty="0">
                <a:solidFill>
                  <a:srgbClr val="FF0000"/>
                </a:solidFill>
              </a:rPr>
              <a:t>2 videodiscs</a:t>
            </a:r>
            <a:r>
              <a:rPr lang="en-US" sz="1100" dirty="0"/>
              <a:t> (263 min.) : </a:t>
            </a:r>
            <a:r>
              <a:rPr lang="en-US" sz="1100" dirty="0" err="1"/>
              <a:t>ǂb</a:t>
            </a:r>
            <a:r>
              <a:rPr lang="en-US" sz="1100" dirty="0"/>
              <a:t> sd., col. ; </a:t>
            </a:r>
            <a:r>
              <a:rPr lang="en-US" sz="1100" dirty="0" err="1"/>
              <a:t>ǂc</a:t>
            </a:r>
            <a:r>
              <a:rPr lang="en-US" sz="1100" dirty="0"/>
              <a:t> 4 3/4 in. + </a:t>
            </a:r>
            <a:r>
              <a:rPr lang="en-US" sz="1100" dirty="0" err="1"/>
              <a:t>ǂe</a:t>
            </a:r>
            <a:r>
              <a:rPr lang="en-US" sz="1100" dirty="0"/>
              <a:t> 1 booklet ([12] p. : ill. ; 18 cm.)</a:t>
            </a:r>
          </a:p>
          <a:p>
            <a:pPr marL="0" indent="0">
              <a:buNone/>
            </a:pPr>
            <a:r>
              <a:rPr lang="en-US" sz="1100" dirty="0"/>
              <a:t>500       Special features: Disc 1: Extended version; Original theatrical version; includes feature commentary with director Ridley Scott and writer Steven </a:t>
            </a:r>
            <a:r>
              <a:rPr lang="en-US" sz="1100" dirty="0" err="1"/>
              <a:t>Zaillian</a:t>
            </a:r>
            <a:r>
              <a:rPr lang="en-US" sz="1100" dirty="0"/>
              <a:t>.  Disc 2: Deleted scenes including an alternate opening; Case files; three in-depth, behind-the-scenes segments reveal how the art of collaboration brings the film's script to life, how actual police drug testing techniques add "street-wise" on-screen realism and what it takes to stage the film's explosive climax.  Fallen empire: making American gangster.  A feature-length special that provides an in-depth look at the film's production, from the real life characters behind the story to exotic location shoots, costumes, setting up the infamous Ali vs. Frazier fight and more.</a:t>
            </a:r>
          </a:p>
        </p:txBody>
      </p:sp>
      <p:sp>
        <p:nvSpPr>
          <p:cNvPr id="4" name="Content Placeholder 3"/>
          <p:cNvSpPr>
            <a:spLocks noGrp="1"/>
          </p:cNvSpPr>
          <p:nvPr>
            <p:ph sz="half" idx="2"/>
          </p:nvPr>
        </p:nvSpPr>
        <p:spPr>
          <a:xfrm>
            <a:off x="4211783" y="711200"/>
            <a:ext cx="4794936" cy="3814618"/>
          </a:xfrm>
        </p:spPr>
        <p:txBody>
          <a:bodyPr/>
          <a:lstStyle/>
          <a:p>
            <a:pPr marL="0" indent="0">
              <a:buNone/>
            </a:pPr>
            <a:r>
              <a:rPr lang="en-US" sz="1050" dirty="0"/>
              <a:t>245 00  American gangster / </a:t>
            </a:r>
            <a:r>
              <a:rPr lang="en-US" sz="1050" dirty="0" err="1"/>
              <a:t>ǂc</a:t>
            </a:r>
            <a:r>
              <a:rPr lang="en-US" sz="1050" dirty="0"/>
              <a:t> Universal Pictures and Imagine Entertainment present in association with Relativity Media a Brian Grazer production in association with Scott Free Productions ; a Universal picture ; produced by Brian Grazer, Ridley Scott ; written by Steven </a:t>
            </a:r>
            <a:r>
              <a:rPr lang="en-US" sz="1050" dirty="0" err="1"/>
              <a:t>Zaillian</a:t>
            </a:r>
            <a:r>
              <a:rPr lang="en-US" sz="1050" dirty="0"/>
              <a:t> ; directed by Ridley Scott.</a:t>
            </a:r>
          </a:p>
          <a:p>
            <a:pPr marL="0" indent="0">
              <a:buNone/>
            </a:pPr>
            <a:r>
              <a:rPr lang="en-US" sz="1050" dirty="0">
                <a:solidFill>
                  <a:srgbClr val="FF0000"/>
                </a:solidFill>
              </a:rPr>
              <a:t>250       3-disc collector's ed.</a:t>
            </a:r>
          </a:p>
          <a:p>
            <a:pPr marL="0" indent="0">
              <a:buNone/>
            </a:pPr>
            <a:r>
              <a:rPr lang="en-US" sz="1050" dirty="0"/>
              <a:t>260       Universal City, CA : </a:t>
            </a:r>
            <a:r>
              <a:rPr lang="en-US" sz="1050" dirty="0" err="1"/>
              <a:t>ǂb</a:t>
            </a:r>
            <a:r>
              <a:rPr lang="en-US" sz="1050" dirty="0"/>
              <a:t> Universal Studios Home Entertainment, </a:t>
            </a:r>
            <a:r>
              <a:rPr lang="en-US" sz="1050" dirty="0" err="1"/>
              <a:t>ǂc</a:t>
            </a:r>
            <a:r>
              <a:rPr lang="en-US" sz="1050" dirty="0"/>
              <a:t> [2008]</a:t>
            </a:r>
          </a:p>
          <a:p>
            <a:pPr marL="0" indent="0">
              <a:buNone/>
            </a:pPr>
            <a:r>
              <a:rPr lang="en-US" sz="1050" dirty="0"/>
              <a:t>300       </a:t>
            </a:r>
            <a:r>
              <a:rPr lang="en-US" sz="1050" dirty="0">
                <a:solidFill>
                  <a:srgbClr val="FF0000"/>
                </a:solidFill>
              </a:rPr>
              <a:t>3 videodiscs </a:t>
            </a:r>
            <a:r>
              <a:rPr lang="en-US" sz="1050" dirty="0"/>
              <a:t>(335 min.) : </a:t>
            </a:r>
            <a:r>
              <a:rPr lang="en-US" sz="1050" dirty="0" err="1"/>
              <a:t>ǂb</a:t>
            </a:r>
            <a:r>
              <a:rPr lang="en-US" sz="1050" dirty="0"/>
              <a:t> sd., col. ; </a:t>
            </a:r>
            <a:r>
              <a:rPr lang="en-US" sz="1050" dirty="0" err="1"/>
              <a:t>ǂc</a:t>
            </a:r>
            <a:r>
              <a:rPr lang="en-US" sz="1050" dirty="0"/>
              <a:t> 4 3/4 in. + </a:t>
            </a:r>
            <a:r>
              <a:rPr lang="en-US" sz="1050" dirty="0" err="1"/>
              <a:t>ǂe</a:t>
            </a:r>
            <a:r>
              <a:rPr lang="en-US" sz="1050" dirty="0"/>
              <a:t> 1 collectible booklet (32 p. : ill.)</a:t>
            </a:r>
          </a:p>
          <a:p>
            <a:pPr marL="0" indent="0">
              <a:buNone/>
            </a:pPr>
            <a:r>
              <a:rPr lang="en-US" sz="1050" dirty="0"/>
              <a:t>538       DVD, region 1, anamorphic widescreen (1.85:1) presentation (disc one), various presentations (discs two and three); Dolby Digital 5.1 surround (disc one), Dolby Digital 2.0 stereo. (discs two and three), dual layer, NTSC.</a:t>
            </a:r>
          </a:p>
          <a:p>
            <a:pPr marL="0" indent="0">
              <a:buNone/>
            </a:pPr>
            <a:r>
              <a:rPr lang="en-US" sz="1050" dirty="0"/>
              <a:t>546       English or dubbed French dialogue (disc one, original theatrical version only), Spanish or French subtitles; English subtitles for the deaf and hard-of-hearing.</a:t>
            </a:r>
          </a:p>
          <a:p>
            <a:pPr marL="0" indent="0">
              <a:buNone/>
            </a:pPr>
            <a:r>
              <a:rPr lang="en-US" sz="1050" dirty="0"/>
              <a:t>521 8    Extended version: Unrated ; Original theatrical version: MPAA rating: R; violence, pervasive drug content and language, nudity and sexuality.</a:t>
            </a:r>
          </a:p>
          <a:p>
            <a:pPr marL="0" indent="0">
              <a:buNone/>
            </a:pPr>
            <a:r>
              <a:rPr lang="en-US" sz="1050" dirty="0"/>
              <a:t>505 0    Disc one: Unrated extended version (177 min.) ; Original theatrical version (158 min.) -- Disc two: Special features (ca. 113 min.) -- Disc three: Special features (ca. 53 min.).</a:t>
            </a:r>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2192650" y="4537160"/>
            <a:ext cx="4657100" cy="461665"/>
          </a:xfrm>
          <a:prstGeom prst="rect">
            <a:avLst/>
          </a:prstGeom>
        </p:spPr>
        <p:txBody>
          <a:bodyPr wrap="square">
            <a:spAutoFit/>
          </a:bodyPr>
          <a:lstStyle/>
          <a:p>
            <a:pPr algn="ctr">
              <a:lnSpc>
                <a:spcPct val="150000"/>
              </a:lnSpc>
            </a:pPr>
            <a:r>
              <a:rPr lang="en-US" sz="1600" b="1" dirty="0">
                <a:solidFill>
                  <a:srgbClr val="FF0000"/>
                </a:solidFill>
              </a:rPr>
              <a:t>Difference in Format or Physical Presentation</a:t>
            </a:r>
          </a:p>
        </p:txBody>
      </p:sp>
    </p:spTree>
    <p:extLst>
      <p:ext uri="{BB962C8B-B14F-4D97-AF65-F5344CB8AC3E}">
        <p14:creationId xmlns:p14="http://schemas.microsoft.com/office/powerpoint/2010/main" val="203943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364" y="711200"/>
            <a:ext cx="4054763" cy="3946033"/>
          </a:xfrm>
        </p:spPr>
        <p:txBody>
          <a:bodyPr/>
          <a:lstStyle/>
          <a:p>
            <a:pPr marL="0" indent="0">
              <a:buNone/>
            </a:pPr>
            <a:r>
              <a:rPr lang="en-US" sz="1300" dirty="0"/>
              <a:t>245 04  The lion in winter / </a:t>
            </a:r>
            <a:r>
              <a:rPr lang="en-US" sz="1300" dirty="0" err="1"/>
              <a:t>ǂc</a:t>
            </a:r>
            <a:r>
              <a:rPr lang="en-US" sz="1300" dirty="0"/>
              <a:t> Haworth Productions, Ltd. ; Joseph E. Levine presents an </a:t>
            </a:r>
            <a:r>
              <a:rPr lang="en-US" sz="1300" dirty="0" err="1"/>
              <a:t>Avco</a:t>
            </a:r>
            <a:r>
              <a:rPr lang="en-US" sz="1300" dirty="0"/>
              <a:t> Embassy Film ; screenplay by James Goldman ; produced by Martin Poll ; directed by Anthony Harvey.</a:t>
            </a:r>
          </a:p>
          <a:p>
            <a:pPr>
              <a:buAutoNum type="arabicPlain" startAt="250"/>
            </a:pPr>
            <a:r>
              <a:rPr lang="en-US" sz="1300" dirty="0"/>
              <a:t>     25th anniversary ed.</a:t>
            </a:r>
          </a:p>
          <a:p>
            <a:pPr marL="0" indent="0">
              <a:buNone/>
            </a:pPr>
            <a:r>
              <a:rPr lang="en-US" sz="1300" dirty="0">
                <a:solidFill>
                  <a:srgbClr val="FF0000"/>
                </a:solidFill>
              </a:rPr>
              <a:t>250       Full-frame edition.</a:t>
            </a:r>
          </a:p>
          <a:p>
            <a:pPr marL="0" indent="0">
              <a:buNone/>
            </a:pPr>
            <a:r>
              <a:rPr lang="en-US" sz="1300" dirty="0"/>
              <a:t>260       [</a:t>
            </a:r>
            <a:r>
              <a:rPr lang="en-US" sz="1300" dirty="0" err="1"/>
              <a:t>S.l.</a:t>
            </a:r>
            <a:r>
              <a:rPr lang="en-US" sz="1300" dirty="0"/>
              <a:t>] : </a:t>
            </a:r>
            <a:r>
              <a:rPr lang="en-US" sz="1300" dirty="0" err="1"/>
              <a:t>ǂb</a:t>
            </a:r>
            <a:r>
              <a:rPr lang="en-US" sz="1300" dirty="0"/>
              <a:t> New Line Home Video : </a:t>
            </a:r>
            <a:r>
              <a:rPr lang="en-US" sz="1300" dirty="0" err="1"/>
              <a:t>ǂb</a:t>
            </a:r>
            <a:r>
              <a:rPr lang="en-US" sz="1300" dirty="0"/>
              <a:t> [Distributed by] Columbia Tristar Home Video, </a:t>
            </a:r>
            <a:r>
              <a:rPr lang="en-US" sz="1300" dirty="0" err="1"/>
              <a:t>ǂc</a:t>
            </a:r>
            <a:r>
              <a:rPr lang="en-US" sz="1300" dirty="0"/>
              <a:t> c1994.</a:t>
            </a:r>
          </a:p>
          <a:p>
            <a:pPr marL="0" indent="0">
              <a:buNone/>
            </a:pPr>
            <a:r>
              <a:rPr lang="en-US" sz="1300" dirty="0"/>
              <a:t>300       1 videocassette (134 min.) : </a:t>
            </a:r>
            <a:r>
              <a:rPr lang="en-US" sz="1300" dirty="0" err="1"/>
              <a:t>ǂb</a:t>
            </a:r>
            <a:r>
              <a:rPr lang="en-US" sz="1300" dirty="0"/>
              <a:t> sd., col. ; </a:t>
            </a:r>
            <a:r>
              <a:rPr lang="en-US" sz="1300" dirty="0" err="1"/>
              <a:t>ǂc</a:t>
            </a:r>
            <a:r>
              <a:rPr lang="en-US" sz="1300" dirty="0"/>
              <a:t> 1/2 in.</a:t>
            </a:r>
          </a:p>
          <a:p>
            <a:pPr marL="0" indent="0">
              <a:buNone/>
            </a:pPr>
            <a:r>
              <a:rPr lang="en-US" sz="1300" dirty="0"/>
              <a:t>538       VHS.</a:t>
            </a:r>
          </a:p>
          <a:p>
            <a:pPr marL="0" indent="0">
              <a:buNone/>
            </a:pPr>
            <a:r>
              <a:rPr lang="en-US" sz="1300" dirty="0"/>
              <a:t>500       Closed captioned for the hearing impaired.</a:t>
            </a:r>
          </a:p>
          <a:p>
            <a:pPr marL="0" indent="0">
              <a:buNone/>
            </a:pPr>
            <a:r>
              <a:rPr lang="en-US" sz="1300" dirty="0"/>
              <a:t>511 1    Peter O'Toole, Katharine Hepburn, Jane </a:t>
            </a:r>
            <a:r>
              <a:rPr lang="en-US" sz="1300" dirty="0" err="1"/>
              <a:t>Merrow</a:t>
            </a:r>
            <a:r>
              <a:rPr lang="en-US" sz="1300" dirty="0"/>
              <a:t>, John Castle, Timothy Dalton, Anthony Hopkins, Nigel Stock, Nigel Terry.</a:t>
            </a:r>
          </a:p>
          <a:p>
            <a:pPr marL="0" indent="0">
              <a:buNone/>
            </a:pPr>
            <a:r>
              <a:rPr lang="en-US" sz="1300" dirty="0"/>
              <a:t>508       Music composed and conducted by John Barry.</a:t>
            </a:r>
          </a:p>
        </p:txBody>
      </p:sp>
      <p:sp>
        <p:nvSpPr>
          <p:cNvPr id="4" name="Content Placeholder 3"/>
          <p:cNvSpPr>
            <a:spLocks noGrp="1"/>
          </p:cNvSpPr>
          <p:nvPr>
            <p:ph sz="half" idx="2"/>
          </p:nvPr>
        </p:nvSpPr>
        <p:spPr>
          <a:xfrm>
            <a:off x="4535055" y="720436"/>
            <a:ext cx="4479636" cy="3556000"/>
          </a:xfrm>
        </p:spPr>
        <p:txBody>
          <a:bodyPr/>
          <a:lstStyle/>
          <a:p>
            <a:pPr marL="0" indent="0">
              <a:buNone/>
            </a:pPr>
            <a:r>
              <a:rPr lang="en-US" sz="1300" dirty="0"/>
              <a:t>245 04  The lion in winter / </a:t>
            </a:r>
            <a:r>
              <a:rPr lang="en-US" sz="1300" dirty="0" err="1"/>
              <a:t>ǂc</a:t>
            </a:r>
            <a:r>
              <a:rPr lang="en-US" sz="1300" dirty="0"/>
              <a:t> Haworth Productions, Ltd. Executive producer, Joseph E. Levine ; screenplay by James Goldman ; produced by Martin Poll ; directed by Anthony Harvey ; music composed and conducted by John Barry.</a:t>
            </a:r>
          </a:p>
          <a:p>
            <a:pPr marL="0" indent="0">
              <a:buNone/>
            </a:pPr>
            <a:r>
              <a:rPr lang="en-US" sz="1300" dirty="0"/>
              <a:t>250       25th anniversary ed.</a:t>
            </a:r>
          </a:p>
          <a:p>
            <a:pPr marL="0" indent="0">
              <a:buNone/>
            </a:pPr>
            <a:r>
              <a:rPr lang="en-US" sz="1300" dirty="0">
                <a:solidFill>
                  <a:srgbClr val="FF0000"/>
                </a:solidFill>
              </a:rPr>
              <a:t>250       Wide-screen edition.</a:t>
            </a:r>
          </a:p>
          <a:p>
            <a:pPr marL="0" indent="0">
              <a:buNone/>
            </a:pPr>
            <a:r>
              <a:rPr lang="en-US" sz="1300" dirty="0"/>
              <a:t>260       [</a:t>
            </a:r>
            <a:r>
              <a:rPr lang="en-US" sz="1300" dirty="0" err="1"/>
              <a:t>S.l.</a:t>
            </a:r>
            <a:r>
              <a:rPr lang="en-US" sz="1300" dirty="0"/>
              <a:t>] : </a:t>
            </a:r>
            <a:r>
              <a:rPr lang="en-US" sz="1300" dirty="0" err="1"/>
              <a:t>ǂb</a:t>
            </a:r>
            <a:r>
              <a:rPr lang="en-US" sz="1300" dirty="0"/>
              <a:t> New Line Home Video : </a:t>
            </a:r>
            <a:r>
              <a:rPr lang="en-US" sz="1300" dirty="0" err="1"/>
              <a:t>ǂb</a:t>
            </a:r>
            <a:r>
              <a:rPr lang="en-US" sz="1300" dirty="0"/>
              <a:t> [Distributed by] Columbia Tristar Home Video, </a:t>
            </a:r>
            <a:r>
              <a:rPr lang="en-US" sz="1300" dirty="0" err="1"/>
              <a:t>ǂc</a:t>
            </a:r>
            <a:r>
              <a:rPr lang="en-US" sz="1300" dirty="0"/>
              <a:t> 1994, 1968.</a:t>
            </a:r>
          </a:p>
          <a:p>
            <a:pPr marL="0" indent="0">
              <a:buNone/>
            </a:pPr>
            <a:r>
              <a:rPr lang="en-US" sz="1300" dirty="0"/>
              <a:t>300      1 videocassette (135 min.) : </a:t>
            </a:r>
            <a:r>
              <a:rPr lang="en-US" sz="1300" dirty="0" err="1"/>
              <a:t>ǂb</a:t>
            </a:r>
            <a:r>
              <a:rPr lang="en-US" sz="1300" dirty="0"/>
              <a:t> sd., col. ; </a:t>
            </a:r>
            <a:r>
              <a:rPr lang="en-US" sz="1300" dirty="0" err="1"/>
              <a:t>ǂc</a:t>
            </a:r>
            <a:r>
              <a:rPr lang="en-US" sz="1300" dirty="0"/>
              <a:t> 1/2 in.</a:t>
            </a:r>
          </a:p>
          <a:p>
            <a:pPr>
              <a:buAutoNum type="arabicPlain" startAt="538"/>
            </a:pPr>
            <a:r>
              <a:rPr lang="en-US" sz="1300" dirty="0"/>
              <a:t>     VHS, NTSC.</a:t>
            </a:r>
          </a:p>
          <a:p>
            <a:pPr marL="0" indent="0">
              <a:buNone/>
            </a:pPr>
            <a:r>
              <a:rPr lang="en-US" sz="1300" dirty="0"/>
              <a:t>500      Closed captioned for the hearing impaired.</a:t>
            </a:r>
          </a:p>
          <a:p>
            <a:pPr marL="0" indent="0">
              <a:buNone/>
            </a:pPr>
            <a:r>
              <a:rPr lang="en-US" sz="1300" dirty="0"/>
              <a:t>511 1    Peter O'Toole, Katherine Hepburn, Jane </a:t>
            </a:r>
            <a:r>
              <a:rPr lang="en-US" sz="1300" dirty="0" err="1"/>
              <a:t>Merrow</a:t>
            </a:r>
            <a:r>
              <a:rPr lang="en-US" sz="1300" dirty="0"/>
              <a:t>, John Castle, Timothy Dalton, Anthony Hopkins, Nigel Stock, Nigel Terry.</a:t>
            </a:r>
          </a:p>
          <a:p>
            <a:pPr marL="0" indent="0">
              <a:buNone/>
            </a:pPr>
            <a:r>
              <a:rPr lang="en-US" sz="1300" dirty="0"/>
              <a:t>508       Music composed and conducted by John Barry.</a:t>
            </a:r>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1417782" y="4442690"/>
            <a:ext cx="6206836" cy="496996"/>
          </a:xfrm>
          <a:prstGeom prst="rect">
            <a:avLst/>
          </a:prstGeom>
        </p:spPr>
        <p:txBody>
          <a:bodyPr wrap="square">
            <a:spAutoFit/>
          </a:bodyPr>
          <a:lstStyle/>
          <a:p>
            <a:pPr algn="ctr">
              <a:lnSpc>
                <a:spcPct val="150000"/>
              </a:lnSpc>
            </a:pPr>
            <a:r>
              <a:rPr lang="en-US" sz="2000" b="1" dirty="0">
                <a:solidFill>
                  <a:srgbClr val="FF0000"/>
                </a:solidFill>
              </a:rPr>
              <a:t>Difference in Format or Physical Presentation</a:t>
            </a:r>
          </a:p>
        </p:txBody>
      </p:sp>
    </p:spTree>
    <p:extLst>
      <p:ext uri="{BB962C8B-B14F-4D97-AF65-F5344CB8AC3E}">
        <p14:creationId xmlns:p14="http://schemas.microsoft.com/office/powerpoint/2010/main" val="23479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364" y="711200"/>
            <a:ext cx="4137891" cy="3854553"/>
          </a:xfrm>
        </p:spPr>
        <p:txBody>
          <a:bodyPr/>
          <a:lstStyle/>
          <a:p>
            <a:pPr marL="0" indent="0">
              <a:buNone/>
            </a:pPr>
            <a:r>
              <a:rPr lang="en-US" sz="1050" dirty="0"/>
              <a:t>245 00 THX 1138 </a:t>
            </a:r>
            <a:r>
              <a:rPr lang="en-US" sz="1050" dirty="0" err="1"/>
              <a:t>ǂh</a:t>
            </a:r>
            <a:r>
              <a:rPr lang="en-US" sz="1050" dirty="0"/>
              <a:t> [videorecording] / </a:t>
            </a:r>
            <a:r>
              <a:rPr lang="en-US" sz="1050" dirty="0" err="1"/>
              <a:t>ǂc</a:t>
            </a:r>
            <a:r>
              <a:rPr lang="en-US" sz="1050" dirty="0"/>
              <a:t> Warner Home Video ; Warner Bros. Pictures ; an American Zoetrope production ; producer, Lawrence </a:t>
            </a:r>
            <a:r>
              <a:rPr lang="en-US" sz="1050" dirty="0" err="1"/>
              <a:t>Sturhahn</a:t>
            </a:r>
            <a:r>
              <a:rPr lang="en-US" sz="1050" dirty="0"/>
              <a:t> ; screenplay by George Lucas and Walter </a:t>
            </a:r>
            <a:r>
              <a:rPr lang="en-US" sz="1050" dirty="0" err="1"/>
              <a:t>Murch</a:t>
            </a:r>
            <a:r>
              <a:rPr lang="en-US" sz="1050" dirty="0"/>
              <a:t> ; story by George Lucas ; directed by George Lucas.</a:t>
            </a:r>
          </a:p>
          <a:p>
            <a:pPr marL="0" indent="0">
              <a:buNone/>
            </a:pPr>
            <a:r>
              <a:rPr lang="en-US" sz="1050" dirty="0"/>
              <a:t>250     The George Lucas director's cut.</a:t>
            </a:r>
          </a:p>
          <a:p>
            <a:pPr marL="0" indent="0">
              <a:buNone/>
            </a:pPr>
            <a:r>
              <a:rPr lang="en-US" sz="1050" dirty="0"/>
              <a:t>260     [</a:t>
            </a:r>
            <a:r>
              <a:rPr lang="en-US" sz="1050" dirty="0" err="1"/>
              <a:t>s.l.</a:t>
            </a:r>
            <a:r>
              <a:rPr lang="en-US" sz="1050" dirty="0"/>
              <a:t>] : </a:t>
            </a:r>
            <a:r>
              <a:rPr lang="en-US" sz="1050" dirty="0" err="1"/>
              <a:t>ǂb</a:t>
            </a:r>
            <a:r>
              <a:rPr lang="en-US" sz="1050" dirty="0"/>
              <a:t> Distributed by Warner Home Video, </a:t>
            </a:r>
            <a:r>
              <a:rPr lang="en-US" sz="1050" dirty="0" err="1"/>
              <a:t>ǂc</a:t>
            </a:r>
            <a:r>
              <a:rPr lang="en-US" sz="1050" dirty="0"/>
              <a:t> c2004.</a:t>
            </a:r>
          </a:p>
          <a:p>
            <a:pPr marL="0" indent="0">
              <a:buNone/>
            </a:pPr>
            <a:r>
              <a:rPr lang="en-US" sz="1050" dirty="0"/>
              <a:t>300     2 videodiscs (ca. 85 min.) : </a:t>
            </a:r>
            <a:r>
              <a:rPr lang="en-US" sz="1050" dirty="0" err="1"/>
              <a:t>ǂb</a:t>
            </a:r>
            <a:r>
              <a:rPr lang="en-US" sz="1050" dirty="0"/>
              <a:t> sd., col. ; </a:t>
            </a:r>
            <a:r>
              <a:rPr lang="en-US" sz="1050" dirty="0" err="1"/>
              <a:t>ǂc</a:t>
            </a:r>
            <a:r>
              <a:rPr lang="en-US" sz="1050" dirty="0"/>
              <a:t> 4 3/4 in.</a:t>
            </a:r>
          </a:p>
          <a:p>
            <a:pPr marL="0" indent="0">
              <a:buNone/>
            </a:pPr>
            <a:r>
              <a:rPr lang="en-US" sz="1050" dirty="0"/>
              <a:t>500     Videodisc release of a 1970 motion picture.</a:t>
            </a:r>
          </a:p>
          <a:p>
            <a:pPr marL="0" indent="0">
              <a:buNone/>
            </a:pPr>
            <a:r>
              <a:rPr lang="en-US" sz="1050" dirty="0"/>
              <a:t>500     Bonus features: Disc 1: commentary by George Lucas and Walter </a:t>
            </a:r>
            <a:r>
              <a:rPr lang="en-US" sz="1050" dirty="0" err="1"/>
              <a:t>Murch</a:t>
            </a:r>
            <a:r>
              <a:rPr lang="en-US" sz="1050" dirty="0"/>
              <a:t>, Theatre of noise experience. Disc 2: A legacy of filmmakers : the early years of American Zoetrope, Artifact from the future : the making of THX 1138, Electronic labyrinth THX 1138 4EB (Lucas's original student film), vintage production featurette Bald, original and re-release trailers.</a:t>
            </a:r>
          </a:p>
          <a:p>
            <a:pPr marL="0" indent="0">
              <a:buNone/>
            </a:pPr>
            <a:r>
              <a:rPr lang="en-US" sz="1050" dirty="0"/>
              <a:t>508     Directors of photography, David Myers and Albert </a:t>
            </a:r>
            <a:r>
              <a:rPr lang="en-US" sz="1050" dirty="0" err="1"/>
              <a:t>Kihn</a:t>
            </a:r>
            <a:r>
              <a:rPr lang="en-US" sz="1050" dirty="0"/>
              <a:t> ; editor, George Lucas ; music, Lalo Schifrin.</a:t>
            </a:r>
          </a:p>
          <a:p>
            <a:pPr marL="0" indent="0">
              <a:buNone/>
            </a:pPr>
            <a:r>
              <a:rPr lang="en-US" sz="1050" dirty="0"/>
              <a:t>511 1   Donald </a:t>
            </a:r>
            <a:r>
              <a:rPr lang="en-US" sz="1050" dirty="0" err="1"/>
              <a:t>Pleasence</a:t>
            </a:r>
            <a:r>
              <a:rPr lang="en-US" sz="1050" dirty="0"/>
              <a:t>, Robert Duvall, Don Pedro Colley, Maggie </a:t>
            </a:r>
            <a:r>
              <a:rPr lang="en-US" sz="1050" dirty="0" err="1"/>
              <a:t>McOmie</a:t>
            </a:r>
            <a:r>
              <a:rPr lang="en-US" sz="1050" dirty="0"/>
              <a:t>, Ian Wolfe, Sid Haig, Marshall </a:t>
            </a:r>
            <a:r>
              <a:rPr lang="en-US" sz="1050" dirty="0" err="1"/>
              <a:t>Efron</a:t>
            </a:r>
            <a:r>
              <a:rPr lang="en-US" sz="1050" dirty="0"/>
              <a:t>, John Pearce, Johnny Weissmuller, Jr., Robert </a:t>
            </a:r>
            <a:r>
              <a:rPr lang="en-US" sz="1050" dirty="0" err="1"/>
              <a:t>Feero</a:t>
            </a:r>
            <a:r>
              <a:rPr lang="en-US" sz="1050" dirty="0"/>
              <a:t>, Irene Forrest, Claudette </a:t>
            </a:r>
            <a:r>
              <a:rPr lang="en-US" sz="1050" dirty="0" err="1"/>
              <a:t>Bessing</a:t>
            </a:r>
            <a:r>
              <a:rPr lang="en-US" sz="1050" dirty="0"/>
              <a:t>.</a:t>
            </a:r>
          </a:p>
          <a:p>
            <a:pPr marL="0" indent="0">
              <a:buNone/>
            </a:pPr>
            <a:r>
              <a:rPr lang="en-US" sz="1050" dirty="0"/>
              <a:t>538     DVD PAL ; </a:t>
            </a:r>
            <a:r>
              <a:rPr lang="en-US" sz="1050" dirty="0">
                <a:solidFill>
                  <a:srgbClr val="FF0000"/>
                </a:solidFill>
              </a:rPr>
              <a:t>Region 2</a:t>
            </a:r>
            <a:r>
              <a:rPr lang="en-US" sz="1050" dirty="0"/>
              <a:t> ; Aspect ratio 2.40 widescreen presentation ; Dolby surround 5.1.</a:t>
            </a:r>
          </a:p>
        </p:txBody>
      </p:sp>
      <p:sp>
        <p:nvSpPr>
          <p:cNvPr id="4" name="Content Placeholder 3"/>
          <p:cNvSpPr>
            <a:spLocks noGrp="1"/>
          </p:cNvSpPr>
          <p:nvPr>
            <p:ph sz="half" idx="2"/>
          </p:nvPr>
        </p:nvSpPr>
        <p:spPr>
          <a:xfrm>
            <a:off x="4535055" y="720436"/>
            <a:ext cx="4479636" cy="3556000"/>
          </a:xfrm>
        </p:spPr>
        <p:txBody>
          <a:bodyPr/>
          <a:lstStyle/>
          <a:p>
            <a:pPr marL="0" indent="0">
              <a:buNone/>
            </a:pPr>
            <a:r>
              <a:rPr lang="en-US" sz="1050" dirty="0"/>
              <a:t>245 00 THX 1138 </a:t>
            </a:r>
            <a:r>
              <a:rPr lang="en-US" sz="1050" dirty="0" err="1"/>
              <a:t>ǂh</a:t>
            </a:r>
            <a:r>
              <a:rPr lang="en-US" sz="1050" dirty="0"/>
              <a:t> [videorecording] / </a:t>
            </a:r>
            <a:r>
              <a:rPr lang="en-US" sz="1050" dirty="0" err="1"/>
              <a:t>ǂc</a:t>
            </a:r>
            <a:r>
              <a:rPr lang="en-US" sz="1050" dirty="0"/>
              <a:t> Warner Bros. Pictures ; a Kinney National Company presents an American Zoetrope production ; produced by Lawrence </a:t>
            </a:r>
            <a:r>
              <a:rPr lang="en-US" sz="1050" dirty="0" err="1"/>
              <a:t>Sturhahn</a:t>
            </a:r>
            <a:r>
              <a:rPr lang="en-US" sz="1050" dirty="0"/>
              <a:t> ; directed by George Lucas.</a:t>
            </a:r>
          </a:p>
          <a:p>
            <a:pPr marL="0" indent="0">
              <a:buNone/>
            </a:pPr>
            <a:r>
              <a:rPr lang="en-US" sz="1050" dirty="0"/>
              <a:t>250     The George Lucas director's cut ; widescreen.</a:t>
            </a:r>
          </a:p>
          <a:p>
            <a:pPr marL="0" indent="0">
              <a:buNone/>
            </a:pPr>
            <a:r>
              <a:rPr lang="en-US" sz="1050" dirty="0"/>
              <a:t>260     Burbank, Calif. : </a:t>
            </a:r>
            <a:r>
              <a:rPr lang="en-US" sz="1050" dirty="0" err="1"/>
              <a:t>ǂb</a:t>
            </a:r>
            <a:r>
              <a:rPr lang="en-US" sz="1050" dirty="0"/>
              <a:t> Warner Bros. Entertainment Inc. : </a:t>
            </a:r>
            <a:r>
              <a:rPr lang="en-US" sz="1050" dirty="0" err="1"/>
              <a:t>ǂb</a:t>
            </a:r>
            <a:r>
              <a:rPr lang="en-US" sz="1050" dirty="0"/>
              <a:t> Distributed by Warner Home Video, </a:t>
            </a:r>
            <a:r>
              <a:rPr lang="en-US" sz="1050" dirty="0" err="1"/>
              <a:t>ǂc</a:t>
            </a:r>
            <a:r>
              <a:rPr lang="en-US" sz="1050" dirty="0"/>
              <a:t> [2004]</a:t>
            </a:r>
          </a:p>
          <a:p>
            <a:pPr marL="0" indent="0">
              <a:buNone/>
            </a:pPr>
            <a:r>
              <a:rPr lang="en-US" sz="1050" dirty="0"/>
              <a:t>300     2 videodiscs (88 min.) : </a:t>
            </a:r>
            <a:r>
              <a:rPr lang="en-US" sz="1050" dirty="0" err="1"/>
              <a:t>ǂb</a:t>
            </a:r>
            <a:r>
              <a:rPr lang="en-US" sz="1050" dirty="0"/>
              <a:t> sd., col. ; </a:t>
            </a:r>
            <a:r>
              <a:rPr lang="en-US" sz="1050" dirty="0" err="1"/>
              <a:t>ǂc</a:t>
            </a:r>
            <a:r>
              <a:rPr lang="en-US" sz="1050" dirty="0"/>
              <a:t> 4 3/4 in.</a:t>
            </a:r>
          </a:p>
          <a:p>
            <a:pPr marL="0" indent="0">
              <a:buNone/>
            </a:pPr>
            <a:r>
              <a:rPr lang="en-US" sz="1050" dirty="0"/>
              <a:t>500     Originally released as a motion picture in 1970.</a:t>
            </a:r>
          </a:p>
          <a:p>
            <a:pPr marL="0" indent="0">
              <a:buNone/>
            </a:pPr>
            <a:r>
              <a:rPr lang="en-US" sz="1050" dirty="0"/>
              <a:t>500     Special features include: scene selection; interactive menus; disc 1: commentary by co-writer/director George Lucas and co-writer/sound designer Walter </a:t>
            </a:r>
            <a:r>
              <a:rPr lang="en-US" sz="1050" dirty="0" err="1"/>
              <a:t>Murch</a:t>
            </a:r>
            <a:r>
              <a:rPr lang="en-US" sz="1050" dirty="0"/>
              <a:t>; theatre of noise experience: isolated music and sound effects track with 'Master sessions', branching video segments showcasing </a:t>
            </a:r>
            <a:r>
              <a:rPr lang="en-US" sz="1050" dirty="0" err="1"/>
              <a:t>Murch's</a:t>
            </a:r>
            <a:r>
              <a:rPr lang="en-US" sz="1050" dirty="0"/>
              <a:t> pioneering work; disc 2: 2 new documentaries: 'A legacy of filmmakers: the early years of American Zoetrope' and 'Artifact from the future: the making of THX 1138; 'Electronic labyrinth THX 1138 4EB', Lucas's original student film; vintage production featurette 'Bald'; original and re-release trailers.</a:t>
            </a:r>
          </a:p>
          <a:p>
            <a:pPr marL="0" indent="0">
              <a:buNone/>
            </a:pPr>
            <a:r>
              <a:rPr lang="en-US" sz="1050" dirty="0"/>
              <a:t>511 1   Donald </a:t>
            </a:r>
            <a:r>
              <a:rPr lang="en-US" sz="1050" dirty="0" err="1"/>
              <a:t>Pleasence</a:t>
            </a:r>
            <a:r>
              <a:rPr lang="en-US" sz="1050" dirty="0"/>
              <a:t>, Robert Duvall, Don Pedro Colley, Maggie </a:t>
            </a:r>
            <a:r>
              <a:rPr lang="en-US" sz="1050" dirty="0" err="1"/>
              <a:t>McOmie</a:t>
            </a:r>
            <a:r>
              <a:rPr lang="en-US" sz="1050" dirty="0"/>
              <a:t>, Ian Wolfe.</a:t>
            </a:r>
          </a:p>
          <a:p>
            <a:pPr marL="0" indent="0">
              <a:buNone/>
            </a:pPr>
            <a:r>
              <a:rPr lang="en-US" sz="1050" dirty="0"/>
              <a:t>538     DVD; Dolby surround 5.1; </a:t>
            </a:r>
            <a:r>
              <a:rPr lang="en-US" sz="1050" dirty="0">
                <a:solidFill>
                  <a:srgbClr val="FF0000"/>
                </a:solidFill>
              </a:rPr>
              <a:t>Region 3.</a:t>
            </a:r>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1417782" y="4483509"/>
            <a:ext cx="6206836" cy="496996"/>
          </a:xfrm>
          <a:prstGeom prst="rect">
            <a:avLst/>
          </a:prstGeom>
        </p:spPr>
        <p:txBody>
          <a:bodyPr wrap="square">
            <a:spAutoFit/>
          </a:bodyPr>
          <a:lstStyle/>
          <a:p>
            <a:pPr algn="ctr">
              <a:lnSpc>
                <a:spcPct val="150000"/>
              </a:lnSpc>
            </a:pPr>
            <a:r>
              <a:rPr lang="en-US" sz="2000" b="1" dirty="0">
                <a:solidFill>
                  <a:srgbClr val="FF0000"/>
                </a:solidFill>
              </a:rPr>
              <a:t>Difference in Format or Physical Presentation</a:t>
            </a:r>
          </a:p>
        </p:txBody>
      </p:sp>
    </p:spTree>
    <p:extLst>
      <p:ext uri="{BB962C8B-B14F-4D97-AF65-F5344CB8AC3E}">
        <p14:creationId xmlns:p14="http://schemas.microsoft.com/office/powerpoint/2010/main" val="3681034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364" y="711200"/>
            <a:ext cx="4137891" cy="3854553"/>
          </a:xfrm>
        </p:spPr>
        <p:txBody>
          <a:bodyPr/>
          <a:lstStyle/>
          <a:p>
            <a:pPr marL="0" indent="0">
              <a:buNone/>
            </a:pPr>
            <a:r>
              <a:rPr lang="en-US" sz="1200" dirty="0"/>
              <a:t>245 00 Ziggy Stardust and the Spiders from Mars </a:t>
            </a:r>
            <a:r>
              <a:rPr lang="en-US" sz="1200" dirty="0" err="1"/>
              <a:t>ǂh</a:t>
            </a:r>
            <a:r>
              <a:rPr lang="en-US" sz="1200" dirty="0"/>
              <a:t> [videorecording] / </a:t>
            </a:r>
            <a:r>
              <a:rPr lang="en-US" sz="1200" dirty="0" err="1"/>
              <a:t>ǂc</a:t>
            </a:r>
            <a:r>
              <a:rPr lang="en-US" sz="1200" dirty="0"/>
              <a:t> a </a:t>
            </a:r>
            <a:r>
              <a:rPr lang="en-US" sz="1200" dirty="0" err="1"/>
              <a:t>Mainman</a:t>
            </a:r>
            <a:r>
              <a:rPr lang="en-US" sz="1200" dirty="0"/>
              <a:t> production in association with </a:t>
            </a:r>
            <a:r>
              <a:rPr lang="en-US" sz="1200" dirty="0" err="1"/>
              <a:t>Pennebaker</a:t>
            </a:r>
            <a:r>
              <a:rPr lang="en-US" sz="1200" dirty="0"/>
              <a:t> Inc. ; a film by D A </a:t>
            </a:r>
            <a:r>
              <a:rPr lang="en-US" sz="1200" dirty="0" err="1"/>
              <a:t>Pennebaker</a:t>
            </a:r>
            <a:r>
              <a:rPr lang="en-US" sz="1200" dirty="0"/>
              <a:t> ; directed by D.A. </a:t>
            </a:r>
            <a:r>
              <a:rPr lang="en-US" sz="1200" dirty="0" err="1"/>
              <a:t>Pennebaker</a:t>
            </a:r>
            <a:r>
              <a:rPr lang="en-US" sz="1200" dirty="0"/>
              <a:t>.</a:t>
            </a:r>
          </a:p>
          <a:p>
            <a:pPr marL="0" indent="0">
              <a:buNone/>
            </a:pPr>
            <a:r>
              <a:rPr lang="en-US" sz="1200" dirty="0"/>
              <a:t>250     30th anniversary DVD.</a:t>
            </a:r>
          </a:p>
          <a:p>
            <a:pPr marL="0" indent="0">
              <a:buNone/>
            </a:pPr>
            <a:r>
              <a:rPr lang="en-US" sz="1200" dirty="0"/>
              <a:t>260     New York, N.Y. : </a:t>
            </a:r>
            <a:r>
              <a:rPr lang="en-US" sz="1200" dirty="0" err="1"/>
              <a:t>ǂb</a:t>
            </a:r>
            <a:r>
              <a:rPr lang="en-US" sz="1200" dirty="0"/>
              <a:t> EMI Records Ltd., </a:t>
            </a:r>
            <a:r>
              <a:rPr lang="en-US" sz="1200" dirty="0" err="1"/>
              <a:t>ǂc</a:t>
            </a:r>
            <a:r>
              <a:rPr lang="en-US" sz="1200" dirty="0"/>
              <a:t> [2003]</a:t>
            </a:r>
          </a:p>
          <a:p>
            <a:pPr marL="0" indent="0">
              <a:buNone/>
            </a:pPr>
            <a:r>
              <a:rPr lang="en-US" sz="1200" dirty="0"/>
              <a:t>300     1 videodisc (ca. 90 min.) : </a:t>
            </a:r>
            <a:r>
              <a:rPr lang="en-US" sz="1200" dirty="0" err="1"/>
              <a:t>ǂb</a:t>
            </a:r>
            <a:r>
              <a:rPr lang="en-US" sz="1200" dirty="0"/>
              <a:t> sd., col. ; </a:t>
            </a:r>
            <a:r>
              <a:rPr lang="en-US" sz="1200" dirty="0" err="1"/>
              <a:t>ǂc</a:t>
            </a:r>
            <a:r>
              <a:rPr lang="en-US" sz="1200" dirty="0"/>
              <a:t> 4 3/4 in. + </a:t>
            </a:r>
            <a:r>
              <a:rPr lang="en-US" sz="1200" dirty="0" err="1"/>
              <a:t>ǂe</a:t>
            </a:r>
            <a:r>
              <a:rPr lang="en-US" sz="1200" dirty="0"/>
              <a:t> 1 booklet ([8] p. col. ill. ; 18 cm.)</a:t>
            </a:r>
          </a:p>
          <a:p>
            <a:pPr marL="0" indent="0">
              <a:buNone/>
            </a:pPr>
            <a:r>
              <a:rPr lang="en-US" sz="1200" dirty="0"/>
              <a:t>500     "Remixed &amp; remastered featuring new stereo and 5.1 surround sound mixes"--Container.</a:t>
            </a:r>
          </a:p>
          <a:p>
            <a:pPr marL="0" indent="0">
              <a:buNone/>
            </a:pPr>
            <a:r>
              <a:rPr lang="en-US" sz="1200" dirty="0"/>
              <a:t>511 0  Performed by David Bowie as Ziggy Stardust, Spiders from Mars; with acc. musicians.</a:t>
            </a:r>
          </a:p>
          <a:p>
            <a:pPr marL="0" indent="0">
              <a:buNone/>
            </a:pPr>
            <a:r>
              <a:rPr lang="en-US" sz="1200" dirty="0"/>
              <a:t>518     Recorded at Hammersmith Odeon, London, July 3, 1973.</a:t>
            </a:r>
          </a:p>
          <a:p>
            <a:pPr marL="0" indent="0">
              <a:buNone/>
            </a:pPr>
            <a:r>
              <a:rPr lang="en-US" sz="1200" dirty="0"/>
              <a:t>520     The July 3rd, 1973 historic concert of the 'leper Messiah'. This was to be David Bowie's last concert with the Ziggy persona and the Spiders from Mars.</a:t>
            </a:r>
          </a:p>
          <a:p>
            <a:pPr marL="0" indent="0">
              <a:buNone/>
            </a:pPr>
            <a:r>
              <a:rPr lang="en-US" sz="1200" dirty="0"/>
              <a:t>538     DVD; Dolby digital 5.1; PCM stereo; </a:t>
            </a:r>
            <a:r>
              <a:rPr lang="en-US" sz="1200" dirty="0">
                <a:solidFill>
                  <a:srgbClr val="FF0000"/>
                </a:solidFill>
              </a:rPr>
              <a:t>PAL</a:t>
            </a:r>
            <a:r>
              <a:rPr lang="en-US" sz="1200" dirty="0"/>
              <a:t>; All Regions.</a:t>
            </a:r>
          </a:p>
        </p:txBody>
      </p:sp>
      <p:sp>
        <p:nvSpPr>
          <p:cNvPr id="4" name="Content Placeholder 3"/>
          <p:cNvSpPr>
            <a:spLocks noGrp="1"/>
          </p:cNvSpPr>
          <p:nvPr>
            <p:ph sz="half" idx="2"/>
          </p:nvPr>
        </p:nvSpPr>
        <p:spPr>
          <a:xfrm>
            <a:off x="4535055" y="720436"/>
            <a:ext cx="4479636" cy="3556000"/>
          </a:xfrm>
        </p:spPr>
        <p:txBody>
          <a:bodyPr/>
          <a:lstStyle/>
          <a:p>
            <a:pPr marL="0" indent="0">
              <a:buNone/>
            </a:pPr>
            <a:r>
              <a:rPr lang="en-US" sz="1100" dirty="0"/>
              <a:t>245 00 Ziggy Stardust and the Spiders from Mars </a:t>
            </a:r>
            <a:r>
              <a:rPr lang="en-US" sz="1100" dirty="0" err="1"/>
              <a:t>ǂh</a:t>
            </a:r>
            <a:r>
              <a:rPr lang="en-US" sz="1100" dirty="0"/>
              <a:t> [videorecording] : </a:t>
            </a:r>
            <a:r>
              <a:rPr lang="en-US" sz="1100" dirty="0" err="1"/>
              <a:t>ǂb</a:t>
            </a:r>
            <a:r>
              <a:rPr lang="en-US" sz="1100" dirty="0"/>
              <a:t> the motion picture / </a:t>
            </a:r>
            <a:r>
              <a:rPr lang="en-US" sz="1100" dirty="0" err="1"/>
              <a:t>ǂc</a:t>
            </a:r>
            <a:r>
              <a:rPr lang="en-US" sz="1100" dirty="0"/>
              <a:t> Virgin Records ; </a:t>
            </a:r>
            <a:r>
              <a:rPr lang="en-US" sz="1100" dirty="0" err="1"/>
              <a:t>Bewlay</a:t>
            </a:r>
            <a:r>
              <a:rPr lang="en-US" sz="1100" dirty="0"/>
              <a:t> Bro. SARL/</a:t>
            </a:r>
            <a:r>
              <a:rPr lang="en-US" sz="1100" dirty="0" err="1"/>
              <a:t>Mainman</a:t>
            </a:r>
            <a:r>
              <a:rPr lang="en-US" sz="1100" dirty="0"/>
              <a:t> ; a </a:t>
            </a:r>
            <a:r>
              <a:rPr lang="en-US" sz="1100" dirty="0" err="1"/>
              <a:t>Mainman</a:t>
            </a:r>
            <a:r>
              <a:rPr lang="en-US" sz="1100" dirty="0"/>
              <a:t> Production in association with </a:t>
            </a:r>
            <a:r>
              <a:rPr lang="en-US" sz="1100" dirty="0" err="1"/>
              <a:t>Pennebaker</a:t>
            </a:r>
            <a:r>
              <a:rPr lang="en-US" sz="1100" dirty="0"/>
              <a:t>, Inc. ; Jones/Tintoretto Entertainment Co., LLC ; a film by D.A. </a:t>
            </a:r>
            <a:r>
              <a:rPr lang="en-US" sz="1100" dirty="0" err="1"/>
              <a:t>Pennebaker</a:t>
            </a:r>
            <a:r>
              <a:rPr lang="en-US" sz="1100" dirty="0"/>
              <a:t> ; producer, Sarah </a:t>
            </a:r>
            <a:r>
              <a:rPr lang="en-US" sz="1100" dirty="0" err="1"/>
              <a:t>Layish-Melamed</a:t>
            </a:r>
            <a:r>
              <a:rPr lang="en-US" sz="1100" dirty="0"/>
              <a:t>.</a:t>
            </a:r>
          </a:p>
          <a:p>
            <a:pPr marL="0" indent="0">
              <a:buNone/>
            </a:pPr>
            <a:r>
              <a:rPr lang="en-US" sz="1100" dirty="0"/>
              <a:t>250     30th anniversary DVD.</a:t>
            </a:r>
          </a:p>
          <a:p>
            <a:pPr marL="0" indent="0">
              <a:buNone/>
            </a:pPr>
            <a:r>
              <a:rPr lang="en-US" sz="1100" dirty="0"/>
              <a:t>260     New York, NY : </a:t>
            </a:r>
            <a:r>
              <a:rPr lang="en-US" sz="1100" dirty="0" err="1"/>
              <a:t>ǂb</a:t>
            </a:r>
            <a:r>
              <a:rPr lang="en-US" sz="1100" dirty="0"/>
              <a:t> EMI Records Ltd. : </a:t>
            </a:r>
            <a:r>
              <a:rPr lang="en-US" sz="1100" dirty="0" err="1"/>
              <a:t>ǂb</a:t>
            </a:r>
            <a:r>
              <a:rPr lang="en-US" sz="1100" dirty="0"/>
              <a:t> Manufactured by Virgin Records, </a:t>
            </a:r>
            <a:r>
              <a:rPr lang="en-US" sz="1100" dirty="0" err="1"/>
              <a:t>ǂc</a:t>
            </a:r>
            <a:r>
              <a:rPr lang="en-US" sz="1100" dirty="0"/>
              <a:t> c2003.</a:t>
            </a:r>
          </a:p>
          <a:p>
            <a:pPr marL="0" indent="0">
              <a:buNone/>
            </a:pPr>
            <a:r>
              <a:rPr lang="en-US" sz="1100" dirty="0"/>
              <a:t>300     1 videodisc (ca. 90 min.) : </a:t>
            </a:r>
            <a:r>
              <a:rPr lang="en-US" sz="1100" dirty="0" err="1"/>
              <a:t>ǂb</a:t>
            </a:r>
            <a:r>
              <a:rPr lang="en-US" sz="1100" dirty="0"/>
              <a:t> sound, color ; </a:t>
            </a:r>
            <a:r>
              <a:rPr lang="en-US" sz="1100" dirty="0" err="1"/>
              <a:t>ǂc</a:t>
            </a:r>
            <a:r>
              <a:rPr lang="en-US" sz="1100" dirty="0"/>
              <a:t> 4 3/4 in. + </a:t>
            </a:r>
            <a:r>
              <a:rPr lang="en-US" sz="1100" dirty="0" err="1"/>
              <a:t>ǂe</a:t>
            </a:r>
            <a:r>
              <a:rPr lang="en-US" sz="1100" dirty="0"/>
              <a:t> 1 booklet ([6] pages : color illustrations ; 19 cm.)</a:t>
            </a:r>
          </a:p>
          <a:p>
            <a:pPr marL="0" indent="0">
              <a:buNone/>
            </a:pPr>
            <a:r>
              <a:rPr lang="en-US" sz="1100" dirty="0"/>
              <a:t>538     DVD, all regions; Dolby Digital, PCM stereo., 5.1 surround sound, </a:t>
            </a:r>
            <a:r>
              <a:rPr lang="en-US" sz="1100" dirty="0">
                <a:solidFill>
                  <a:srgbClr val="FF0000"/>
                </a:solidFill>
              </a:rPr>
              <a:t>NTSC</a:t>
            </a:r>
            <a:r>
              <a:rPr lang="en-US" sz="1100" dirty="0"/>
              <a:t> ; Picture format 4:3 ; Dual-layer disc.</a:t>
            </a:r>
          </a:p>
          <a:p>
            <a:pPr marL="0" indent="0">
              <a:buNone/>
            </a:pPr>
            <a:r>
              <a:rPr lang="en-US" sz="1100" dirty="0"/>
              <a:t>511 0  David Bowie, Mick </a:t>
            </a:r>
            <a:r>
              <a:rPr lang="en-US" sz="1100" dirty="0" err="1"/>
              <a:t>Ronson</a:t>
            </a:r>
            <a:r>
              <a:rPr lang="en-US" sz="1100" dirty="0"/>
              <a:t>, Trevor Bolder, Mick </a:t>
            </a:r>
            <a:r>
              <a:rPr lang="en-US" sz="1100" dirty="0" err="1"/>
              <a:t>Woodmansy</a:t>
            </a:r>
            <a:r>
              <a:rPr lang="en-US" sz="1100" dirty="0"/>
              <a:t>.</a:t>
            </a:r>
          </a:p>
          <a:p>
            <a:pPr marL="0" indent="0">
              <a:buNone/>
            </a:pPr>
            <a:r>
              <a:rPr lang="en-US" sz="1100" dirty="0"/>
              <a:t>508     Filmed by, Jim Desmond ... [et al.] ; editor, Lorry Whitehead.</a:t>
            </a:r>
          </a:p>
          <a:p>
            <a:pPr marL="0" indent="0">
              <a:buNone/>
            </a:pPr>
            <a:r>
              <a:rPr lang="en-US" sz="1100" dirty="0"/>
              <a:t>500     Originally released as a motion picture in 1973.</a:t>
            </a:r>
          </a:p>
          <a:p>
            <a:pPr marL="0" indent="0">
              <a:buNone/>
            </a:pPr>
            <a:r>
              <a:rPr lang="en-US" sz="1100" dirty="0"/>
              <a:t>518     Recorded at Hammersmith Odeon, London, July 3, 1973.</a:t>
            </a:r>
          </a:p>
          <a:p>
            <a:pPr marL="0" indent="0">
              <a:buNone/>
            </a:pPr>
            <a:r>
              <a:rPr lang="en-US" sz="1100" dirty="0"/>
              <a:t>520     David Bowie's last performance as Ziggy Stardust, his androgynous alter ego, shot in 1973.</a:t>
            </a:r>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2" name="Rectangle 1"/>
          <p:cNvSpPr/>
          <p:nvPr/>
        </p:nvSpPr>
        <p:spPr>
          <a:xfrm>
            <a:off x="1417782" y="4483509"/>
            <a:ext cx="6206836" cy="496996"/>
          </a:xfrm>
          <a:prstGeom prst="rect">
            <a:avLst/>
          </a:prstGeom>
        </p:spPr>
        <p:txBody>
          <a:bodyPr wrap="square">
            <a:spAutoFit/>
          </a:bodyPr>
          <a:lstStyle/>
          <a:p>
            <a:pPr algn="ctr">
              <a:lnSpc>
                <a:spcPct val="150000"/>
              </a:lnSpc>
            </a:pPr>
            <a:r>
              <a:rPr lang="en-US" sz="2000" b="1" dirty="0">
                <a:solidFill>
                  <a:srgbClr val="FF0000"/>
                </a:solidFill>
              </a:rPr>
              <a:t>Difference in Format or Physical Presentation</a:t>
            </a:r>
          </a:p>
        </p:txBody>
      </p:sp>
    </p:spTree>
    <p:extLst>
      <p:ext uri="{BB962C8B-B14F-4D97-AF65-F5344CB8AC3E}">
        <p14:creationId xmlns:p14="http://schemas.microsoft.com/office/powerpoint/2010/main" val="420294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729625"/>
            <a:ext cx="4324350" cy="3768460"/>
          </a:xfrm>
        </p:spPr>
        <p:txBody>
          <a:bodyPr/>
          <a:lstStyle/>
          <a:p>
            <a:pPr marL="0" indent="0">
              <a:buNone/>
            </a:pPr>
            <a:r>
              <a:rPr lang="en-US" sz="1100" dirty="0"/>
              <a:t>110 2    IUPUI Guitar Ensemble (Musical group)</a:t>
            </a:r>
          </a:p>
          <a:p>
            <a:pPr marL="0" indent="0">
              <a:buNone/>
            </a:pPr>
            <a:r>
              <a:rPr lang="en-US" sz="1100" dirty="0"/>
              <a:t>245 10  Guitar ensemble / </a:t>
            </a:r>
            <a:r>
              <a:rPr lang="en-US" sz="1100" dirty="0" err="1"/>
              <a:t>ǂc</a:t>
            </a:r>
            <a:r>
              <a:rPr lang="en-US" sz="1100" dirty="0"/>
              <a:t> IUPUI Guitar Ensemble ; Bret Hoag, director.</a:t>
            </a:r>
          </a:p>
          <a:p>
            <a:pPr marL="0" indent="0">
              <a:buNone/>
            </a:pPr>
            <a:r>
              <a:rPr lang="en-US" sz="1100" dirty="0"/>
              <a:t>260       Indianapolis, IN : </a:t>
            </a:r>
            <a:r>
              <a:rPr lang="en-US" sz="1100" dirty="0" err="1"/>
              <a:t>ǂb</a:t>
            </a:r>
            <a:r>
              <a:rPr lang="en-US" sz="1100" dirty="0"/>
              <a:t> Indiana University School of Music Program, </a:t>
            </a:r>
            <a:r>
              <a:rPr lang="en-US" sz="1100" dirty="0" err="1"/>
              <a:t>ǂc</a:t>
            </a:r>
            <a:r>
              <a:rPr lang="en-US" sz="1100" dirty="0"/>
              <a:t> 2006.</a:t>
            </a:r>
          </a:p>
          <a:p>
            <a:pPr marL="0" indent="0">
              <a:buNone/>
            </a:pPr>
            <a:r>
              <a:rPr lang="en-US" sz="1100" dirty="0"/>
              <a:t>300       1 videodisc : </a:t>
            </a:r>
            <a:r>
              <a:rPr lang="en-US" sz="1100" dirty="0" err="1"/>
              <a:t>ǂb</a:t>
            </a:r>
            <a:r>
              <a:rPr lang="en-US" sz="1100" dirty="0"/>
              <a:t> sd., color ; </a:t>
            </a:r>
            <a:r>
              <a:rPr lang="en-US" sz="1100" dirty="0" err="1"/>
              <a:t>ǂc</a:t>
            </a:r>
            <a:r>
              <a:rPr lang="en-US" sz="1100" dirty="0"/>
              <a:t> 4 3/4 in. + </a:t>
            </a:r>
            <a:r>
              <a:rPr lang="en-US" sz="1100" dirty="0" err="1"/>
              <a:t>ǂe</a:t>
            </a:r>
            <a:r>
              <a:rPr lang="en-US" sz="1100" dirty="0"/>
              <a:t> program.</a:t>
            </a:r>
          </a:p>
          <a:p>
            <a:pPr marL="0" indent="0">
              <a:buNone/>
            </a:pPr>
            <a:r>
              <a:rPr lang="en-US" sz="1100" dirty="0"/>
              <a:t>538       DVD.</a:t>
            </a:r>
          </a:p>
          <a:p>
            <a:pPr marL="0" indent="0">
              <a:buNone/>
            </a:pPr>
            <a:r>
              <a:rPr lang="en-US" sz="1100" dirty="0"/>
              <a:t>500       Student music group recital.</a:t>
            </a:r>
          </a:p>
          <a:p>
            <a:pPr marL="0" indent="0">
              <a:buNone/>
            </a:pPr>
            <a:r>
              <a:rPr lang="en-US" sz="1100" dirty="0">
                <a:solidFill>
                  <a:srgbClr val="FF0000"/>
                </a:solidFill>
              </a:rPr>
              <a:t>500       Performance recorded on April 6, 2006.</a:t>
            </a:r>
          </a:p>
          <a:p>
            <a:pPr marL="0" indent="0">
              <a:buNone/>
            </a:pPr>
            <a:r>
              <a:rPr lang="en-US" sz="1100" dirty="0"/>
              <a:t>500       Includes copy of performance program.</a:t>
            </a:r>
          </a:p>
          <a:p>
            <a:pPr marL="0" indent="0">
              <a:buNone/>
            </a:pPr>
            <a:r>
              <a:rPr lang="en-US" sz="1100" dirty="0"/>
              <a:t>505 0    Prelude in c minor / J.S. Bach -- Allegretto, op. 5, no. 12 / Matteo </a:t>
            </a:r>
            <a:r>
              <a:rPr lang="en-US" sz="1100" dirty="0" err="1"/>
              <a:t>Carcassi</a:t>
            </a:r>
            <a:r>
              <a:rPr lang="en-US" sz="1100" dirty="0"/>
              <a:t> -- Spanish dance no. 5 / Enrique Granados -- Characteristic dance / Leo </a:t>
            </a:r>
            <a:r>
              <a:rPr lang="en-US" sz="1100" dirty="0" err="1"/>
              <a:t>Brouwer</a:t>
            </a:r>
            <a:r>
              <a:rPr lang="en-US" sz="1100" dirty="0"/>
              <a:t> -- Prelude from the 1st cello suite / J.S. Bach -- Prelude #4 / Villa-Lobos -- Etude #1 / Villa-Lobos -- </a:t>
            </a:r>
            <a:r>
              <a:rPr lang="en-US" sz="1100" dirty="0" err="1"/>
              <a:t>Rigaudon</a:t>
            </a:r>
            <a:r>
              <a:rPr lang="en-US" sz="1100" dirty="0"/>
              <a:t> / G.F. Handel -- Terpsichore, op. 45 / Jose Ferrer -- Obscure daybreak / Rafael Hernandez -- Cuban landscapes with rain / Leo </a:t>
            </a:r>
            <a:r>
              <a:rPr lang="en-US" sz="1100" dirty="0" err="1"/>
              <a:t>Brouwer</a:t>
            </a:r>
            <a:r>
              <a:rPr lang="en-US" sz="1100" dirty="0"/>
              <a:t>.</a:t>
            </a:r>
          </a:p>
          <a:p>
            <a:pPr marL="0" indent="0">
              <a:buNone/>
            </a:pPr>
            <a:r>
              <a:rPr lang="en-US" sz="1100" dirty="0"/>
              <a:t>511 1    Yevgeny </a:t>
            </a:r>
            <a:r>
              <a:rPr lang="en-US" sz="1100" dirty="0" err="1"/>
              <a:t>Baburin</a:t>
            </a:r>
            <a:r>
              <a:rPr lang="en-US" sz="1100" dirty="0"/>
              <a:t>, James Baker, Daniel Burroughs, Jason Coons, Benjamin </a:t>
            </a:r>
            <a:r>
              <a:rPr lang="en-US" sz="1100" dirty="0" err="1"/>
              <a:t>Lutterbach</a:t>
            </a:r>
            <a:r>
              <a:rPr lang="en-US" sz="1100" dirty="0"/>
              <a:t>, Collin </a:t>
            </a:r>
            <a:r>
              <a:rPr lang="en-US" sz="1100" dirty="0" err="1"/>
              <a:t>Marone</a:t>
            </a:r>
            <a:r>
              <a:rPr lang="en-US" sz="1100" dirty="0"/>
              <a:t>, Byron Rogers, guitar; Andrea Brian, flute.</a:t>
            </a:r>
          </a:p>
        </p:txBody>
      </p:sp>
      <p:sp>
        <p:nvSpPr>
          <p:cNvPr id="4" name="Content Placeholder 3"/>
          <p:cNvSpPr>
            <a:spLocks noGrp="1"/>
          </p:cNvSpPr>
          <p:nvPr>
            <p:ph sz="half" idx="2"/>
          </p:nvPr>
        </p:nvSpPr>
        <p:spPr>
          <a:xfrm>
            <a:off x="4608945" y="729625"/>
            <a:ext cx="4401705" cy="3557654"/>
          </a:xfrm>
        </p:spPr>
        <p:txBody>
          <a:bodyPr/>
          <a:lstStyle/>
          <a:p>
            <a:pPr marL="0" indent="0">
              <a:buNone/>
            </a:pPr>
            <a:r>
              <a:rPr lang="en-US" sz="1100" dirty="0"/>
              <a:t>110 2    IUPUI Guitar Ensemble (Musical group)</a:t>
            </a:r>
          </a:p>
          <a:p>
            <a:pPr marL="0" indent="0">
              <a:buNone/>
            </a:pPr>
            <a:r>
              <a:rPr lang="en-US" sz="1100" dirty="0"/>
              <a:t>245 10  Guitar ensemble / </a:t>
            </a:r>
            <a:r>
              <a:rPr lang="en-US" sz="1100" dirty="0" err="1"/>
              <a:t>ǂc</a:t>
            </a:r>
            <a:r>
              <a:rPr lang="en-US" sz="1100" dirty="0"/>
              <a:t> IUPUI Guitar Ensemble ; Bret Hoag, director.</a:t>
            </a:r>
          </a:p>
          <a:p>
            <a:pPr marL="0" indent="0">
              <a:buNone/>
            </a:pPr>
            <a:r>
              <a:rPr lang="en-US" sz="1100" dirty="0"/>
              <a:t>260       Indianapolis, IN : </a:t>
            </a:r>
            <a:r>
              <a:rPr lang="en-US" sz="1100" dirty="0" err="1"/>
              <a:t>ǂb</a:t>
            </a:r>
            <a:r>
              <a:rPr lang="en-US" sz="1100" dirty="0"/>
              <a:t> Indiana University School of Music Program, </a:t>
            </a:r>
            <a:r>
              <a:rPr lang="en-US" sz="1100" dirty="0" err="1"/>
              <a:t>ǂc</a:t>
            </a:r>
            <a:r>
              <a:rPr lang="en-US" sz="1100" dirty="0"/>
              <a:t> 2006.</a:t>
            </a:r>
          </a:p>
          <a:p>
            <a:pPr marL="0" indent="0">
              <a:buNone/>
            </a:pPr>
            <a:r>
              <a:rPr lang="en-US" sz="1100" dirty="0"/>
              <a:t>300       1 videodisc : </a:t>
            </a:r>
            <a:r>
              <a:rPr lang="en-US" sz="1100" dirty="0" err="1"/>
              <a:t>ǂb</a:t>
            </a:r>
            <a:r>
              <a:rPr lang="en-US" sz="1100" dirty="0"/>
              <a:t> sd., color ; </a:t>
            </a:r>
            <a:r>
              <a:rPr lang="en-US" sz="1100" dirty="0" err="1"/>
              <a:t>ǂc</a:t>
            </a:r>
            <a:r>
              <a:rPr lang="en-US" sz="1100" dirty="0"/>
              <a:t> 4 3/4 in. + </a:t>
            </a:r>
            <a:r>
              <a:rPr lang="en-US" sz="1100" dirty="0" err="1"/>
              <a:t>ǂe</a:t>
            </a:r>
            <a:r>
              <a:rPr lang="en-US" sz="1100" dirty="0"/>
              <a:t> program.</a:t>
            </a:r>
          </a:p>
          <a:p>
            <a:pPr marL="0" indent="0">
              <a:buNone/>
            </a:pPr>
            <a:r>
              <a:rPr lang="en-US" sz="1100" dirty="0"/>
              <a:t>538       DVD.</a:t>
            </a:r>
          </a:p>
          <a:p>
            <a:pPr marL="0" indent="0">
              <a:buNone/>
            </a:pPr>
            <a:r>
              <a:rPr lang="en-US" sz="1100" dirty="0"/>
              <a:t>500       Student music group recital.</a:t>
            </a:r>
          </a:p>
          <a:p>
            <a:pPr marL="0" indent="0">
              <a:buNone/>
            </a:pPr>
            <a:r>
              <a:rPr lang="en-US" sz="1100" dirty="0">
                <a:solidFill>
                  <a:srgbClr val="FF0000"/>
                </a:solidFill>
              </a:rPr>
              <a:t>500       Performance recorded on November 27, 2006.</a:t>
            </a:r>
          </a:p>
          <a:p>
            <a:pPr marL="0" indent="0">
              <a:buNone/>
            </a:pPr>
            <a:r>
              <a:rPr lang="en-US" sz="1100" dirty="0"/>
              <a:t>500       Includes copy of performance program.</a:t>
            </a:r>
          </a:p>
          <a:p>
            <a:pPr marL="0" indent="0">
              <a:buNone/>
            </a:pPr>
            <a:r>
              <a:rPr lang="en-US" sz="1100" dirty="0"/>
              <a:t>505 0    O Cupid </a:t>
            </a:r>
            <a:r>
              <a:rPr lang="en-US" sz="1100" dirty="0" err="1"/>
              <a:t>looke</a:t>
            </a:r>
            <a:r>
              <a:rPr lang="en-US" sz="1100" dirty="0"/>
              <a:t> about thee / Thomas Robinson, arr. by Dr. Barbara Hoag -- Minuet in G / J.S. Bach -- 4 preludes / Manuel M. Ponce -- </a:t>
            </a:r>
            <a:r>
              <a:rPr lang="en-US" sz="1100" dirty="0" err="1"/>
              <a:t>Sinfonie</a:t>
            </a:r>
            <a:r>
              <a:rPr lang="en-US" sz="1100" dirty="0"/>
              <a:t> / J.S. Bach -- Rhapsody for the vernal equinox / Collin </a:t>
            </a:r>
            <a:r>
              <a:rPr lang="en-US" sz="1100" dirty="0" err="1"/>
              <a:t>Marone</a:t>
            </a:r>
            <a:r>
              <a:rPr lang="en-US" sz="1100" dirty="0"/>
              <a:t> -- Fin de </a:t>
            </a:r>
            <a:r>
              <a:rPr lang="en-US" sz="1100" dirty="0" err="1"/>
              <a:t>siglo</a:t>
            </a:r>
            <a:r>
              <a:rPr lang="en-US" sz="1100" dirty="0"/>
              <a:t> / Maximo D. </a:t>
            </a:r>
            <a:r>
              <a:rPr lang="en-US" sz="1100" dirty="0" err="1"/>
              <a:t>Pujol</a:t>
            </a:r>
            <a:r>
              <a:rPr lang="en-US" sz="1100" dirty="0"/>
              <a:t> -- Castles of Spain / F. Moreno-</a:t>
            </a:r>
            <a:r>
              <a:rPr lang="en-US" sz="1100" dirty="0" err="1"/>
              <a:t>Torroba</a:t>
            </a:r>
            <a:r>
              <a:rPr lang="en-US" sz="1100" dirty="0"/>
              <a:t> -- Five simple studies / Leo </a:t>
            </a:r>
            <a:r>
              <a:rPr lang="en-US" sz="1100" dirty="0" err="1"/>
              <a:t>Brouwer</a:t>
            </a:r>
            <a:r>
              <a:rPr lang="en-US" sz="1100" dirty="0"/>
              <a:t> -- </a:t>
            </a:r>
            <a:r>
              <a:rPr lang="en-US" sz="1100" dirty="0" err="1"/>
              <a:t>En</a:t>
            </a:r>
            <a:r>
              <a:rPr lang="en-US" sz="1100" dirty="0"/>
              <a:t> </a:t>
            </a:r>
            <a:r>
              <a:rPr lang="en-US" sz="1100" dirty="0" err="1"/>
              <a:t>los</a:t>
            </a:r>
            <a:r>
              <a:rPr lang="en-US" sz="1100" dirty="0"/>
              <a:t> </a:t>
            </a:r>
            <a:r>
              <a:rPr lang="en-US" sz="1100" dirty="0" err="1"/>
              <a:t>trigales</a:t>
            </a:r>
            <a:r>
              <a:rPr lang="en-US" sz="1100" dirty="0"/>
              <a:t> / Joaquin Rodrigo -- Prelude from cello suite #2 / J.S. Bach.</a:t>
            </a:r>
          </a:p>
          <a:p>
            <a:pPr marL="0" indent="0">
              <a:buNone/>
            </a:pPr>
            <a:r>
              <a:rPr lang="en-US" sz="1100" dirty="0"/>
              <a:t>511 0    Daniel E. Burroughs, Mark Merriman, Collin </a:t>
            </a:r>
            <a:r>
              <a:rPr lang="en-US" sz="1100" dirty="0" err="1"/>
              <a:t>Marone</a:t>
            </a:r>
            <a:r>
              <a:rPr lang="en-US" sz="1100" dirty="0"/>
              <a:t>, Bryan Stuart, Yevgeny </a:t>
            </a:r>
            <a:r>
              <a:rPr lang="en-US" sz="1100" dirty="0" err="1"/>
              <a:t>Baburin</a:t>
            </a:r>
            <a:r>
              <a:rPr lang="en-US" sz="1100" dirty="0"/>
              <a:t>, Ben </a:t>
            </a:r>
            <a:r>
              <a:rPr lang="en-US" sz="1100" dirty="0" err="1"/>
              <a:t>Lutterbach</a:t>
            </a:r>
            <a:r>
              <a:rPr lang="en-US" sz="1100" dirty="0"/>
              <a:t>, David </a:t>
            </a:r>
            <a:r>
              <a:rPr lang="en-US" sz="1100" dirty="0" err="1"/>
              <a:t>Gruender</a:t>
            </a:r>
            <a:r>
              <a:rPr lang="en-US" sz="1100" dirty="0"/>
              <a:t>, Andrea </a:t>
            </a:r>
            <a:r>
              <a:rPr lang="en-US" sz="1100" dirty="0" err="1"/>
              <a:t>Garofalo</a:t>
            </a:r>
            <a:r>
              <a:rPr lang="en-US" sz="1100" dirty="0"/>
              <a:t>, guitar.</a:t>
            </a:r>
          </a:p>
        </p:txBody>
      </p:sp>
      <p:sp>
        <p:nvSpPr>
          <p:cNvPr id="5" name="Title 3"/>
          <p:cNvSpPr>
            <a:spLocks noGrp="1"/>
          </p:cNvSpPr>
          <p:nvPr>
            <p:ph type="title"/>
          </p:nvPr>
        </p:nvSpPr>
        <p:spPr>
          <a:xfrm>
            <a:off x="712787" y="110729"/>
            <a:ext cx="7636886" cy="443453"/>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7" name="Rectangle 6"/>
          <p:cNvSpPr/>
          <p:nvPr/>
        </p:nvSpPr>
        <p:spPr>
          <a:xfrm>
            <a:off x="2033547" y="4614088"/>
            <a:ext cx="4995366" cy="369332"/>
          </a:xfrm>
          <a:prstGeom prst="rect">
            <a:avLst/>
          </a:prstGeom>
        </p:spPr>
        <p:txBody>
          <a:bodyPr wrap="square">
            <a:spAutoFit/>
          </a:bodyPr>
          <a:lstStyle/>
          <a:p>
            <a:pPr algn="ctr"/>
            <a:r>
              <a:rPr lang="en-US" b="1" dirty="0">
                <a:solidFill>
                  <a:srgbClr val="FF0000"/>
                </a:solidFill>
              </a:rPr>
              <a:t>Different Date Associated  with the Content</a:t>
            </a:r>
          </a:p>
        </p:txBody>
      </p:sp>
    </p:spTree>
    <p:extLst>
      <p:ext uri="{BB962C8B-B14F-4D97-AF65-F5344CB8AC3E}">
        <p14:creationId xmlns:p14="http://schemas.microsoft.com/office/powerpoint/2010/main" val="47536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619" y="735293"/>
            <a:ext cx="4449072" cy="3579854"/>
          </a:xfrm>
        </p:spPr>
        <p:txBody>
          <a:bodyPr/>
          <a:lstStyle/>
          <a:p>
            <a:pPr marL="0" indent="0">
              <a:buNone/>
            </a:pPr>
            <a:r>
              <a:rPr lang="en-US" sz="1400" dirty="0"/>
              <a:t>245 00  Strings and Piano Chamber Music : </a:t>
            </a:r>
            <a:r>
              <a:rPr lang="en-US" sz="1400" dirty="0" err="1"/>
              <a:t>ǂb</a:t>
            </a:r>
            <a:r>
              <a:rPr lang="en-US" sz="1400" dirty="0"/>
              <a:t> November 19, 2015.</a:t>
            </a:r>
          </a:p>
          <a:p>
            <a:pPr marL="0" indent="0">
              <a:buNone/>
            </a:pPr>
            <a:r>
              <a:rPr lang="en-US" sz="1400" dirty="0"/>
              <a:t>505 0    Piano Quartet in A minor / Gustav Mahler -- Piano Quartet (1988) / Alfred </a:t>
            </a:r>
            <a:r>
              <a:rPr lang="en-US" sz="1400" dirty="0" err="1"/>
              <a:t>Schnittke</a:t>
            </a:r>
            <a:r>
              <a:rPr lang="en-US" sz="1400" dirty="0"/>
              <a:t> -- Sunrise of the Planetary Dream Collector / Terry Riley -- String Quartet in G minor, op. 10 / Claude Debussy -- Piano Quartet no. 1 in G minor, op. 25 / Johannes Brahms.</a:t>
            </a:r>
          </a:p>
          <a:p>
            <a:pPr marL="0" indent="0">
              <a:buNone/>
            </a:pPr>
            <a:r>
              <a:rPr lang="en-US" sz="1400" dirty="0"/>
              <a:t>511 0    Kimberly Fang, violin; Anna Heflin, viola; Andy Ly, cello; </a:t>
            </a:r>
            <a:r>
              <a:rPr lang="en-US" sz="1400" dirty="0" err="1"/>
              <a:t>Heemin</a:t>
            </a:r>
            <a:r>
              <a:rPr lang="en-US" sz="1400" dirty="0"/>
              <a:t> Park, piano; Christopher Whitley, violin; Kumiko Sakamoto, violin; Luis </a:t>
            </a:r>
            <a:r>
              <a:rPr lang="en-US" sz="1400" dirty="0" err="1"/>
              <a:t>Bellorin</a:t>
            </a:r>
            <a:r>
              <a:rPr lang="en-US" sz="1400" dirty="0"/>
              <a:t>, viola; Bridget </a:t>
            </a:r>
            <a:r>
              <a:rPr lang="en-US" sz="1400" dirty="0" err="1"/>
              <a:t>Pasker</a:t>
            </a:r>
            <a:r>
              <a:rPr lang="en-US" sz="1400" dirty="0"/>
              <a:t>, cello; Autumn </a:t>
            </a:r>
            <a:r>
              <a:rPr lang="en-US" sz="1400" dirty="0" err="1"/>
              <a:t>Chodorowski</a:t>
            </a:r>
            <a:r>
              <a:rPr lang="en-US" sz="1400" dirty="0"/>
              <a:t>, violin; Alicia </a:t>
            </a:r>
            <a:r>
              <a:rPr lang="en-US" sz="1400" dirty="0" err="1"/>
              <a:t>Venables</a:t>
            </a:r>
            <a:r>
              <a:rPr lang="en-US" sz="1400" dirty="0"/>
              <a:t>, violin; Jodi Levitz, viola; Saul </a:t>
            </a:r>
            <a:r>
              <a:rPr lang="en-US" sz="1400" dirty="0" err="1"/>
              <a:t>Richmon</a:t>
            </a:r>
            <a:r>
              <a:rPr lang="en-US" sz="1400" dirty="0"/>
              <a:t> </a:t>
            </a:r>
            <a:r>
              <a:rPr lang="en-US" sz="1400" dirty="0" err="1"/>
              <a:t>Rakerd</a:t>
            </a:r>
            <a:r>
              <a:rPr lang="en-US" sz="1400" dirty="0"/>
              <a:t>, cello; </a:t>
            </a:r>
            <a:r>
              <a:rPr lang="en-US" sz="1400" dirty="0" err="1"/>
              <a:t>Asuka</a:t>
            </a:r>
            <a:r>
              <a:rPr lang="en-US" sz="1400" dirty="0"/>
              <a:t> </a:t>
            </a:r>
            <a:r>
              <a:rPr lang="en-US" sz="1400" dirty="0" err="1"/>
              <a:t>Yanai</a:t>
            </a:r>
            <a:r>
              <a:rPr lang="en-US" sz="1400" dirty="0"/>
              <a:t>, violin; Meredith </a:t>
            </a:r>
            <a:r>
              <a:rPr lang="en-US" sz="1400" dirty="0" err="1"/>
              <a:t>Kufchak</a:t>
            </a:r>
            <a:r>
              <a:rPr lang="en-US" sz="1400" dirty="0"/>
              <a:t>, viola; Yin Li, cello; Jillian Kim, piano.</a:t>
            </a:r>
          </a:p>
          <a:p>
            <a:pPr marL="0" indent="0">
              <a:buNone/>
            </a:pPr>
            <a:r>
              <a:rPr lang="en-US" sz="1400" dirty="0">
                <a:solidFill>
                  <a:srgbClr val="FF0000"/>
                </a:solidFill>
              </a:rPr>
              <a:t>518      San Francisco Conservatory of Music, Concert Hall, November 19, 2015, 8:00 p.m.</a:t>
            </a:r>
          </a:p>
        </p:txBody>
      </p:sp>
      <p:sp>
        <p:nvSpPr>
          <p:cNvPr id="7" name="Content Placeholder 6"/>
          <p:cNvSpPr>
            <a:spLocks noGrp="1"/>
          </p:cNvSpPr>
          <p:nvPr>
            <p:ph sz="half" idx="2"/>
          </p:nvPr>
        </p:nvSpPr>
        <p:spPr>
          <a:xfrm>
            <a:off x="87699" y="786461"/>
            <a:ext cx="4382677" cy="2904455"/>
          </a:xfrm>
        </p:spPr>
        <p:txBody>
          <a:bodyPr/>
          <a:lstStyle/>
          <a:p>
            <a:pPr marL="0" indent="0">
              <a:buNone/>
            </a:pPr>
            <a:r>
              <a:rPr lang="en-US" sz="1400" dirty="0"/>
              <a:t>245 00  Strings and Piano Chamber Music : </a:t>
            </a:r>
            <a:r>
              <a:rPr lang="en-US" sz="1400" dirty="0" err="1"/>
              <a:t>ǂb</a:t>
            </a:r>
            <a:r>
              <a:rPr lang="en-US" sz="1400" dirty="0"/>
              <a:t> November 19, 2015.</a:t>
            </a:r>
          </a:p>
          <a:p>
            <a:pPr marL="0" indent="0">
              <a:buNone/>
            </a:pPr>
            <a:r>
              <a:rPr lang="en-US" sz="1400" dirty="0"/>
              <a:t>505 0    Piano Trio no. 2 in E minor, op. 67 / Dmitri Shostakovich -- Piano Trio in D minor, op. 120 / Gabriel Faure -- Piano Trio in F minor, op. 65 / Antonin Dvorak.</a:t>
            </a:r>
          </a:p>
          <a:p>
            <a:pPr marL="0" indent="0">
              <a:buNone/>
            </a:pPr>
            <a:r>
              <a:rPr lang="en-US" sz="1400" dirty="0"/>
              <a:t>511 0    Rachel Clement, violin; Eugenio </a:t>
            </a:r>
            <a:r>
              <a:rPr lang="en-US" sz="1400" dirty="0" err="1"/>
              <a:t>Solinas</a:t>
            </a:r>
            <a:r>
              <a:rPr lang="en-US" sz="1400" dirty="0"/>
              <a:t>, cello; Elizabeth </a:t>
            </a:r>
            <a:r>
              <a:rPr lang="en-US" sz="1400" dirty="0" err="1"/>
              <a:t>Crecca</a:t>
            </a:r>
            <a:r>
              <a:rPr lang="en-US" sz="1400" dirty="0"/>
              <a:t>, piano; Autumn </a:t>
            </a:r>
            <a:r>
              <a:rPr lang="en-US" sz="1400" dirty="0" err="1"/>
              <a:t>Chodorowski</a:t>
            </a:r>
            <a:r>
              <a:rPr lang="en-US" sz="1400" dirty="0"/>
              <a:t>, violin; Timothy Mar, cello; Yilin Liu, piano; Da Huang, violin; Ernesto </a:t>
            </a:r>
            <a:r>
              <a:rPr lang="en-US" sz="1400" dirty="0" err="1"/>
              <a:t>Cabezas</a:t>
            </a:r>
            <a:r>
              <a:rPr lang="en-US" sz="1400" dirty="0"/>
              <a:t>, cello; Xinyi Li, piano.</a:t>
            </a:r>
          </a:p>
          <a:p>
            <a:pPr marL="0" indent="0">
              <a:buNone/>
            </a:pPr>
            <a:r>
              <a:rPr lang="en-US" sz="1400" dirty="0">
                <a:solidFill>
                  <a:srgbClr val="FF0000"/>
                </a:solidFill>
              </a:rPr>
              <a:t>518       San Francisco Conservatory of Music, Concert Hall, November 19, 2015, 4:00 p.m.</a:t>
            </a:r>
          </a:p>
        </p:txBody>
      </p:sp>
      <p:sp>
        <p:nvSpPr>
          <p:cNvPr id="8" name="Title 3"/>
          <p:cNvSpPr>
            <a:spLocks noGrp="1"/>
          </p:cNvSpPr>
          <p:nvPr>
            <p:ph type="title"/>
          </p:nvPr>
        </p:nvSpPr>
        <p:spPr>
          <a:xfrm>
            <a:off x="584462" y="110731"/>
            <a:ext cx="7674181" cy="42659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5" name="Rectangle 4"/>
          <p:cNvSpPr/>
          <p:nvPr/>
        </p:nvSpPr>
        <p:spPr>
          <a:xfrm>
            <a:off x="343925" y="3940050"/>
            <a:ext cx="3921073" cy="830997"/>
          </a:xfrm>
          <a:prstGeom prst="rect">
            <a:avLst/>
          </a:prstGeom>
        </p:spPr>
        <p:txBody>
          <a:bodyPr wrap="none">
            <a:spAutoFit/>
          </a:bodyPr>
          <a:lstStyle/>
          <a:p>
            <a:pPr algn="ctr"/>
            <a:r>
              <a:rPr lang="en-US" sz="2400" b="1" dirty="0">
                <a:solidFill>
                  <a:srgbClr val="FF0000"/>
                </a:solidFill>
              </a:rPr>
              <a:t>Different Date Associated</a:t>
            </a:r>
          </a:p>
          <a:p>
            <a:pPr algn="ctr"/>
            <a:r>
              <a:rPr lang="en-US" sz="2400" b="1" dirty="0">
                <a:solidFill>
                  <a:srgbClr val="FF0000"/>
                </a:solidFill>
              </a:rPr>
              <a:t> with the Content</a:t>
            </a:r>
          </a:p>
        </p:txBody>
      </p:sp>
    </p:spTree>
    <p:extLst>
      <p:ext uri="{BB962C8B-B14F-4D97-AF65-F5344CB8AC3E}">
        <p14:creationId xmlns:p14="http://schemas.microsoft.com/office/powerpoint/2010/main" val="22810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619" y="735293"/>
            <a:ext cx="4449072" cy="3411834"/>
          </a:xfrm>
        </p:spPr>
        <p:txBody>
          <a:bodyPr/>
          <a:lstStyle/>
          <a:p>
            <a:pPr marL="0" indent="0">
              <a:buNone/>
            </a:pPr>
            <a:r>
              <a:rPr lang="en-US" sz="1400" dirty="0"/>
              <a:t>245 00  Sentimental reflections Winter edition </a:t>
            </a:r>
            <a:r>
              <a:rPr lang="en-US" sz="1400" dirty="0" err="1"/>
              <a:t>ǂh</a:t>
            </a:r>
            <a:r>
              <a:rPr lang="en-US" sz="1400" dirty="0"/>
              <a:t> [videorecording] : </a:t>
            </a:r>
            <a:r>
              <a:rPr lang="en-US" sz="1400" dirty="0" err="1"/>
              <a:t>ǂb</a:t>
            </a:r>
            <a:r>
              <a:rPr lang="en-US" sz="1400" dirty="0"/>
              <a:t> America's heritage in story, scenery and song.</a:t>
            </a:r>
          </a:p>
          <a:p>
            <a:pPr marL="0" indent="0">
              <a:buNone/>
            </a:pPr>
            <a:r>
              <a:rPr lang="en-US" sz="1400" dirty="0">
                <a:solidFill>
                  <a:srgbClr val="FF0000"/>
                </a:solidFill>
              </a:rPr>
              <a:t>250       Winter ed. Dec., 2005.</a:t>
            </a:r>
          </a:p>
          <a:p>
            <a:pPr marL="0" indent="0">
              <a:buNone/>
            </a:pPr>
            <a:r>
              <a:rPr lang="en-US" sz="1400" dirty="0"/>
              <a:t>260       [Cincinnati, OH] : </a:t>
            </a:r>
            <a:r>
              <a:rPr lang="en-US" sz="1400" dirty="0" err="1"/>
              <a:t>ǂb</a:t>
            </a:r>
            <a:r>
              <a:rPr lang="en-US" sz="1400" dirty="0"/>
              <a:t> Delaney Communications, </a:t>
            </a:r>
            <a:r>
              <a:rPr lang="en-US" sz="1400" dirty="0" err="1"/>
              <a:t>ǂc</a:t>
            </a:r>
            <a:r>
              <a:rPr lang="en-US" sz="1400" dirty="0"/>
              <a:t> c2005.</a:t>
            </a:r>
          </a:p>
          <a:p>
            <a:pPr marL="0" indent="0">
              <a:buNone/>
            </a:pPr>
            <a:r>
              <a:rPr lang="en-US" sz="1400" dirty="0"/>
              <a:t>300       1 videodisc : </a:t>
            </a:r>
            <a:r>
              <a:rPr lang="en-US" sz="1400" dirty="0" err="1"/>
              <a:t>ǂb</a:t>
            </a:r>
            <a:r>
              <a:rPr lang="en-US" sz="1400" dirty="0"/>
              <a:t> sd., col. ; </a:t>
            </a:r>
            <a:r>
              <a:rPr lang="en-US" sz="1400" dirty="0" err="1"/>
              <a:t>ǂc</a:t>
            </a:r>
            <a:r>
              <a:rPr lang="en-US" sz="1400" dirty="0"/>
              <a:t> 4 3/4 in.</a:t>
            </a:r>
          </a:p>
          <a:p>
            <a:pPr marL="0" indent="0">
              <a:buNone/>
            </a:pPr>
            <a:r>
              <a:rPr lang="en-US" sz="1400" dirty="0"/>
              <a:t>538       DVD.</a:t>
            </a:r>
          </a:p>
          <a:p>
            <a:pPr marL="0" indent="0">
              <a:buNone/>
            </a:pPr>
            <a:r>
              <a:rPr lang="en-US" sz="1400" dirty="0"/>
              <a:t>508       Patrick Delaney, producer.</a:t>
            </a:r>
          </a:p>
          <a:p>
            <a:pPr marL="0" indent="0">
              <a:buNone/>
            </a:pPr>
            <a:r>
              <a:rPr lang="en-US" sz="1400" dirty="0"/>
              <a:t>505 0    Cover story : Canadian Pacific Railway 'Holiday Trains' -- Scenic America, Pike's Peak from Garden of the Gods in Colorado Springs -- Time Capsule : A retrospective on Bicycles -- On a musical note : </a:t>
            </a:r>
            <a:r>
              <a:rPr lang="en-US" sz="1400" dirty="0" err="1"/>
              <a:t>Handbells</a:t>
            </a:r>
            <a:r>
              <a:rPr lang="en-US" sz="1400" dirty="0"/>
              <a:t> in Lansing, Michigan.</a:t>
            </a:r>
          </a:p>
        </p:txBody>
      </p:sp>
      <p:sp>
        <p:nvSpPr>
          <p:cNvPr id="7" name="Content Placeholder 6"/>
          <p:cNvSpPr>
            <a:spLocks noGrp="1"/>
          </p:cNvSpPr>
          <p:nvPr>
            <p:ph sz="half" idx="2"/>
          </p:nvPr>
        </p:nvSpPr>
        <p:spPr>
          <a:xfrm>
            <a:off x="87699" y="786460"/>
            <a:ext cx="4382677" cy="3609799"/>
          </a:xfrm>
        </p:spPr>
        <p:txBody>
          <a:bodyPr/>
          <a:lstStyle/>
          <a:p>
            <a:pPr marL="0" indent="0">
              <a:buNone/>
            </a:pPr>
            <a:r>
              <a:rPr lang="en-US" sz="1400" dirty="0"/>
              <a:t>245 00  Sentimental reflections Winter edition </a:t>
            </a:r>
            <a:r>
              <a:rPr lang="en-US" sz="1400" dirty="0" err="1"/>
              <a:t>ǂh</a:t>
            </a:r>
            <a:r>
              <a:rPr lang="en-US" sz="1400" dirty="0"/>
              <a:t> [videorecording] : </a:t>
            </a:r>
            <a:r>
              <a:rPr lang="en-US" sz="1400" dirty="0" err="1"/>
              <a:t>ǂb</a:t>
            </a:r>
            <a:r>
              <a:rPr lang="en-US" sz="1400" dirty="0"/>
              <a:t> America's heritage in story, scenery and song.</a:t>
            </a:r>
          </a:p>
          <a:p>
            <a:pPr marL="0" indent="0">
              <a:buNone/>
            </a:pPr>
            <a:r>
              <a:rPr lang="en-US" sz="1400" dirty="0">
                <a:solidFill>
                  <a:srgbClr val="FF0000"/>
                </a:solidFill>
              </a:rPr>
              <a:t>250       Winter ed. Dec., 2004.</a:t>
            </a:r>
          </a:p>
          <a:p>
            <a:pPr marL="0" indent="0">
              <a:buNone/>
            </a:pPr>
            <a:r>
              <a:rPr lang="en-US" sz="1400" dirty="0"/>
              <a:t>260       [Cincinnati, OH] : </a:t>
            </a:r>
            <a:r>
              <a:rPr lang="en-US" sz="1400" dirty="0" err="1"/>
              <a:t>ǂb</a:t>
            </a:r>
            <a:r>
              <a:rPr lang="en-US" sz="1400" dirty="0"/>
              <a:t> Delaney Communications, </a:t>
            </a:r>
            <a:r>
              <a:rPr lang="en-US" sz="1400" dirty="0" err="1"/>
              <a:t>ǂc</a:t>
            </a:r>
            <a:r>
              <a:rPr lang="en-US" sz="1400" dirty="0"/>
              <a:t> c2004.</a:t>
            </a:r>
          </a:p>
          <a:p>
            <a:pPr marL="0" indent="0">
              <a:buNone/>
            </a:pPr>
            <a:r>
              <a:rPr lang="en-US" sz="1400" dirty="0"/>
              <a:t>300       1 videodisc : </a:t>
            </a:r>
            <a:r>
              <a:rPr lang="en-US" sz="1400" dirty="0" err="1"/>
              <a:t>ǂb</a:t>
            </a:r>
            <a:r>
              <a:rPr lang="en-US" sz="1400" dirty="0"/>
              <a:t> sd., col. ; </a:t>
            </a:r>
            <a:r>
              <a:rPr lang="en-US" sz="1400" dirty="0" err="1"/>
              <a:t>ǂc</a:t>
            </a:r>
            <a:r>
              <a:rPr lang="en-US" sz="1400" dirty="0"/>
              <a:t> 4 3/4 in.</a:t>
            </a:r>
          </a:p>
          <a:p>
            <a:pPr marL="0" indent="0">
              <a:buNone/>
            </a:pPr>
            <a:r>
              <a:rPr lang="en-US" sz="1400" dirty="0"/>
              <a:t>538       DVD.</a:t>
            </a:r>
          </a:p>
          <a:p>
            <a:pPr marL="0" indent="0">
              <a:buNone/>
            </a:pPr>
            <a:r>
              <a:rPr lang="en-US" sz="1400" dirty="0"/>
              <a:t>511 0    Nancy James, host.</a:t>
            </a:r>
          </a:p>
          <a:p>
            <a:pPr marL="0" indent="0">
              <a:buNone/>
            </a:pPr>
            <a:r>
              <a:rPr lang="en-US" sz="1400" dirty="0"/>
              <a:t>508       Patrick Delaney, producer.</a:t>
            </a:r>
          </a:p>
          <a:p>
            <a:pPr marL="0" indent="0">
              <a:buNone/>
            </a:pPr>
            <a:r>
              <a:rPr lang="en-US" sz="1400" dirty="0"/>
              <a:t>505 0    Cover story : sleigh bells </a:t>
            </a:r>
            <a:r>
              <a:rPr lang="en-US" sz="1400" dirty="0" err="1"/>
              <a:t>ringin</a:t>
            </a:r>
            <a:r>
              <a:rPr lang="en-US" sz="1400" dirty="0"/>
              <a:t>' --Centuries of charm, visit to St. Augustine -- Time capsule, Mail via rail -- Scenic America, Lake </a:t>
            </a:r>
            <a:r>
              <a:rPr lang="en-US" sz="1400" dirty="0" err="1"/>
              <a:t>Fausse</a:t>
            </a:r>
            <a:r>
              <a:rPr lang="en-US" sz="1400" dirty="0"/>
              <a:t> Pointe, Louisiana -- On a musical note, Yankee Doodle Dandies.</a:t>
            </a:r>
          </a:p>
        </p:txBody>
      </p:sp>
      <p:sp>
        <p:nvSpPr>
          <p:cNvPr id="8" name="Title 3"/>
          <p:cNvSpPr>
            <a:spLocks noGrp="1"/>
          </p:cNvSpPr>
          <p:nvPr>
            <p:ph type="title"/>
          </p:nvPr>
        </p:nvSpPr>
        <p:spPr>
          <a:xfrm>
            <a:off x="584462" y="110731"/>
            <a:ext cx="7674181" cy="426597"/>
          </a:xfrm>
          <a:ln w="12700">
            <a:solidFill>
              <a:schemeClr val="tx1"/>
            </a:solidFill>
          </a:ln>
        </p:spPr>
        <p:txBody>
          <a:bodyPr/>
          <a:lstStyle/>
          <a:p>
            <a:r>
              <a:rPr lang="en-US" sz="2400" b="1" dirty="0">
                <a:solidFill>
                  <a:schemeClr val="tx2"/>
                </a:solidFill>
                <a:latin typeface="+mn-lt"/>
                <a:ea typeface="+mn-ea"/>
                <a:cs typeface="+mn-cs"/>
              </a:rPr>
              <a:t>Cataloging Videorecordings Defensively:  Edition</a:t>
            </a:r>
          </a:p>
        </p:txBody>
      </p:sp>
      <p:sp>
        <p:nvSpPr>
          <p:cNvPr id="5" name="Rectangle 4"/>
          <p:cNvSpPr/>
          <p:nvPr/>
        </p:nvSpPr>
        <p:spPr>
          <a:xfrm>
            <a:off x="1172201" y="4396260"/>
            <a:ext cx="6498702" cy="461665"/>
          </a:xfrm>
          <a:prstGeom prst="rect">
            <a:avLst/>
          </a:prstGeom>
        </p:spPr>
        <p:txBody>
          <a:bodyPr wrap="none">
            <a:spAutoFit/>
          </a:bodyPr>
          <a:lstStyle/>
          <a:p>
            <a:pPr algn="ctr"/>
            <a:r>
              <a:rPr lang="en-US" sz="2400" b="1" dirty="0">
                <a:solidFill>
                  <a:srgbClr val="FF0000"/>
                </a:solidFill>
              </a:rPr>
              <a:t>Different Date Associated with the Content</a:t>
            </a:r>
          </a:p>
        </p:txBody>
      </p:sp>
    </p:spTree>
    <p:extLst>
      <p:ext uri="{BB962C8B-B14F-4D97-AF65-F5344CB8AC3E}">
        <p14:creationId xmlns:p14="http://schemas.microsoft.com/office/powerpoint/2010/main" val="138593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356378"/>
          </a:xfrm>
        </p:spPr>
        <p:txBody>
          <a:bodyPr/>
          <a:lstStyle/>
          <a:p>
            <a:pPr marL="0" indent="0">
              <a:buNone/>
            </a:pPr>
            <a:r>
              <a:rPr lang="en-US" sz="2000" b="1" dirty="0"/>
              <a:t>Duplicate Detection and Resolution (DDR)</a:t>
            </a:r>
          </a:p>
          <a:p>
            <a:pPr lvl="1">
              <a:buFont typeface="Arial" pitchFamily="34" charset="0"/>
              <a:buChar char="•"/>
            </a:pPr>
            <a:r>
              <a:rPr lang="en-US" sz="1800" dirty="0"/>
              <a:t>Original DDR (1991-2005)</a:t>
            </a:r>
          </a:p>
          <a:p>
            <a:pPr lvl="2">
              <a:buFont typeface="Arial" pitchFamily="34" charset="0"/>
              <a:buChar char="•"/>
            </a:pPr>
            <a:r>
              <a:rPr lang="en-US" sz="1600" dirty="0"/>
              <a:t>Dealt with Books format records only</a:t>
            </a:r>
          </a:p>
          <a:p>
            <a:pPr lvl="2">
              <a:buFont typeface="Arial" pitchFamily="34" charset="0"/>
              <a:buChar char="•"/>
            </a:pPr>
            <a:r>
              <a:rPr lang="en-US" sz="1600" dirty="0"/>
              <a:t>1.6 million Books duplicates merged</a:t>
            </a:r>
          </a:p>
          <a:p>
            <a:pPr lvl="1">
              <a:buFont typeface="Arial" panose="020B0604020202020204" pitchFamily="34" charset="0"/>
              <a:buChar char="•"/>
            </a:pPr>
            <a:r>
              <a:rPr lang="en-US" sz="1800" dirty="0"/>
              <a:t>New DDR (developed 2005-2010)</a:t>
            </a:r>
          </a:p>
          <a:p>
            <a:pPr lvl="2"/>
            <a:r>
              <a:rPr lang="en-US" sz="1600" dirty="0"/>
              <a:t>Deals with </a:t>
            </a:r>
            <a:r>
              <a:rPr lang="en-US" sz="1600" i="1" dirty="0"/>
              <a:t>all</a:t>
            </a:r>
            <a:r>
              <a:rPr lang="en-US" sz="1600" dirty="0"/>
              <a:t> bibliographic formats</a:t>
            </a:r>
          </a:p>
          <a:p>
            <a:pPr lvl="2"/>
            <a:r>
              <a:rPr lang="en-US" sz="1600" dirty="0"/>
              <a:t>Began late January 2010, completed “walk through WorldCat” late September 2010</a:t>
            </a:r>
          </a:p>
          <a:p>
            <a:pPr lvl="3">
              <a:buFont typeface="Arial" panose="020B0604020202020204" pitchFamily="34" charset="0"/>
              <a:buChar char="•"/>
            </a:pPr>
            <a:r>
              <a:rPr lang="en-US" sz="1400" dirty="0"/>
              <a:t>5.1 million duplicates merged</a:t>
            </a:r>
          </a:p>
          <a:p>
            <a:pPr lvl="2"/>
            <a:r>
              <a:rPr lang="en-US" sz="1600" dirty="0"/>
              <a:t>Continues to consider new and modified WorldCat records daily</a:t>
            </a:r>
          </a:p>
          <a:p>
            <a:pPr lvl="3">
              <a:buFont typeface="Arial" panose="020B0604020202020204" pitchFamily="34" charset="0"/>
              <a:buChar char="•"/>
            </a:pPr>
            <a:r>
              <a:rPr lang="en-US" sz="1400" dirty="0"/>
              <a:t>Over 18.8 million duplicates merged to date</a:t>
            </a:r>
            <a:endParaRPr lang="en-US" dirty="0"/>
          </a:p>
        </p:txBody>
      </p:sp>
      <p:sp>
        <p:nvSpPr>
          <p:cNvPr id="4" name="Text Placeholder 4"/>
          <p:cNvSpPr>
            <a:spLocks noGrp="1"/>
          </p:cNvSpPr>
          <p:nvPr>
            <p:ph type="body" sz="quarter" idx="13"/>
          </p:nvPr>
        </p:nvSpPr>
        <p:spPr>
          <a:xfrm>
            <a:off x="340786" y="197000"/>
            <a:ext cx="8439148" cy="472303"/>
          </a:xfrm>
          <a:ln w="12700">
            <a:solidFill>
              <a:schemeClr val="tx1"/>
            </a:solidFill>
          </a:ln>
        </p:spPr>
        <p:txBody>
          <a:bodyPr/>
          <a:lstStyle/>
          <a:p>
            <a:pPr algn="ctr"/>
            <a:r>
              <a:rPr lang="en-US" sz="2400" dirty="0"/>
              <a:t>Cataloging Videorecordings Defensively:  Introduction</a:t>
            </a:r>
          </a:p>
        </p:txBody>
      </p:sp>
    </p:spTree>
    <p:extLst>
      <p:ext uri="{BB962C8B-B14F-4D97-AF65-F5344CB8AC3E}">
        <p14:creationId xmlns:p14="http://schemas.microsoft.com/office/powerpoint/2010/main" val="21638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3298" y="965020"/>
            <a:ext cx="4227946" cy="3648364"/>
          </a:xfrm>
        </p:spPr>
        <p:txBody>
          <a:bodyPr/>
          <a:lstStyle/>
          <a:p>
            <a:pPr marL="0" indent="0">
              <a:buNone/>
            </a:pPr>
            <a:r>
              <a:rPr lang="en-US" sz="2800" b="1" dirty="0"/>
              <a:t>“Cast List” Comparison</a:t>
            </a:r>
          </a:p>
          <a:p>
            <a:r>
              <a:rPr lang="en-US" sz="1900" dirty="0"/>
              <a:t>Encompasses different performers, conductors, narrators/readers, translators, directors, etc.</a:t>
            </a:r>
          </a:p>
          <a:p>
            <a:r>
              <a:rPr lang="en-US" sz="1900" dirty="0"/>
              <a:t>Considers subfields $e and $4 in X00 and X10 fields, when present.</a:t>
            </a:r>
          </a:p>
          <a:p>
            <a:r>
              <a:rPr lang="en-US" sz="1900" dirty="0"/>
              <a:t>Tries to parse data in field 245 subfield $c, field 508, field 511, when relator terms or codes are not present in X00 and X10 fields.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7269" y="787154"/>
            <a:ext cx="2281245" cy="3017520"/>
          </a:xfrm>
        </p:spPr>
      </p:pic>
      <p:sp>
        <p:nvSpPr>
          <p:cNvPr id="5" name="Title 3"/>
          <p:cNvSpPr>
            <a:spLocks noGrp="1"/>
          </p:cNvSpPr>
          <p:nvPr>
            <p:ph type="title"/>
          </p:nvPr>
        </p:nvSpPr>
        <p:spPr>
          <a:xfrm>
            <a:off x="434975" y="110730"/>
            <a:ext cx="8207579" cy="461926"/>
          </a:xfrm>
          <a:ln w="12700">
            <a:solidFill>
              <a:schemeClr val="tx1"/>
            </a:solidFill>
          </a:ln>
        </p:spPr>
        <p:txBody>
          <a:bodyPr/>
          <a:lstStyle/>
          <a:p>
            <a:r>
              <a:rPr lang="en-US" sz="2400" b="1" dirty="0">
                <a:solidFill>
                  <a:schemeClr val="tx2"/>
                </a:solidFill>
                <a:latin typeface="+mn-lt"/>
                <a:ea typeface="+mn-ea"/>
                <a:cs typeface="+mn-cs"/>
              </a:rPr>
              <a:t>Cataloging Videorecordings Defensively:  “Cast List”</a:t>
            </a:r>
          </a:p>
        </p:txBody>
      </p:sp>
      <p:pic>
        <p:nvPicPr>
          <p:cNvPr id="9" name="Picture 8"/>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6572547" y="1687552"/>
            <a:ext cx="2286000" cy="3017520"/>
          </a:xfrm>
          <a:prstGeom prst="rect">
            <a:avLst/>
          </a:prstGeom>
        </p:spPr>
      </p:pic>
    </p:spTree>
    <p:extLst>
      <p:ext uri="{BB962C8B-B14F-4D97-AF65-F5344CB8AC3E}">
        <p14:creationId xmlns:p14="http://schemas.microsoft.com/office/powerpoint/2010/main" val="216655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844872"/>
            <a:ext cx="4232032" cy="3654579"/>
          </a:xfrm>
        </p:spPr>
        <p:txBody>
          <a:bodyPr/>
          <a:lstStyle/>
          <a:p>
            <a:pPr marL="0" indent="0">
              <a:buNone/>
            </a:pPr>
            <a:r>
              <a:rPr lang="en-US" sz="1200" dirty="0"/>
              <a:t>130 0   Postman always rings twice (Motion picture : 1946)</a:t>
            </a:r>
          </a:p>
          <a:p>
            <a:pPr marL="0" indent="0">
              <a:buNone/>
            </a:pPr>
            <a:r>
              <a:rPr lang="en-US" sz="1200" dirty="0"/>
              <a:t>245 14 The postman always rings twice / </a:t>
            </a:r>
            <a:r>
              <a:rPr lang="en-US" sz="1200" dirty="0" err="1"/>
              <a:t>ǂc</a:t>
            </a:r>
            <a:r>
              <a:rPr lang="en-US" sz="1200" dirty="0"/>
              <a:t> </a:t>
            </a:r>
            <a:r>
              <a:rPr lang="en-US" sz="1200" dirty="0">
                <a:solidFill>
                  <a:srgbClr val="FF0000"/>
                </a:solidFill>
              </a:rPr>
              <a:t>Metro-Goldwyn-Mayer presents ; produced by Carey Wilson ; screen play by Harry Ruskin and Niven Busch ; directed by </a:t>
            </a:r>
            <a:r>
              <a:rPr lang="en-US" sz="1200" dirty="0" err="1">
                <a:solidFill>
                  <a:srgbClr val="FF0000"/>
                </a:solidFill>
              </a:rPr>
              <a:t>Tay</a:t>
            </a:r>
            <a:r>
              <a:rPr lang="en-US" sz="1200" dirty="0">
                <a:solidFill>
                  <a:srgbClr val="FF0000"/>
                </a:solidFill>
              </a:rPr>
              <a:t> Garnett.</a:t>
            </a:r>
          </a:p>
          <a:p>
            <a:pPr marL="0" indent="0">
              <a:buNone/>
            </a:pPr>
            <a:r>
              <a:rPr lang="en-US" sz="1200" dirty="0"/>
              <a:t>264  1  Burbank, CA : </a:t>
            </a:r>
            <a:r>
              <a:rPr lang="en-US" sz="1200" dirty="0" err="1"/>
              <a:t>ǂb</a:t>
            </a:r>
            <a:r>
              <a:rPr lang="en-US" sz="1200" dirty="0"/>
              <a:t> Warner Home Video, </a:t>
            </a:r>
            <a:r>
              <a:rPr lang="en-US" sz="1200" dirty="0" err="1"/>
              <a:t>ǂc</a:t>
            </a:r>
            <a:r>
              <a:rPr lang="en-US" sz="1200" dirty="0"/>
              <a:t> [2012]</a:t>
            </a:r>
          </a:p>
          <a:p>
            <a:pPr marL="0" indent="0">
              <a:buNone/>
            </a:pPr>
            <a:r>
              <a:rPr lang="en-US" sz="1200" dirty="0"/>
              <a:t>264  4  </a:t>
            </a:r>
            <a:r>
              <a:rPr lang="en-US" sz="1200" dirty="0" err="1"/>
              <a:t>ǂc</a:t>
            </a:r>
            <a:r>
              <a:rPr lang="en-US" sz="1200" dirty="0"/>
              <a:t> ©2012</a:t>
            </a:r>
          </a:p>
          <a:p>
            <a:pPr marL="0" indent="0">
              <a:buNone/>
            </a:pPr>
            <a:r>
              <a:rPr lang="en-US" sz="1200" dirty="0"/>
              <a:t>300      1 videodisc (113 min.) </a:t>
            </a:r>
            <a:r>
              <a:rPr lang="en-US" sz="1200" dirty="0" err="1"/>
              <a:t>ǂb</a:t>
            </a:r>
            <a:r>
              <a:rPr lang="en-US" sz="1200" dirty="0"/>
              <a:t> sound, color; </a:t>
            </a:r>
            <a:r>
              <a:rPr lang="en-US" sz="1200" dirty="0" err="1"/>
              <a:t>ǂc</a:t>
            </a:r>
            <a:r>
              <a:rPr lang="en-US" sz="1200" dirty="0"/>
              <a:t> 4 3/4 in.</a:t>
            </a:r>
          </a:p>
          <a:p>
            <a:pPr marL="0" indent="0">
              <a:buNone/>
            </a:pPr>
            <a:r>
              <a:rPr lang="en-US" sz="1200" dirty="0"/>
              <a:t>538     Blu-ray Disc, widescreen presentation; requires Blu-ray player.</a:t>
            </a:r>
          </a:p>
          <a:p>
            <a:pPr marL="0" indent="0">
              <a:buNone/>
            </a:pPr>
            <a:r>
              <a:rPr lang="en-US" sz="1200" dirty="0">
                <a:solidFill>
                  <a:srgbClr val="FF0000"/>
                </a:solidFill>
              </a:rPr>
              <a:t>511 1  John Garfield, Lana Turner, Hume </a:t>
            </a:r>
            <a:r>
              <a:rPr lang="en-US" sz="1200" dirty="0" err="1">
                <a:solidFill>
                  <a:srgbClr val="FF0000"/>
                </a:solidFill>
              </a:rPr>
              <a:t>Cronyn</a:t>
            </a:r>
            <a:r>
              <a:rPr lang="en-US" sz="1200" dirty="0">
                <a:solidFill>
                  <a:srgbClr val="FF0000"/>
                </a:solidFill>
              </a:rPr>
              <a:t>, Cecil Kellaway, Leon Ames, Audrey Totter, Alan Reed, Jeff York.</a:t>
            </a:r>
          </a:p>
          <a:p>
            <a:pPr marL="0" indent="0">
              <a:buNone/>
            </a:pPr>
            <a:r>
              <a:rPr lang="en-US" sz="1200" dirty="0">
                <a:solidFill>
                  <a:srgbClr val="FF0000"/>
                </a:solidFill>
              </a:rPr>
              <a:t>508     Director of photography, Sidney Wagner ; editor, George White ; music, George </a:t>
            </a:r>
            <a:r>
              <a:rPr lang="en-US" sz="1200" dirty="0" err="1">
                <a:solidFill>
                  <a:srgbClr val="FF0000"/>
                </a:solidFill>
              </a:rPr>
              <a:t>Bassman</a:t>
            </a:r>
            <a:r>
              <a:rPr lang="en-US" sz="1200" dirty="0">
                <a:solidFill>
                  <a:srgbClr val="FF0000"/>
                </a:solidFill>
              </a:rPr>
              <a:t>.</a:t>
            </a:r>
          </a:p>
          <a:p>
            <a:pPr marL="0" indent="0">
              <a:buNone/>
            </a:pPr>
            <a:r>
              <a:rPr lang="en-US" sz="1200" dirty="0"/>
              <a:t>500     Based on the novel by James M. Cain.</a:t>
            </a:r>
          </a:p>
          <a:p>
            <a:pPr marL="228600" indent="-228600">
              <a:buAutoNum type="arabicPlain" startAt="500"/>
            </a:pPr>
            <a:r>
              <a:rPr lang="en-US" sz="1200" dirty="0"/>
              <a:t>     Originally produced as a motion picture in 1946.</a:t>
            </a:r>
          </a:p>
          <a:p>
            <a:pPr marL="0" indent="0">
              <a:buNone/>
            </a:pPr>
            <a:r>
              <a:rPr lang="en-US" sz="1200" dirty="0">
                <a:solidFill>
                  <a:srgbClr val="FF0000"/>
                </a:solidFill>
              </a:rPr>
              <a:t>700 1  Garnett, </a:t>
            </a:r>
            <a:r>
              <a:rPr lang="en-US" sz="1200" dirty="0" err="1">
                <a:solidFill>
                  <a:srgbClr val="FF0000"/>
                </a:solidFill>
              </a:rPr>
              <a:t>Tay</a:t>
            </a:r>
            <a:r>
              <a:rPr lang="en-US" sz="1200" dirty="0">
                <a:solidFill>
                  <a:srgbClr val="FF0000"/>
                </a:solidFill>
              </a:rPr>
              <a:t>. </a:t>
            </a:r>
            <a:r>
              <a:rPr lang="en-US" sz="1200" dirty="0" err="1">
                <a:solidFill>
                  <a:srgbClr val="FF0000"/>
                </a:solidFill>
              </a:rPr>
              <a:t>ǂe</a:t>
            </a:r>
            <a:r>
              <a:rPr lang="en-US" sz="1200" dirty="0">
                <a:solidFill>
                  <a:srgbClr val="FF0000"/>
                </a:solidFill>
              </a:rPr>
              <a:t> film director.</a:t>
            </a:r>
            <a:endParaRPr lang="en-US" sz="1200" dirty="0"/>
          </a:p>
        </p:txBody>
      </p:sp>
      <p:sp>
        <p:nvSpPr>
          <p:cNvPr id="4" name="Content Placeholder 3"/>
          <p:cNvSpPr>
            <a:spLocks noGrp="1"/>
          </p:cNvSpPr>
          <p:nvPr>
            <p:ph sz="half" idx="2"/>
          </p:nvPr>
        </p:nvSpPr>
        <p:spPr>
          <a:xfrm>
            <a:off x="4648202" y="844873"/>
            <a:ext cx="4126522" cy="3994982"/>
          </a:xfrm>
        </p:spPr>
        <p:txBody>
          <a:bodyPr/>
          <a:lstStyle/>
          <a:p>
            <a:pPr marL="0" indent="0">
              <a:buNone/>
            </a:pPr>
            <a:r>
              <a:rPr lang="en-US" sz="1200" dirty="0"/>
              <a:t>130 0  Postman always rings twice (Motion picture : 1981)</a:t>
            </a:r>
          </a:p>
          <a:p>
            <a:pPr marL="0" indent="0">
              <a:buNone/>
            </a:pPr>
            <a:r>
              <a:rPr lang="en-US" sz="1200" dirty="0"/>
              <a:t>245 14 The postman always rings twice </a:t>
            </a:r>
            <a:r>
              <a:rPr lang="en-US" sz="1200" dirty="0" err="1"/>
              <a:t>ǂh</a:t>
            </a:r>
            <a:r>
              <a:rPr lang="en-US" sz="1200" dirty="0"/>
              <a:t> [videorecording] / </a:t>
            </a:r>
            <a:r>
              <a:rPr lang="en-US" sz="1200" dirty="0" err="1"/>
              <a:t>ǂc</a:t>
            </a:r>
            <a:r>
              <a:rPr lang="en-US" sz="1200" dirty="0"/>
              <a:t> Lorimar ; an Andrew </a:t>
            </a:r>
            <a:r>
              <a:rPr lang="en-US" sz="1200" dirty="0" err="1"/>
              <a:t>Braunsberg</a:t>
            </a:r>
            <a:r>
              <a:rPr lang="en-US" sz="1200" dirty="0"/>
              <a:t> Production ; produced in association with </a:t>
            </a:r>
            <a:r>
              <a:rPr lang="en-US" sz="1200" dirty="0">
                <a:solidFill>
                  <a:srgbClr val="FF0000"/>
                </a:solidFill>
              </a:rPr>
              <a:t>Metro-Goldwyn-Mayer ; screenplay by David Mamet ; produced by Charles </a:t>
            </a:r>
            <a:r>
              <a:rPr lang="en-US" sz="1200" dirty="0" err="1">
                <a:solidFill>
                  <a:srgbClr val="FF0000"/>
                </a:solidFill>
              </a:rPr>
              <a:t>Mulvehill</a:t>
            </a:r>
            <a:r>
              <a:rPr lang="en-US" sz="1200" dirty="0">
                <a:solidFill>
                  <a:srgbClr val="FF0000"/>
                </a:solidFill>
              </a:rPr>
              <a:t> and Bob </a:t>
            </a:r>
            <a:r>
              <a:rPr lang="en-US" sz="1200" dirty="0" err="1">
                <a:solidFill>
                  <a:srgbClr val="FF0000"/>
                </a:solidFill>
              </a:rPr>
              <a:t>Rafelson</a:t>
            </a:r>
            <a:r>
              <a:rPr lang="en-US" sz="1200" dirty="0">
                <a:solidFill>
                  <a:srgbClr val="FF0000"/>
                </a:solidFill>
              </a:rPr>
              <a:t> ; directed by Bob </a:t>
            </a:r>
            <a:r>
              <a:rPr lang="en-US" sz="1200" dirty="0" err="1">
                <a:solidFill>
                  <a:srgbClr val="FF0000"/>
                </a:solidFill>
              </a:rPr>
              <a:t>Rafelson</a:t>
            </a:r>
            <a:r>
              <a:rPr lang="en-US" sz="1200" dirty="0">
                <a:solidFill>
                  <a:srgbClr val="FF0000"/>
                </a:solidFill>
              </a:rPr>
              <a:t>.</a:t>
            </a:r>
          </a:p>
          <a:p>
            <a:pPr marL="0" indent="0">
              <a:buNone/>
            </a:pPr>
            <a:r>
              <a:rPr lang="en-US" sz="1200" dirty="0"/>
              <a:t>260     Burbank, CA : </a:t>
            </a:r>
            <a:r>
              <a:rPr lang="en-US" sz="1200" dirty="0" err="1"/>
              <a:t>ǂb</a:t>
            </a:r>
            <a:r>
              <a:rPr lang="en-US" sz="1200" dirty="0"/>
              <a:t> Distributed by Warner Home Video., </a:t>
            </a:r>
            <a:r>
              <a:rPr lang="en-US" sz="1200" dirty="0" err="1"/>
              <a:t>ǂc</a:t>
            </a:r>
            <a:r>
              <a:rPr lang="en-US" sz="1200" dirty="0"/>
              <a:t> [2012]</a:t>
            </a:r>
          </a:p>
          <a:p>
            <a:pPr marL="0" indent="0">
              <a:buNone/>
            </a:pPr>
            <a:r>
              <a:rPr lang="en-US" sz="1200" dirty="0"/>
              <a:t>300     1 videodisc (121 min.) : </a:t>
            </a:r>
            <a:r>
              <a:rPr lang="en-US" sz="1200" dirty="0" err="1"/>
              <a:t>ǂb</a:t>
            </a:r>
            <a:r>
              <a:rPr lang="en-US" sz="1200" dirty="0"/>
              <a:t> sd., col. ; </a:t>
            </a:r>
            <a:r>
              <a:rPr lang="en-US" sz="1200" dirty="0" err="1"/>
              <a:t>ǂc</a:t>
            </a:r>
            <a:r>
              <a:rPr lang="en-US" sz="1200" dirty="0"/>
              <a:t> 4 3/4 in.</a:t>
            </a:r>
          </a:p>
          <a:p>
            <a:pPr marL="0" indent="0">
              <a:buNone/>
            </a:pPr>
            <a:r>
              <a:rPr lang="en-US" sz="1200" dirty="0"/>
              <a:t>538     Blu-ray, widescreen (16 x 9, 1.85:1); DTS-HD master audio 1.0; requires Blu-ray player.</a:t>
            </a:r>
          </a:p>
          <a:p>
            <a:pPr marL="0" indent="0">
              <a:buNone/>
            </a:pPr>
            <a:r>
              <a:rPr lang="en-US" sz="1200" dirty="0">
                <a:solidFill>
                  <a:srgbClr val="FF0000"/>
                </a:solidFill>
              </a:rPr>
              <a:t>511 1   Jessica Lange, Jack Nicholson, John </a:t>
            </a:r>
            <a:r>
              <a:rPr lang="en-US" sz="1200" dirty="0" err="1">
                <a:solidFill>
                  <a:srgbClr val="FF0000"/>
                </a:solidFill>
              </a:rPr>
              <a:t>Colicos</a:t>
            </a:r>
            <a:r>
              <a:rPr lang="en-US" sz="1200" dirty="0">
                <a:solidFill>
                  <a:srgbClr val="FF0000"/>
                </a:solidFill>
              </a:rPr>
              <a:t>.</a:t>
            </a:r>
          </a:p>
          <a:p>
            <a:pPr marL="0" indent="0">
              <a:buNone/>
            </a:pPr>
            <a:r>
              <a:rPr lang="en-US" sz="1200" dirty="0">
                <a:solidFill>
                  <a:srgbClr val="FF0000"/>
                </a:solidFill>
              </a:rPr>
              <a:t>508     Director of photography, Sven </a:t>
            </a:r>
            <a:r>
              <a:rPr lang="en-US" sz="1200" dirty="0" err="1">
                <a:solidFill>
                  <a:srgbClr val="FF0000"/>
                </a:solidFill>
              </a:rPr>
              <a:t>Nykvist</a:t>
            </a:r>
            <a:r>
              <a:rPr lang="en-US" sz="1200" dirty="0">
                <a:solidFill>
                  <a:srgbClr val="FF0000"/>
                </a:solidFill>
              </a:rPr>
              <a:t> ; editor, Graeme Clifford ; music composed and conducted by Michael Small.</a:t>
            </a:r>
          </a:p>
          <a:p>
            <a:pPr marL="0" indent="0">
              <a:buNone/>
            </a:pPr>
            <a:r>
              <a:rPr lang="en-US" sz="1200" dirty="0"/>
              <a:t>500     Based on the novel by James M. Cain.</a:t>
            </a:r>
          </a:p>
          <a:p>
            <a:pPr marL="228600" indent="-228600">
              <a:buAutoNum type="arabicPlain" startAt="500"/>
            </a:pPr>
            <a:r>
              <a:rPr lang="en-US" sz="1200" dirty="0"/>
              <a:t>     Originally released as a motion picture in 1981.</a:t>
            </a:r>
          </a:p>
          <a:p>
            <a:pPr marL="0" indent="0">
              <a:buNone/>
            </a:pPr>
            <a:r>
              <a:rPr lang="en-US" sz="1200" dirty="0">
                <a:solidFill>
                  <a:srgbClr val="FF0000"/>
                </a:solidFill>
              </a:rPr>
              <a:t>700 1  </a:t>
            </a:r>
            <a:r>
              <a:rPr lang="en-US" sz="1200" dirty="0" err="1">
                <a:solidFill>
                  <a:srgbClr val="FF0000"/>
                </a:solidFill>
              </a:rPr>
              <a:t>Rafelson</a:t>
            </a:r>
            <a:r>
              <a:rPr lang="en-US" sz="1200" dirty="0">
                <a:solidFill>
                  <a:srgbClr val="FF0000"/>
                </a:solidFill>
              </a:rPr>
              <a:t>, Bob, </a:t>
            </a:r>
            <a:r>
              <a:rPr lang="en-US" sz="1200" dirty="0" err="1">
                <a:solidFill>
                  <a:srgbClr val="FF0000"/>
                </a:solidFill>
              </a:rPr>
              <a:t>ǂe</a:t>
            </a:r>
            <a:r>
              <a:rPr lang="en-US" sz="1200" dirty="0">
                <a:solidFill>
                  <a:srgbClr val="FF0000"/>
                </a:solidFill>
              </a:rPr>
              <a:t> film producer, </a:t>
            </a:r>
            <a:r>
              <a:rPr lang="en-US" sz="1200" dirty="0" err="1">
                <a:solidFill>
                  <a:srgbClr val="FF0000"/>
                </a:solidFill>
              </a:rPr>
              <a:t>ǂe</a:t>
            </a:r>
            <a:r>
              <a:rPr lang="en-US" sz="1200" dirty="0">
                <a:solidFill>
                  <a:srgbClr val="FF0000"/>
                </a:solidFill>
              </a:rPr>
              <a:t> film director.</a:t>
            </a:r>
          </a:p>
        </p:txBody>
      </p:sp>
      <p:sp>
        <p:nvSpPr>
          <p:cNvPr id="5" name="Title 3"/>
          <p:cNvSpPr>
            <a:spLocks noGrp="1"/>
          </p:cNvSpPr>
          <p:nvPr>
            <p:ph type="title"/>
          </p:nvPr>
        </p:nvSpPr>
        <p:spPr>
          <a:xfrm>
            <a:off x="434976" y="110730"/>
            <a:ext cx="8339747" cy="461925"/>
          </a:xfrm>
          <a:ln w="12700">
            <a:solidFill>
              <a:schemeClr val="tx1"/>
            </a:solidFill>
          </a:ln>
        </p:spPr>
        <p:txBody>
          <a:bodyPr/>
          <a:lstStyle/>
          <a:p>
            <a:r>
              <a:rPr lang="en-US" sz="2400" b="1" dirty="0">
                <a:solidFill>
                  <a:schemeClr val="tx2"/>
                </a:solidFill>
                <a:latin typeface="+mn-lt"/>
                <a:ea typeface="+mn-ea"/>
                <a:cs typeface="+mn-cs"/>
              </a:rPr>
              <a:t>Cataloging Videorecordings Defensively:  “Cast List”</a:t>
            </a:r>
          </a:p>
        </p:txBody>
      </p:sp>
    </p:spTree>
    <p:extLst>
      <p:ext uri="{BB962C8B-B14F-4D97-AF65-F5344CB8AC3E}">
        <p14:creationId xmlns:p14="http://schemas.microsoft.com/office/powerpoint/2010/main" val="427080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57659" y="860612"/>
            <a:ext cx="4016061" cy="3675529"/>
          </a:xfrm>
        </p:spPr>
        <p:txBody>
          <a:bodyPr/>
          <a:lstStyle/>
          <a:p>
            <a:r>
              <a:rPr lang="en-US" sz="2000" dirty="0"/>
              <a:t>DDR ties both to differentiate legitimately separate records and to bring duplicates together.</a:t>
            </a:r>
          </a:p>
          <a:p>
            <a:r>
              <a:rPr lang="en-US" sz="2000" dirty="0"/>
              <a:t>Catalogers can assist DDR in both efforts by careful, accurate, and thorough cataloging.</a:t>
            </a:r>
          </a:p>
          <a:p>
            <a:r>
              <a:rPr lang="en-US" sz="2000" dirty="0"/>
              <a:t>Keep in mind the cooperative environment of WorldCat and its variety.</a:t>
            </a:r>
          </a:p>
        </p:txBody>
      </p:sp>
      <p:sp>
        <p:nvSpPr>
          <p:cNvPr id="7" name="Title 3"/>
          <p:cNvSpPr>
            <a:spLocks noGrp="1"/>
          </p:cNvSpPr>
          <p:nvPr>
            <p:ph type="body" sz="quarter" idx="13"/>
          </p:nvPr>
        </p:nvSpPr>
        <p:spPr>
          <a:xfrm>
            <a:off x="563534" y="112866"/>
            <a:ext cx="7993652" cy="432079"/>
          </a:xfrm>
          <a:ln w="12700">
            <a:solidFill>
              <a:schemeClr val="tx1"/>
            </a:solidFill>
          </a:ln>
        </p:spPr>
        <p:txBody>
          <a:bodyPr/>
          <a:lstStyle/>
          <a:p>
            <a:r>
              <a:rPr lang="en-US" sz="2300" b="1" dirty="0">
                <a:solidFill>
                  <a:schemeClr val="tx2"/>
                </a:solidFill>
                <a:latin typeface="+mn-lt"/>
                <a:ea typeface="+mn-ea"/>
                <a:cs typeface="+mn-cs"/>
              </a:rPr>
              <a:t>Cataloging Videorecordings Defensively:  Conclusion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847" y="1006736"/>
            <a:ext cx="4532624" cy="3383280"/>
          </a:xfrm>
          <a:prstGeom prst="rect">
            <a:avLst/>
          </a:prstGeom>
        </p:spPr>
      </p:pic>
    </p:spTree>
    <p:extLst>
      <p:ext uri="{BB962C8B-B14F-4D97-AF65-F5344CB8AC3E}">
        <p14:creationId xmlns:p14="http://schemas.microsoft.com/office/powerpoint/2010/main" val="41389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374" r="15491"/>
          <a:stretch/>
        </p:blipFill>
        <p:spPr>
          <a:xfrm>
            <a:off x="248949" y="2438794"/>
            <a:ext cx="2369574" cy="1920240"/>
          </a:xfrm>
          <a:prstGeom prst="rect">
            <a:avLst/>
          </a:prstGeom>
        </p:spPr>
      </p:pic>
      <p:sp>
        <p:nvSpPr>
          <p:cNvPr id="4" name="Text Placeholder 3"/>
          <p:cNvSpPr>
            <a:spLocks noGrp="1"/>
          </p:cNvSpPr>
          <p:nvPr>
            <p:ph type="body" sz="quarter" idx="12"/>
          </p:nvPr>
        </p:nvSpPr>
        <p:spPr>
          <a:xfrm>
            <a:off x="2715491" y="1046771"/>
            <a:ext cx="6336145" cy="3356378"/>
          </a:xfrm>
        </p:spPr>
        <p:txBody>
          <a:bodyPr/>
          <a:lstStyle/>
          <a:p>
            <a:pPr marL="0" indent="0" algn="ctr">
              <a:buNone/>
            </a:pPr>
            <a:r>
              <a:rPr lang="en-US" sz="2000" i="1" dirty="0"/>
              <a:t>Thank you for your kind attention</a:t>
            </a:r>
          </a:p>
          <a:p>
            <a:pPr marL="0" indent="0" algn="ctr">
              <a:buNone/>
            </a:pPr>
            <a:r>
              <a:rPr lang="en-US" sz="2000" dirty="0">
                <a:hlinkClick r:id="rId4"/>
              </a:rPr>
              <a:t>askqc@oclc.org</a:t>
            </a:r>
            <a:endParaRPr lang="en-US" sz="2000" dirty="0"/>
          </a:p>
          <a:p>
            <a:pPr marL="0" indent="0">
              <a:buNone/>
            </a:pPr>
            <a:r>
              <a:rPr lang="en-US" sz="1600" b="1" dirty="0"/>
              <a:t>When to Input a New Record</a:t>
            </a:r>
          </a:p>
          <a:p>
            <a:pPr marL="457200" lvl="1" indent="0">
              <a:buNone/>
            </a:pPr>
            <a:r>
              <a:rPr lang="en-US" sz="1400" dirty="0"/>
              <a:t>OCLC Bibliographic Formats and Standards (BFAS), Chapter 4</a:t>
            </a:r>
          </a:p>
          <a:p>
            <a:pPr marL="914400" lvl="2" indent="0">
              <a:buNone/>
            </a:pPr>
            <a:r>
              <a:rPr lang="en-US" sz="1200" dirty="0">
                <a:hlinkClick r:id="rId5"/>
              </a:rPr>
              <a:t>http://www.oclc.org/bibformats/en/input.html</a:t>
            </a:r>
            <a:endParaRPr lang="en-US" sz="1200" dirty="0"/>
          </a:p>
          <a:p>
            <a:pPr marL="114300" indent="0">
              <a:buNone/>
            </a:pPr>
            <a:r>
              <a:rPr lang="en-US" sz="1600" b="1" dirty="0"/>
              <a:t>Differences Between, Changes Within:  Guidelines on When to Create a New Record</a:t>
            </a:r>
          </a:p>
          <a:p>
            <a:pPr marL="457200" lvl="1" indent="0">
              <a:buNone/>
            </a:pPr>
            <a:r>
              <a:rPr lang="en-US" sz="1400" dirty="0"/>
              <a:t>ALA’s Association for Library Collections and Technical Services (ALCTS)</a:t>
            </a:r>
          </a:p>
          <a:p>
            <a:pPr marL="914400" lvl="2" indent="0">
              <a:buNone/>
            </a:pPr>
            <a:r>
              <a:rPr lang="en-US" sz="1200" dirty="0">
                <a:hlinkClick r:id="rId6"/>
              </a:rPr>
              <a:t>http://www.ala.org/ala/mgrps/divs/alcts/resources/org/cat/differences07.pdf</a:t>
            </a:r>
            <a:endParaRPr lang="en-US" sz="1200" dirty="0"/>
          </a:p>
          <a:p>
            <a:pPr marL="114300" indent="0">
              <a:buNone/>
            </a:pPr>
            <a:r>
              <a:rPr lang="en-US" sz="1600" b="1" dirty="0"/>
              <a:t>OCLC’s “Cataloging Defensively” Page</a:t>
            </a:r>
          </a:p>
          <a:p>
            <a:pPr marL="914400" lvl="2" indent="0">
              <a:buNone/>
            </a:pPr>
            <a:r>
              <a:rPr lang="en-US" sz="1050" dirty="0">
                <a:hlinkClick r:id="rId7"/>
              </a:rPr>
              <a:t>http://www.oclc.org/events/cataloging-defensively.en.html</a:t>
            </a:r>
            <a:endParaRPr lang="en-US" sz="1600" dirty="0"/>
          </a:p>
        </p:txBody>
      </p:sp>
      <p:sp>
        <p:nvSpPr>
          <p:cNvPr id="7" name="Text Placeholder 4"/>
          <p:cNvSpPr>
            <a:spLocks noGrp="1"/>
          </p:cNvSpPr>
          <p:nvPr>
            <p:ph type="body" sz="quarter" idx="13"/>
          </p:nvPr>
        </p:nvSpPr>
        <p:spPr>
          <a:xfrm>
            <a:off x="341313" y="342901"/>
            <a:ext cx="8439150" cy="534924"/>
          </a:xfrm>
          <a:ln w="12700">
            <a:solidFill>
              <a:schemeClr val="tx1"/>
            </a:solidFill>
          </a:ln>
        </p:spPr>
        <p:txBody>
          <a:bodyPr/>
          <a:lstStyle/>
          <a:p>
            <a:pPr algn="ctr"/>
            <a:r>
              <a:rPr lang="en-US" sz="2400" dirty="0"/>
              <a:t>Cataloging Videorecordings Defensively:  Questions</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2438" b="12438"/>
          <a:stretch/>
        </p:blipFill>
        <p:spPr>
          <a:xfrm>
            <a:off x="797349" y="968515"/>
            <a:ext cx="1437894" cy="1470279"/>
          </a:xfrm>
          <a:prstGeom prst="rect">
            <a:avLst/>
          </a:prstGeom>
        </p:spPr>
      </p:pic>
    </p:spTree>
    <p:extLst>
      <p:ext uri="{BB962C8B-B14F-4D97-AF65-F5344CB8AC3E}">
        <p14:creationId xmlns:p14="http://schemas.microsoft.com/office/powerpoint/2010/main" val="20930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66264"/>
            <a:ext cx="8439148" cy="3242709"/>
          </a:xfrm>
        </p:spPr>
        <p:txBody>
          <a:bodyPr/>
          <a:lstStyle/>
          <a:p>
            <a:pPr marL="0" indent="0">
              <a:buNone/>
            </a:pPr>
            <a:r>
              <a:rPr lang="en-US" b="1" dirty="0"/>
              <a:t>Records Exempt from DDR:</a:t>
            </a:r>
          </a:p>
          <a:p>
            <a:r>
              <a:rPr lang="en-US" sz="1800" dirty="0"/>
              <a:t>All records with publication/production dates earlier than 1801</a:t>
            </a:r>
          </a:p>
          <a:p>
            <a:r>
              <a:rPr lang="en-US" sz="1800" dirty="0"/>
              <a:t>All records for original rare/archival materials coded with any of 24 MARC </a:t>
            </a:r>
            <a:r>
              <a:rPr lang="en-US" sz="1800" i="1" dirty="0"/>
              <a:t>Descriptive Convention Source Codes </a:t>
            </a:r>
            <a:r>
              <a:rPr lang="en-US" sz="1800" dirty="0"/>
              <a:t>in field 040 subfield $e</a:t>
            </a:r>
          </a:p>
          <a:p>
            <a:pPr lvl="1"/>
            <a:r>
              <a:rPr lang="en-US" sz="1600" dirty="0"/>
              <a:t>In consultation with Rare Books and Manuscripts Section, Bibliographic Standards Committee of ACRL and with the rare and archival materials communities</a:t>
            </a:r>
          </a:p>
          <a:p>
            <a:r>
              <a:rPr lang="en-US" sz="1800" dirty="0"/>
              <a:t>All Cartographic Materials with publication/production dates earlier than 1901</a:t>
            </a:r>
          </a:p>
          <a:p>
            <a:pPr lvl="1"/>
            <a:r>
              <a:rPr lang="en-US" sz="1600" dirty="0"/>
              <a:t>In consultation with MAGIRT CCC</a:t>
            </a:r>
          </a:p>
          <a:p>
            <a:r>
              <a:rPr lang="en-US" sz="1800" dirty="0"/>
              <a:t>All photographs (Material Types </a:t>
            </a:r>
            <a:r>
              <a:rPr lang="en-US" sz="1800" i="1" dirty="0" err="1"/>
              <a:t>pht</a:t>
            </a:r>
            <a:r>
              <a:rPr lang="en-US" sz="1800" dirty="0"/>
              <a:t> and </a:t>
            </a:r>
            <a:r>
              <a:rPr lang="en-US" sz="1800" i="1" dirty="0"/>
              <a:t>pic</a:t>
            </a:r>
            <a:r>
              <a:rPr lang="en-US" sz="1800" dirty="0"/>
              <a:t>)</a:t>
            </a:r>
          </a:p>
          <a:p>
            <a:pPr lvl="1"/>
            <a:r>
              <a:rPr lang="en-US" sz="1600" dirty="0"/>
              <a:t>Usually supplied, generic, </a:t>
            </a:r>
            <a:r>
              <a:rPr lang="en-US" sz="1600" dirty="0" err="1"/>
              <a:t>undifferentiable</a:t>
            </a:r>
            <a:r>
              <a:rPr lang="en-US" sz="1600" dirty="0"/>
              <a:t> titles</a:t>
            </a:r>
          </a:p>
        </p:txBody>
      </p:sp>
      <p:sp>
        <p:nvSpPr>
          <p:cNvPr id="4" name="Text Placeholder 4"/>
          <p:cNvSpPr>
            <a:spLocks noGrp="1"/>
          </p:cNvSpPr>
          <p:nvPr>
            <p:ph type="body" sz="quarter" idx="13"/>
          </p:nvPr>
        </p:nvSpPr>
        <p:spPr>
          <a:xfrm>
            <a:off x="340786" y="343304"/>
            <a:ext cx="8439148" cy="471705"/>
          </a:xfrm>
          <a:ln w="12700">
            <a:solidFill>
              <a:schemeClr val="tx1"/>
            </a:solidFill>
          </a:ln>
        </p:spPr>
        <p:txBody>
          <a:bodyPr/>
          <a:lstStyle/>
          <a:p>
            <a:pPr algn="ctr"/>
            <a:r>
              <a:rPr lang="en-US" sz="2400" dirty="0"/>
              <a:t>Cataloging Videorecordings Defensively:  Introduction</a:t>
            </a:r>
          </a:p>
        </p:txBody>
      </p:sp>
    </p:spTree>
    <p:extLst>
      <p:ext uri="{BB962C8B-B14F-4D97-AF65-F5344CB8AC3E}">
        <p14:creationId xmlns:p14="http://schemas.microsoft.com/office/powerpoint/2010/main" val="36097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1194339"/>
            <a:ext cx="8439148" cy="3176493"/>
          </a:xfrm>
        </p:spPr>
        <p:txBody>
          <a:bodyPr/>
          <a:lstStyle/>
          <a:p>
            <a:pPr marL="0" indent="0" algn="ctr">
              <a:buNone/>
            </a:pPr>
            <a:r>
              <a:rPr lang="en-US" sz="2100" b="1" dirty="0"/>
              <a:t>Cataloging Defensively = Cataloging Carefully</a:t>
            </a:r>
          </a:p>
          <a:p>
            <a:pPr>
              <a:buFont typeface="Arial" pitchFamily="34" charset="0"/>
              <a:buChar char="•"/>
            </a:pPr>
            <a:r>
              <a:rPr lang="en-US" sz="2000" dirty="0"/>
              <a:t>Be sure you search thoroughly</a:t>
            </a:r>
          </a:p>
          <a:p>
            <a:pPr>
              <a:buFont typeface="Arial" pitchFamily="34" charset="0"/>
              <a:buChar char="•"/>
            </a:pPr>
            <a:r>
              <a:rPr lang="en-US" sz="2000" dirty="0"/>
              <a:t>When deriving a new record from an existing one, be sure that you make all of the changes to the record that convinced you a separate record was justified in the first place</a:t>
            </a:r>
          </a:p>
          <a:p>
            <a:pPr>
              <a:buFont typeface="Arial" pitchFamily="34" charset="0"/>
              <a:buChar char="•"/>
            </a:pPr>
            <a:r>
              <a:rPr lang="en-US" sz="2000" dirty="0"/>
              <a:t>When editing an existing record, be sure that you never change the essential identity of an existing bibliographic record to something else</a:t>
            </a:r>
          </a:p>
          <a:p>
            <a:pPr>
              <a:buFont typeface="Arial" pitchFamily="34" charset="0"/>
              <a:buChar char="•"/>
            </a:pPr>
            <a:r>
              <a:rPr lang="en-US" sz="2000" dirty="0"/>
              <a:t>Be sure that the coding and tagging are correct and complete</a:t>
            </a:r>
          </a:p>
          <a:p>
            <a:pPr>
              <a:buFont typeface="Arial" pitchFamily="34" charset="0"/>
              <a:buChar char="•"/>
            </a:pPr>
            <a:r>
              <a:rPr lang="en-US" sz="2000" dirty="0"/>
              <a:t>Be sure to proofread the record</a:t>
            </a:r>
          </a:p>
        </p:txBody>
      </p:sp>
      <p:sp>
        <p:nvSpPr>
          <p:cNvPr id="6" name="Text Placeholder 4"/>
          <p:cNvSpPr>
            <a:spLocks noGrp="1"/>
          </p:cNvSpPr>
          <p:nvPr>
            <p:ph type="body" sz="quarter" idx="13"/>
          </p:nvPr>
        </p:nvSpPr>
        <p:spPr>
          <a:xfrm>
            <a:off x="659876" y="343304"/>
            <a:ext cx="7852528" cy="451826"/>
          </a:xfrm>
          <a:ln w="12700">
            <a:solidFill>
              <a:schemeClr val="tx1"/>
            </a:solidFill>
          </a:ln>
        </p:spPr>
        <p:txBody>
          <a:bodyPr/>
          <a:lstStyle/>
          <a:p>
            <a:pPr algn="ctr"/>
            <a:r>
              <a:rPr lang="en-US" sz="2400" dirty="0"/>
              <a:t>Cataloging Videorecordings Defensively:  Basics</a:t>
            </a:r>
          </a:p>
        </p:txBody>
      </p:sp>
    </p:spTree>
    <p:extLst>
      <p:ext uri="{BB962C8B-B14F-4D97-AF65-F5344CB8AC3E}">
        <p14:creationId xmlns:p14="http://schemas.microsoft.com/office/powerpoint/2010/main" val="22926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lgn="ctr">
              <a:buNone/>
            </a:pPr>
            <a:r>
              <a:rPr lang="en-US" sz="2100" b="1" dirty="0"/>
              <a:t>Cataloging Defensively = Cataloging Carefully</a:t>
            </a:r>
          </a:p>
          <a:p>
            <a:pPr marL="0" indent="0">
              <a:buNone/>
            </a:pPr>
            <a:r>
              <a:rPr lang="en-US" sz="2000" dirty="0"/>
              <a:t>Be sure that the record is internally consistent, with coded data corresponding correctly to descriptive data, including:</a:t>
            </a:r>
          </a:p>
          <a:p>
            <a:pPr lvl="1">
              <a:buFont typeface="Arial" pitchFamily="34" charset="0"/>
              <a:buChar char="•"/>
            </a:pPr>
            <a:r>
              <a:rPr lang="en-US" sz="1900" i="1" dirty="0" err="1"/>
              <a:t>Ctry</a:t>
            </a:r>
            <a:r>
              <a:rPr lang="en-US" sz="1900" dirty="0"/>
              <a:t> and 260/264 subfield $a</a:t>
            </a:r>
          </a:p>
          <a:p>
            <a:pPr lvl="1">
              <a:buFont typeface="Arial" pitchFamily="34" charset="0"/>
              <a:buChar char="•"/>
            </a:pPr>
            <a:r>
              <a:rPr lang="en-US" sz="1900" i="1" dirty="0"/>
              <a:t>Date 1</a:t>
            </a:r>
            <a:r>
              <a:rPr lang="en-US" sz="1900" dirty="0"/>
              <a:t> and 260/264 subfield $c</a:t>
            </a:r>
          </a:p>
          <a:p>
            <a:pPr lvl="1">
              <a:buFont typeface="Arial" pitchFamily="34" charset="0"/>
              <a:buChar char="•"/>
            </a:pPr>
            <a:r>
              <a:rPr lang="en-US" sz="1900" i="1" dirty="0"/>
              <a:t>Form</a:t>
            </a:r>
            <a:r>
              <a:rPr lang="en-US" sz="1900" dirty="0"/>
              <a:t> coding for electronic resources, microforms, Braille, large print, when appropriate </a:t>
            </a:r>
          </a:p>
          <a:p>
            <a:pPr lvl="1">
              <a:buFont typeface="Arial" pitchFamily="34" charset="0"/>
              <a:buChar char="•"/>
            </a:pPr>
            <a:r>
              <a:rPr lang="en-US" sz="1900" dirty="0"/>
              <a:t>006 to account for additional aspects of a resource, when appropriate </a:t>
            </a:r>
          </a:p>
          <a:p>
            <a:pPr lvl="1">
              <a:buFont typeface="Arial" pitchFamily="34" charset="0"/>
              <a:buChar char="•"/>
            </a:pPr>
            <a:r>
              <a:rPr lang="en-US" sz="1900" dirty="0"/>
              <a:t>007 correctly reflecting physical characteristics, when appropriate</a:t>
            </a:r>
          </a:p>
        </p:txBody>
      </p:sp>
      <p:sp>
        <p:nvSpPr>
          <p:cNvPr id="6" name="Text Placeholder 4"/>
          <p:cNvSpPr>
            <a:spLocks noGrp="1"/>
          </p:cNvSpPr>
          <p:nvPr>
            <p:ph type="body" sz="quarter" idx="13"/>
          </p:nvPr>
        </p:nvSpPr>
        <p:spPr>
          <a:xfrm>
            <a:off x="340786" y="343304"/>
            <a:ext cx="8439148" cy="471705"/>
          </a:xfrm>
          <a:ln w="12700">
            <a:solidFill>
              <a:schemeClr val="tx1"/>
            </a:solidFill>
          </a:ln>
        </p:spPr>
        <p:txBody>
          <a:bodyPr/>
          <a:lstStyle/>
          <a:p>
            <a:pPr algn="ctr"/>
            <a:r>
              <a:rPr lang="en-US" sz="2400" dirty="0"/>
              <a:t>Cataloging Videorecordings Defensively:  Basics</a:t>
            </a:r>
          </a:p>
        </p:txBody>
      </p:sp>
    </p:spTree>
    <p:extLst>
      <p:ext uri="{BB962C8B-B14F-4D97-AF65-F5344CB8AC3E}">
        <p14:creationId xmlns:p14="http://schemas.microsoft.com/office/powerpoint/2010/main" val="2545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2527" y="952415"/>
            <a:ext cx="8747185" cy="3579198"/>
          </a:xfrm>
        </p:spPr>
        <p:txBody>
          <a:bodyPr/>
          <a:lstStyle/>
          <a:p>
            <a:pPr marL="0" indent="0">
              <a:buNone/>
            </a:pPr>
            <a:r>
              <a:rPr lang="en-US" b="1" dirty="0"/>
              <a:t>Include an edition statement </a:t>
            </a:r>
            <a:r>
              <a:rPr lang="en-US" b="1" i="1" dirty="0"/>
              <a:t>in field 250 </a:t>
            </a:r>
            <a:r>
              <a:rPr lang="en-US" b="1" dirty="0"/>
              <a:t>if one is available</a:t>
            </a:r>
          </a:p>
          <a:p>
            <a:pPr marL="457200" lvl="1" indent="0">
              <a:buNone/>
            </a:pPr>
            <a:r>
              <a:rPr lang="en-US" sz="1600" dirty="0"/>
              <a:t>a)  a word such as edition, issue, release, level, state, or update (or its equivalent in another language)</a:t>
            </a:r>
          </a:p>
          <a:p>
            <a:pPr marL="457200" lvl="1" indent="0">
              <a:buNone/>
            </a:pPr>
            <a:r>
              <a:rPr lang="en-US" sz="1600" dirty="0"/>
              <a:t>	</a:t>
            </a:r>
            <a:r>
              <a:rPr lang="en-US" sz="1600" i="1" dirty="0"/>
              <a:t>or</a:t>
            </a:r>
          </a:p>
          <a:p>
            <a:pPr marL="457200" lvl="1" indent="0">
              <a:buNone/>
            </a:pPr>
            <a:r>
              <a:rPr lang="en-US" sz="1600" dirty="0"/>
              <a:t>b)  a statement indicating: </a:t>
            </a:r>
          </a:p>
          <a:p>
            <a:pPr marL="914400" lvl="2" indent="0">
              <a:buNone/>
            </a:pPr>
            <a:r>
              <a:rPr lang="en-US" sz="1400" dirty="0" err="1"/>
              <a:t>i</a:t>
            </a:r>
            <a:r>
              <a:rPr lang="en-US" sz="1400" dirty="0"/>
              <a:t>)	a difference in content</a:t>
            </a:r>
          </a:p>
          <a:p>
            <a:pPr marL="914400" lvl="2" indent="0">
              <a:buNone/>
            </a:pPr>
            <a:r>
              <a:rPr lang="en-US" sz="1400" dirty="0"/>
              <a:t>ii)	a difference in geographic coverage</a:t>
            </a:r>
          </a:p>
          <a:p>
            <a:pPr marL="914400" lvl="2" indent="0">
              <a:buNone/>
            </a:pPr>
            <a:r>
              <a:rPr lang="en-US" sz="1400" dirty="0"/>
              <a:t>iii)	a difference in language</a:t>
            </a:r>
          </a:p>
          <a:p>
            <a:pPr marL="914400" lvl="2" indent="0">
              <a:buNone/>
            </a:pPr>
            <a:r>
              <a:rPr lang="en-US" sz="1400" dirty="0"/>
              <a:t>iv)	a difference in audience</a:t>
            </a:r>
          </a:p>
          <a:p>
            <a:pPr marL="914400" lvl="2" indent="0">
              <a:buNone/>
            </a:pPr>
            <a:r>
              <a:rPr lang="en-US" sz="1400" dirty="0"/>
              <a:t>v)	a particular format or physical presentation</a:t>
            </a:r>
          </a:p>
          <a:p>
            <a:pPr marL="914400" lvl="2" indent="0">
              <a:buNone/>
            </a:pPr>
            <a:r>
              <a:rPr lang="en-US" sz="1400" dirty="0"/>
              <a:t>vi)	a different date associated with the content</a:t>
            </a:r>
          </a:p>
          <a:p>
            <a:pPr marL="800100" lvl="2" indent="0">
              <a:buNone/>
            </a:pPr>
            <a:r>
              <a:rPr lang="en-US" sz="1400" dirty="0"/>
              <a:t>	vii)	a particular voice range or format of notated music</a:t>
            </a:r>
            <a:endParaRPr lang="en-US" sz="1400" b="1" dirty="0"/>
          </a:p>
        </p:txBody>
      </p:sp>
      <p:sp>
        <p:nvSpPr>
          <p:cNvPr id="4" name="Text Placeholder 4"/>
          <p:cNvSpPr>
            <a:spLocks noGrp="1"/>
          </p:cNvSpPr>
          <p:nvPr>
            <p:ph type="body" sz="quarter" idx="13"/>
          </p:nvPr>
        </p:nvSpPr>
        <p:spPr>
          <a:xfrm>
            <a:off x="340786" y="205281"/>
            <a:ext cx="8439148" cy="536590"/>
          </a:xfrm>
          <a:ln w="12700">
            <a:solidFill>
              <a:schemeClr val="tx1"/>
            </a:solidFill>
          </a:ln>
        </p:spPr>
        <p:txBody>
          <a:bodyPr/>
          <a:lstStyle/>
          <a:p>
            <a:pPr algn="ctr"/>
            <a:r>
              <a:rPr lang="en-US" sz="2400" dirty="0"/>
              <a:t>Cataloging Videorecordings Defensively:  Edition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734" y="1788413"/>
            <a:ext cx="2743200" cy="2743200"/>
          </a:xfrm>
          <a:prstGeom prst="rect">
            <a:avLst/>
          </a:prstGeom>
        </p:spPr>
      </p:pic>
    </p:spTree>
    <p:extLst>
      <p:ext uri="{BB962C8B-B14F-4D97-AF65-F5344CB8AC3E}">
        <p14:creationId xmlns:p14="http://schemas.microsoft.com/office/powerpoint/2010/main" val="2444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82880" y="1343862"/>
            <a:ext cx="4647912" cy="2914126"/>
          </a:xfrm>
        </p:spPr>
        <p:txBody>
          <a:bodyPr/>
          <a:lstStyle/>
          <a:p>
            <a:pPr marL="0" indent="0" algn="ctr">
              <a:buNone/>
            </a:pPr>
            <a:r>
              <a:rPr lang="en-US" b="1" dirty="0"/>
              <a:t>Edition Statements =</a:t>
            </a:r>
          </a:p>
          <a:p>
            <a:pPr marL="0" indent="0" algn="ctr">
              <a:buNone/>
            </a:pPr>
            <a:r>
              <a:rPr lang="en-US" b="1" dirty="0"/>
              <a:t> Effective Differentiation</a:t>
            </a:r>
          </a:p>
          <a:p>
            <a:pPr marL="0" indent="0" algn="ctr">
              <a:buNone/>
            </a:pPr>
            <a:r>
              <a:rPr lang="en-US" sz="2000" b="1" dirty="0"/>
              <a:t>RDA 2.5.1.4 &amp; AACR2 1.2B4, 7.2B3</a:t>
            </a:r>
          </a:p>
          <a:p>
            <a:pPr marL="0" indent="0" algn="ctr">
              <a:buNone/>
            </a:pPr>
            <a:r>
              <a:rPr lang="en-US" sz="2000" dirty="0"/>
              <a:t>For a resource lacking an edition statement but known to contain significant changes from other editions, supply an edition statement if important for identification or access</a:t>
            </a:r>
            <a:endParaRPr lang="en-US" sz="2000" b="1" dirty="0"/>
          </a:p>
        </p:txBody>
      </p:sp>
      <p:sp>
        <p:nvSpPr>
          <p:cNvPr id="8" name="Text Placeholder 4"/>
          <p:cNvSpPr>
            <a:spLocks noGrp="1"/>
          </p:cNvSpPr>
          <p:nvPr>
            <p:ph type="body" sz="quarter" idx="13"/>
          </p:nvPr>
        </p:nvSpPr>
        <p:spPr>
          <a:xfrm>
            <a:off x="340786" y="343305"/>
            <a:ext cx="8439148" cy="481644"/>
          </a:xfrm>
          <a:ln w="12700">
            <a:solidFill>
              <a:schemeClr val="tx1"/>
            </a:solidFill>
          </a:ln>
        </p:spPr>
        <p:txBody>
          <a:bodyPr/>
          <a:lstStyle/>
          <a:p>
            <a:pPr algn="ctr"/>
            <a:r>
              <a:rPr lang="en-US" sz="2400" dirty="0"/>
              <a:t>Cataloging Videorecordings Defensively:  Edition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270" y="1066613"/>
            <a:ext cx="2453595" cy="3468624"/>
          </a:xfrm>
          <a:prstGeom prst="rect">
            <a:avLst/>
          </a:prstGeom>
          <a:ln>
            <a:solidFill>
              <a:schemeClr val="accent1"/>
            </a:solidFill>
          </a:ln>
        </p:spPr>
      </p:pic>
    </p:spTree>
    <p:extLst>
      <p:ext uri="{BB962C8B-B14F-4D97-AF65-F5344CB8AC3E}">
        <p14:creationId xmlns:p14="http://schemas.microsoft.com/office/powerpoint/2010/main" val="1539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954353"/>
            <a:ext cx="4298577" cy="3810778"/>
          </a:xfrm>
        </p:spPr>
        <p:txBody>
          <a:bodyPr/>
          <a:lstStyle/>
          <a:p>
            <a:pPr marL="0" indent="0">
              <a:buNone/>
            </a:pPr>
            <a:r>
              <a:rPr lang="en-US" sz="1800" dirty="0"/>
              <a:t>245 00 Wilderness first aid : </a:t>
            </a:r>
            <a:r>
              <a:rPr lang="en-US" sz="1800" dirty="0" err="1"/>
              <a:t>ǂb</a:t>
            </a:r>
            <a:r>
              <a:rPr lang="en-US" sz="1800" dirty="0"/>
              <a:t> emergency care for remote locations.</a:t>
            </a:r>
          </a:p>
          <a:p>
            <a:pPr marL="0" indent="0">
              <a:buNone/>
            </a:pPr>
            <a:r>
              <a:rPr lang="en-US" sz="1800" dirty="0">
                <a:solidFill>
                  <a:srgbClr val="FF0000"/>
                </a:solidFill>
              </a:rPr>
              <a:t>250      3rd ed.</a:t>
            </a:r>
          </a:p>
          <a:p>
            <a:pPr marL="0" indent="0">
              <a:buNone/>
            </a:pPr>
            <a:r>
              <a:rPr lang="en-US" sz="1800" dirty="0"/>
              <a:t>260      Sudbury, MA : </a:t>
            </a:r>
            <a:r>
              <a:rPr lang="en-US" sz="1800" dirty="0" err="1"/>
              <a:t>ǂb</a:t>
            </a:r>
            <a:r>
              <a:rPr lang="en-US" sz="1800" dirty="0"/>
              <a:t> Jones and Bartlett Publishers, </a:t>
            </a:r>
            <a:r>
              <a:rPr lang="en-US" sz="1800" dirty="0" err="1"/>
              <a:t>ǂc</a:t>
            </a:r>
            <a:r>
              <a:rPr lang="en-US" sz="1800" dirty="0"/>
              <a:t> ©2009.</a:t>
            </a:r>
          </a:p>
          <a:p>
            <a:pPr marL="0" indent="0">
              <a:buNone/>
            </a:pPr>
            <a:r>
              <a:rPr lang="en-US" sz="1800" dirty="0"/>
              <a:t>300      1 videodisc (25 min., 41 sec.) : </a:t>
            </a:r>
            <a:r>
              <a:rPr lang="en-US" sz="1800" dirty="0" err="1"/>
              <a:t>ǂb</a:t>
            </a:r>
            <a:r>
              <a:rPr lang="en-US" sz="1800" dirty="0"/>
              <a:t> sound, color ; </a:t>
            </a:r>
            <a:r>
              <a:rPr lang="en-US" sz="1800" dirty="0" err="1"/>
              <a:t>ǂc</a:t>
            </a:r>
            <a:r>
              <a:rPr lang="en-US" sz="1800" dirty="0"/>
              <a:t> 4 3/4 in.</a:t>
            </a:r>
          </a:p>
          <a:p>
            <a:pPr marL="0" indent="0">
              <a:buNone/>
            </a:pPr>
            <a:r>
              <a:rPr lang="en-US" sz="1800" dirty="0"/>
              <a:t>500      At head of title: American Academy of </a:t>
            </a:r>
            <a:r>
              <a:rPr lang="en-US" sz="1800" dirty="0" err="1"/>
              <a:t>Orthopaedic</a:t>
            </a:r>
            <a:r>
              <a:rPr lang="en-US" sz="1800" dirty="0"/>
              <a:t> Surgeons.</a:t>
            </a:r>
          </a:p>
          <a:p>
            <a:pPr marL="0" indent="0">
              <a:buNone/>
            </a:pPr>
            <a:r>
              <a:rPr lang="en-US" sz="1800" dirty="0"/>
              <a:t>500      On case liner: Wilderness Medical Society.</a:t>
            </a:r>
          </a:p>
          <a:p>
            <a:pPr marL="0" indent="0">
              <a:buNone/>
            </a:pPr>
            <a:r>
              <a:rPr lang="en-US" sz="1800" dirty="0"/>
              <a:t>538      DVD.</a:t>
            </a:r>
          </a:p>
        </p:txBody>
      </p:sp>
      <p:sp>
        <p:nvSpPr>
          <p:cNvPr id="4" name="Content Placeholder 3"/>
          <p:cNvSpPr>
            <a:spLocks noGrp="1"/>
          </p:cNvSpPr>
          <p:nvPr>
            <p:ph sz="half" idx="2"/>
          </p:nvPr>
        </p:nvSpPr>
        <p:spPr>
          <a:xfrm>
            <a:off x="4648201" y="968580"/>
            <a:ext cx="4334434" cy="3904518"/>
          </a:xfrm>
        </p:spPr>
        <p:txBody>
          <a:bodyPr/>
          <a:lstStyle/>
          <a:p>
            <a:pPr marL="0" indent="0">
              <a:buNone/>
            </a:pPr>
            <a:r>
              <a:rPr lang="en-US" sz="1800" dirty="0"/>
              <a:t>245 00 Wilderness first aid : </a:t>
            </a:r>
            <a:r>
              <a:rPr lang="en-US" sz="1800" dirty="0" err="1"/>
              <a:t>ǂb</a:t>
            </a:r>
            <a:r>
              <a:rPr lang="en-US" sz="1800" dirty="0"/>
              <a:t> emergency care for remote locations.</a:t>
            </a:r>
          </a:p>
          <a:p>
            <a:pPr marL="0" indent="0">
              <a:buNone/>
            </a:pPr>
            <a:r>
              <a:rPr lang="en-US" sz="1800" dirty="0">
                <a:solidFill>
                  <a:srgbClr val="FF0000"/>
                </a:solidFill>
              </a:rPr>
              <a:t>250      4th ed.</a:t>
            </a:r>
          </a:p>
          <a:p>
            <a:pPr marL="0" indent="0">
              <a:buNone/>
            </a:pPr>
            <a:r>
              <a:rPr lang="en-US" sz="1800" dirty="0"/>
              <a:t>260      Burlington, MA : </a:t>
            </a:r>
            <a:r>
              <a:rPr lang="en-US" sz="1800" dirty="0" err="1"/>
              <a:t>ǂb</a:t>
            </a:r>
            <a:r>
              <a:rPr lang="en-US" sz="1800" dirty="0"/>
              <a:t> Jones and Bartlett Publishers </a:t>
            </a:r>
            <a:r>
              <a:rPr lang="en-US" sz="1800" dirty="0" err="1"/>
              <a:t>ǂc</a:t>
            </a:r>
            <a:r>
              <a:rPr lang="en-US" sz="1800" dirty="0"/>
              <a:t> c2015.</a:t>
            </a:r>
          </a:p>
          <a:p>
            <a:pPr marL="0" indent="0">
              <a:buNone/>
            </a:pPr>
            <a:r>
              <a:rPr lang="en-US" sz="1800" dirty="0"/>
              <a:t>300      2 videodiscs : </a:t>
            </a:r>
            <a:r>
              <a:rPr lang="en-US" sz="1800" dirty="0" err="1"/>
              <a:t>ǂb</a:t>
            </a:r>
            <a:r>
              <a:rPr lang="en-US" sz="1800" dirty="0"/>
              <a:t> sd., col., </a:t>
            </a:r>
            <a:r>
              <a:rPr lang="en-US" sz="1800" dirty="0" err="1"/>
              <a:t>ǂc</a:t>
            </a:r>
            <a:r>
              <a:rPr lang="en-US" sz="1800" dirty="0"/>
              <a:t> 4 3/4 in.</a:t>
            </a:r>
          </a:p>
          <a:p>
            <a:pPr marL="0" indent="0">
              <a:buNone/>
            </a:pPr>
            <a:r>
              <a:rPr lang="en-US" sz="1800" dirty="0"/>
              <a:t>500      At head of title: American Academy of </a:t>
            </a:r>
            <a:r>
              <a:rPr lang="en-US" sz="1800" dirty="0" err="1"/>
              <a:t>Orthopaedic</a:t>
            </a:r>
            <a:r>
              <a:rPr lang="en-US" sz="1800" dirty="0"/>
              <a:t> Surgeons.</a:t>
            </a:r>
          </a:p>
          <a:p>
            <a:pPr marL="0" indent="0">
              <a:buNone/>
            </a:pPr>
            <a:r>
              <a:rPr lang="en-US" sz="1800" dirty="0"/>
              <a:t>538      DVD.</a:t>
            </a:r>
            <a:endParaRPr lang="en-US" sz="1500" dirty="0"/>
          </a:p>
          <a:p>
            <a:pPr marL="0" indent="0">
              <a:buNone/>
            </a:pPr>
            <a:endParaRPr lang="en-US" sz="1500" dirty="0"/>
          </a:p>
          <a:p>
            <a:pPr marL="0" indent="0" algn="ctr">
              <a:buNone/>
            </a:pPr>
            <a:r>
              <a:rPr lang="en-US" sz="2800" b="1" dirty="0">
                <a:solidFill>
                  <a:srgbClr val="FF0000"/>
                </a:solidFill>
              </a:rPr>
              <a:t>Difference in Content</a:t>
            </a:r>
          </a:p>
        </p:txBody>
      </p:sp>
      <p:sp>
        <p:nvSpPr>
          <p:cNvPr id="8" name="Title 3"/>
          <p:cNvSpPr>
            <a:spLocks noGrp="1"/>
          </p:cNvSpPr>
          <p:nvPr>
            <p:ph type="title"/>
          </p:nvPr>
        </p:nvSpPr>
        <p:spPr>
          <a:xfrm>
            <a:off x="434976" y="110730"/>
            <a:ext cx="7561542" cy="465740"/>
          </a:xfrm>
          <a:ln w="12700">
            <a:solidFill>
              <a:schemeClr val="tx1"/>
            </a:solidFill>
          </a:ln>
        </p:spPr>
        <p:txBody>
          <a:bodyPr/>
          <a:lstStyle/>
          <a:p>
            <a:r>
              <a:rPr lang="en-US" sz="2300" b="1" dirty="0">
                <a:solidFill>
                  <a:schemeClr val="tx2"/>
                </a:solidFill>
                <a:latin typeface="+mn-lt"/>
                <a:ea typeface="+mn-ea"/>
                <a:cs typeface="+mn-cs"/>
              </a:rPr>
              <a:t>Cataloging Videorecordings Defensively:  Edition</a:t>
            </a:r>
          </a:p>
        </p:txBody>
      </p:sp>
    </p:spTree>
    <p:extLst>
      <p:ext uri="{BB962C8B-B14F-4D97-AF65-F5344CB8AC3E}">
        <p14:creationId xmlns:p14="http://schemas.microsoft.com/office/powerpoint/2010/main" val="519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E988F0-95B4-4FCA-A550-26E1636850FD}">
  <ds:schemaRefs>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b67d80f-331f-4b51-b18e-81b8c101c29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21952</TotalTime>
  <Words>14684</Words>
  <Application>Microsoft Office PowerPoint</Application>
  <PresentationFormat>On-screen Show (16:9)</PresentationFormat>
  <Paragraphs>866</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Edition</vt:lpstr>
      <vt:lpstr>Cataloging Videorecordings Defensively:  “Cast List”</vt:lpstr>
      <vt:lpstr>Cataloging Videorecordings Defensively:  “Cast List”</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Weitz,Jay</cp:lastModifiedBy>
  <cp:revision>452</cp:revision>
  <cp:lastPrinted>2016-02-26T14:28:41Z</cp:lastPrinted>
  <dcterms:created xsi:type="dcterms:W3CDTF">2015-04-17T19:58:50Z</dcterms:created>
  <dcterms:modified xsi:type="dcterms:W3CDTF">2020-01-17T22:26:04Z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