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2" r:id="rId5"/>
  </p:sldMasterIdLst>
  <p:notesMasterIdLst>
    <p:notesMasterId r:id="rId37"/>
  </p:notesMasterIdLst>
  <p:handoutMasterIdLst>
    <p:handoutMasterId r:id="rId38"/>
  </p:handoutMasterIdLst>
  <p:sldIdLst>
    <p:sldId id="265" r:id="rId6"/>
    <p:sldId id="305" r:id="rId7"/>
    <p:sldId id="260" r:id="rId8"/>
    <p:sldId id="273" r:id="rId9"/>
    <p:sldId id="266" r:id="rId10"/>
    <p:sldId id="268" r:id="rId11"/>
    <p:sldId id="283" r:id="rId12"/>
    <p:sldId id="269" r:id="rId13"/>
    <p:sldId id="294" r:id="rId14"/>
    <p:sldId id="321" r:id="rId15"/>
    <p:sldId id="267" r:id="rId16"/>
    <p:sldId id="285" r:id="rId17"/>
    <p:sldId id="303" r:id="rId18"/>
    <p:sldId id="276" r:id="rId19"/>
    <p:sldId id="317" r:id="rId20"/>
    <p:sldId id="309" r:id="rId21"/>
    <p:sldId id="277" r:id="rId22"/>
    <p:sldId id="313" r:id="rId23"/>
    <p:sldId id="274" r:id="rId24"/>
    <p:sldId id="325" r:id="rId25"/>
    <p:sldId id="291" r:id="rId26"/>
    <p:sldId id="312" r:id="rId27"/>
    <p:sldId id="315" r:id="rId28"/>
    <p:sldId id="320" r:id="rId29"/>
    <p:sldId id="322" r:id="rId30"/>
    <p:sldId id="282" r:id="rId31"/>
    <p:sldId id="328" r:id="rId32"/>
    <p:sldId id="329" r:id="rId33"/>
    <p:sldId id="304" r:id="rId34"/>
    <p:sldId id="289" r:id="rId35"/>
    <p:sldId id="307" r:id="rId36"/>
  </p:sldIdLst>
  <p:sldSz cx="9144000" cy="5143500" type="screen16x9"/>
  <p:notesSz cx="7019925" cy="93059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08">
          <p15:clr>
            <a:srgbClr val="A4A3A4"/>
          </p15:clr>
        </p15:guide>
        <p15:guide id="2" pos="55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71D23"/>
    <a:srgbClr val="DE6126"/>
    <a:srgbClr val="5E626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760" autoAdjust="0"/>
    <p:restoredTop sz="69611" autoAdjust="0"/>
  </p:normalViewPr>
  <p:slideViewPr>
    <p:cSldViewPr snapToGrid="0" snapToObjects="1">
      <p:cViewPr varScale="1">
        <p:scale>
          <a:sx n="85" d="100"/>
          <a:sy n="85" d="100"/>
        </p:scale>
        <p:origin x="102" y="360"/>
      </p:cViewPr>
      <p:guideLst>
        <p:guide orient="horz" pos="1808"/>
        <p:guide pos="557"/>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1968" cy="465296"/>
          </a:xfrm>
          <a:prstGeom prst="rect">
            <a:avLst/>
          </a:prstGeom>
        </p:spPr>
        <p:txBody>
          <a:bodyPr vert="horz" lIns="93287" tIns="46644" rIns="93287" bIns="46644" rtlCol="0"/>
          <a:lstStyle>
            <a:lvl1pPr algn="l">
              <a:defRPr sz="1200"/>
            </a:lvl1pPr>
          </a:lstStyle>
          <a:p>
            <a:endParaRPr lang="en-US"/>
          </a:p>
        </p:txBody>
      </p:sp>
      <p:sp>
        <p:nvSpPr>
          <p:cNvPr id="3" name="Date Placeholder 2"/>
          <p:cNvSpPr>
            <a:spLocks noGrp="1"/>
          </p:cNvSpPr>
          <p:nvPr>
            <p:ph type="dt" sz="quarter" idx="1"/>
          </p:nvPr>
        </p:nvSpPr>
        <p:spPr>
          <a:xfrm>
            <a:off x="3976333" y="0"/>
            <a:ext cx="3041968" cy="465296"/>
          </a:xfrm>
          <a:prstGeom prst="rect">
            <a:avLst/>
          </a:prstGeom>
        </p:spPr>
        <p:txBody>
          <a:bodyPr vert="horz" lIns="93287" tIns="46644" rIns="93287" bIns="46644" rtlCol="0"/>
          <a:lstStyle>
            <a:lvl1pPr algn="r">
              <a:defRPr sz="1200"/>
            </a:lvl1pPr>
          </a:lstStyle>
          <a:p>
            <a:fld id="{1EA7726C-ACAE-124E-B040-09E55DEF4DA0}" type="datetimeFigureOut">
              <a:rPr lang="en-US" smtClean="0"/>
              <a:t>3/17/2017</a:t>
            </a:fld>
            <a:endParaRPr lang="en-US"/>
          </a:p>
        </p:txBody>
      </p:sp>
      <p:sp>
        <p:nvSpPr>
          <p:cNvPr id="4" name="Footer Placeholder 3"/>
          <p:cNvSpPr>
            <a:spLocks noGrp="1"/>
          </p:cNvSpPr>
          <p:nvPr>
            <p:ph type="ftr" sz="quarter" idx="2"/>
          </p:nvPr>
        </p:nvSpPr>
        <p:spPr>
          <a:xfrm>
            <a:off x="0" y="8839014"/>
            <a:ext cx="3041968" cy="465296"/>
          </a:xfrm>
          <a:prstGeom prst="rect">
            <a:avLst/>
          </a:prstGeom>
        </p:spPr>
        <p:txBody>
          <a:bodyPr vert="horz" lIns="93287" tIns="46644" rIns="93287" bIns="46644" rtlCol="0" anchor="b"/>
          <a:lstStyle>
            <a:lvl1pPr algn="l">
              <a:defRPr sz="1200"/>
            </a:lvl1pPr>
          </a:lstStyle>
          <a:p>
            <a:endParaRPr lang="en-US"/>
          </a:p>
        </p:txBody>
      </p:sp>
      <p:sp>
        <p:nvSpPr>
          <p:cNvPr id="5" name="Slide Number Placeholder 4"/>
          <p:cNvSpPr>
            <a:spLocks noGrp="1"/>
          </p:cNvSpPr>
          <p:nvPr>
            <p:ph type="sldNum" sz="quarter" idx="3"/>
          </p:nvPr>
        </p:nvSpPr>
        <p:spPr>
          <a:xfrm>
            <a:off x="3976333" y="8839014"/>
            <a:ext cx="3041968" cy="465296"/>
          </a:xfrm>
          <a:prstGeom prst="rect">
            <a:avLst/>
          </a:prstGeom>
        </p:spPr>
        <p:txBody>
          <a:bodyPr vert="horz" lIns="93287" tIns="46644" rIns="93287" bIns="46644" rtlCol="0" anchor="b"/>
          <a:lstStyle>
            <a:lvl1pPr algn="r">
              <a:defRPr sz="1200"/>
            </a:lvl1pPr>
          </a:lstStyle>
          <a:p>
            <a:fld id="{681C18C3-2E63-8349-A502-4ACA2BEDD3E4}" type="slidenum">
              <a:rPr lang="en-US" smtClean="0"/>
              <a:t>‹#›</a:t>
            </a:fld>
            <a:endParaRPr lang="en-US"/>
          </a:p>
        </p:txBody>
      </p:sp>
    </p:spTree>
    <p:extLst>
      <p:ext uri="{BB962C8B-B14F-4D97-AF65-F5344CB8AC3E}">
        <p14:creationId xmlns:p14="http://schemas.microsoft.com/office/powerpoint/2010/main" val="8611898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1968" cy="467451"/>
          </a:xfrm>
          <a:prstGeom prst="rect">
            <a:avLst/>
          </a:prstGeom>
        </p:spPr>
        <p:txBody>
          <a:bodyPr vert="horz" lIns="93287" tIns="46644" rIns="93287" bIns="46644" rtlCol="0"/>
          <a:lstStyle>
            <a:lvl1pPr algn="l">
              <a:defRPr sz="1200"/>
            </a:lvl1pPr>
          </a:lstStyle>
          <a:p>
            <a:endParaRPr lang="en-US"/>
          </a:p>
        </p:txBody>
      </p:sp>
      <p:sp>
        <p:nvSpPr>
          <p:cNvPr id="3" name="Date Placeholder 2"/>
          <p:cNvSpPr>
            <a:spLocks noGrp="1"/>
          </p:cNvSpPr>
          <p:nvPr>
            <p:ph type="dt" idx="1"/>
          </p:nvPr>
        </p:nvSpPr>
        <p:spPr>
          <a:xfrm>
            <a:off x="3976739" y="0"/>
            <a:ext cx="3041968" cy="467451"/>
          </a:xfrm>
          <a:prstGeom prst="rect">
            <a:avLst/>
          </a:prstGeom>
        </p:spPr>
        <p:txBody>
          <a:bodyPr vert="horz" lIns="93287" tIns="46644" rIns="93287" bIns="46644" rtlCol="0"/>
          <a:lstStyle>
            <a:lvl1pPr algn="r">
              <a:defRPr sz="1200"/>
            </a:lvl1pPr>
          </a:lstStyle>
          <a:p>
            <a:fld id="{40E2D7E0-13AB-4081-88C6-81305814C039}" type="datetimeFigureOut">
              <a:rPr lang="en-US" smtClean="0"/>
              <a:t>3/17/2017</a:t>
            </a:fld>
            <a:endParaRPr lang="en-US"/>
          </a:p>
        </p:txBody>
      </p:sp>
      <p:sp>
        <p:nvSpPr>
          <p:cNvPr id="4" name="Slide Image Placeholder 3"/>
          <p:cNvSpPr>
            <a:spLocks noGrp="1" noRot="1" noChangeAspect="1"/>
          </p:cNvSpPr>
          <p:nvPr>
            <p:ph type="sldImg" idx="2"/>
          </p:nvPr>
        </p:nvSpPr>
        <p:spPr>
          <a:xfrm>
            <a:off x="719138" y="1163638"/>
            <a:ext cx="5581650" cy="3140075"/>
          </a:xfrm>
          <a:prstGeom prst="rect">
            <a:avLst/>
          </a:prstGeom>
          <a:noFill/>
          <a:ln w="12700">
            <a:solidFill>
              <a:prstClr val="black"/>
            </a:solidFill>
          </a:ln>
        </p:spPr>
        <p:txBody>
          <a:bodyPr vert="horz" lIns="93287" tIns="46644" rIns="93287" bIns="46644" rtlCol="0" anchor="ctr"/>
          <a:lstStyle/>
          <a:p>
            <a:endParaRPr lang="en-US"/>
          </a:p>
        </p:txBody>
      </p:sp>
      <p:sp>
        <p:nvSpPr>
          <p:cNvPr id="5" name="Notes Placeholder 4"/>
          <p:cNvSpPr>
            <a:spLocks noGrp="1"/>
          </p:cNvSpPr>
          <p:nvPr>
            <p:ph type="body" sz="quarter" idx="3"/>
          </p:nvPr>
        </p:nvSpPr>
        <p:spPr>
          <a:xfrm>
            <a:off x="701993" y="4478479"/>
            <a:ext cx="5615940" cy="3664207"/>
          </a:xfrm>
          <a:prstGeom prst="rect">
            <a:avLst/>
          </a:prstGeom>
        </p:spPr>
        <p:txBody>
          <a:bodyPr vert="horz" lIns="93287" tIns="46644" rIns="93287" bIns="4664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38476"/>
            <a:ext cx="3041968" cy="467450"/>
          </a:xfrm>
          <a:prstGeom prst="rect">
            <a:avLst/>
          </a:prstGeom>
        </p:spPr>
        <p:txBody>
          <a:bodyPr vert="horz" lIns="93287" tIns="46644" rIns="93287" bIns="46644" rtlCol="0" anchor="b"/>
          <a:lstStyle>
            <a:lvl1pPr algn="l">
              <a:defRPr sz="1200"/>
            </a:lvl1pPr>
          </a:lstStyle>
          <a:p>
            <a:endParaRPr lang="en-US"/>
          </a:p>
        </p:txBody>
      </p:sp>
      <p:sp>
        <p:nvSpPr>
          <p:cNvPr id="7" name="Slide Number Placeholder 6"/>
          <p:cNvSpPr>
            <a:spLocks noGrp="1"/>
          </p:cNvSpPr>
          <p:nvPr>
            <p:ph type="sldNum" sz="quarter" idx="5"/>
          </p:nvPr>
        </p:nvSpPr>
        <p:spPr>
          <a:xfrm>
            <a:off x="3976739" y="8838476"/>
            <a:ext cx="3041968" cy="467450"/>
          </a:xfrm>
          <a:prstGeom prst="rect">
            <a:avLst/>
          </a:prstGeom>
        </p:spPr>
        <p:txBody>
          <a:bodyPr vert="horz" lIns="93287" tIns="46644" rIns="93287" bIns="46644" rtlCol="0" anchor="b"/>
          <a:lstStyle>
            <a:lvl1pPr algn="r">
              <a:defRPr sz="1200"/>
            </a:lvl1pPr>
          </a:lstStyle>
          <a:p>
            <a:fld id="{427E463D-5436-4E13-AD38-F505E2896F0F}" type="slidenum">
              <a:rPr lang="en-US" smtClean="0"/>
              <a:t>‹#›</a:t>
            </a:fld>
            <a:endParaRPr lang="en-US"/>
          </a:p>
        </p:txBody>
      </p:sp>
    </p:spTree>
    <p:extLst>
      <p:ext uri="{BB962C8B-B14F-4D97-AF65-F5344CB8AC3E}">
        <p14:creationId xmlns:p14="http://schemas.microsoft.com/office/powerpoint/2010/main" val="42277473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ww.ala.org/ala/mgrps/divs/alcts/resources/org/cat/differences07.pdf" TargetMode="External"/><Relationship Id="rId2" Type="http://schemas.openxmlformats.org/officeDocument/2006/relationships/slide" Target="../slides/slide2.xml"/><Relationship Id="rId1" Type="http://schemas.openxmlformats.org/officeDocument/2006/relationships/notesMaster" Target="../notesMasters/notesMaster1.xml"/><Relationship Id="rId4" Type="http://schemas.openxmlformats.org/officeDocument/2006/relationships/hyperlink" Target="http://www.oclc.org/events/cataloging-defensively.en.html" TargetMode="Externa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3" Type="http://schemas.openxmlformats.org/officeDocument/2006/relationships/hyperlink" Target="mailto:askqc@oclc.org" TargetMode="External"/><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t>Cataloging Scores Defensively:  “When to Input a New Record” in the Age of DDR</a:t>
            </a:r>
          </a:p>
          <a:p>
            <a:r>
              <a:rPr lang="en-US" sz="1000" dirty="0"/>
              <a:t>Music OCLC Users Group • 2017 February 22</a:t>
            </a:r>
          </a:p>
          <a:p>
            <a:r>
              <a:rPr lang="en-US" sz="1000" dirty="0"/>
              <a:t>Orlando, Florida</a:t>
            </a:r>
          </a:p>
          <a:p>
            <a:endParaRPr lang="en-US" sz="1000" dirty="0"/>
          </a:p>
          <a:p>
            <a:r>
              <a:rPr lang="en-US" sz="1000" dirty="0"/>
              <a:t>Welcome.  This presentation is based partly upon a more general “Cataloging Defensively” Webinar that I presented twice in October and November 2010 and that has been available since then on the OCLC Web site.  Given its 2010 date, it was heavily oriented toward AACR2 rather than RDA.  Given its intention, it tried to generalize rather than to get into too many bibliographic-format-specific issues.</a:t>
            </a:r>
          </a:p>
          <a:p>
            <a:endParaRPr lang="en-US" sz="10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t>Over the course of 2016, I presented three bibliographic format-specific ”Cataloging Defensively” PowerPoints for Maps, Videorecordings, and Sound Recordings.  All of these are available on the OCLC Web site at http://www.oclc.org/en/events/cataloging-defensively.html, as this one will be soon.  This Score-specific presentation is the fourth in the series and I hope you will find it useful.</a:t>
            </a:r>
          </a:p>
          <a:p>
            <a:endParaRPr lang="en-US" sz="1000" dirty="0"/>
          </a:p>
          <a:p>
            <a:r>
              <a:rPr lang="en-US" sz="1000" dirty="0"/>
              <a:t>Please understand that the “Cataloging Defensively” presentations are not intended to serve as cataloging workshops, per se, but are designed to give some background to how OCLC’s Duplicate Detection and Resolution (DDR) software deals with bibliographic records, both generally and for the specific bibliographic format in the title.  They should help catalogers use MARC 21 and the instructions in both RDA and AACR2 to the best advantage in making sure that DDR performs appropriately when encountering a record that is legitimately unique according to the descriptive conventions.</a:t>
            </a:r>
          </a:p>
        </p:txBody>
      </p:sp>
      <p:sp>
        <p:nvSpPr>
          <p:cNvPr id="4" name="Slide Number Placeholder 3"/>
          <p:cNvSpPr>
            <a:spLocks noGrp="1"/>
          </p:cNvSpPr>
          <p:nvPr>
            <p:ph type="sldNum" sz="quarter" idx="10"/>
          </p:nvPr>
        </p:nvSpPr>
        <p:spPr/>
        <p:txBody>
          <a:bodyPr/>
          <a:lstStyle/>
          <a:p>
            <a:fld id="{427E463D-5436-4E13-AD38-F505E2896F0F}" type="slidenum">
              <a:rPr lang="en-US" smtClean="0"/>
              <a:t>1</a:t>
            </a:fld>
            <a:endParaRPr lang="en-US"/>
          </a:p>
        </p:txBody>
      </p:sp>
    </p:spTree>
    <p:extLst>
      <p:ext uri="{BB962C8B-B14F-4D97-AF65-F5344CB8AC3E}">
        <p14:creationId xmlns:p14="http://schemas.microsoft.com/office/powerpoint/2010/main" val="41934531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Cataloging Scores Defensively:  Difference in Content</a:t>
            </a:r>
          </a:p>
          <a:p>
            <a:endParaRPr lang="en-US" dirty="0"/>
          </a:p>
          <a:p>
            <a:r>
              <a:rPr lang="en-US" dirty="0"/>
              <a:t>RDA 2.5.2.1:  “… In case of doubt about whether a statement is a designation of edition, consider the presence of these words or statements as evidence that it is a designation of edition:</a:t>
            </a:r>
          </a:p>
          <a:p>
            <a:pPr lvl="1"/>
            <a:r>
              <a:rPr lang="en-US" dirty="0"/>
              <a:t>…</a:t>
            </a:r>
          </a:p>
          <a:p>
            <a:pPr lvl="1"/>
            <a:r>
              <a:rPr lang="en-US" dirty="0"/>
              <a:t>b)  a statement indicating: </a:t>
            </a:r>
          </a:p>
          <a:p>
            <a:pPr lvl="1"/>
            <a:r>
              <a:rPr lang="en-US" dirty="0"/>
              <a:t>…</a:t>
            </a:r>
          </a:p>
          <a:p>
            <a:pPr marL="932871" lvl="2" defTabSz="932871">
              <a:defRPr/>
            </a:pPr>
            <a:r>
              <a:rPr lang="it-IT" dirty="0"/>
              <a:t>i)  a difference in content</a:t>
            </a:r>
            <a:r>
              <a:rPr lang="en-US" dirty="0"/>
              <a:t>.”</a:t>
            </a:r>
          </a:p>
          <a:p>
            <a:endParaRPr lang="en-US" dirty="0"/>
          </a:p>
          <a:p>
            <a:r>
              <a:rPr lang="en-US" dirty="0"/>
              <a:t>On the left is an arrangement for viola and piano, on the right, an arrangement for violin and piano.  Although publisher numbers (in 028) will keep these records apart, we also try to differentiate instrumentations by looking at certain patterns in field 650.</a:t>
            </a:r>
          </a:p>
        </p:txBody>
      </p:sp>
      <p:sp>
        <p:nvSpPr>
          <p:cNvPr id="4" name="Slide Number Placeholder 3"/>
          <p:cNvSpPr>
            <a:spLocks noGrp="1"/>
          </p:cNvSpPr>
          <p:nvPr>
            <p:ph type="sldNum" sz="quarter" idx="10"/>
          </p:nvPr>
        </p:nvSpPr>
        <p:spPr/>
        <p:txBody>
          <a:bodyPr/>
          <a:lstStyle/>
          <a:p>
            <a:fld id="{427E463D-5436-4E13-AD38-F505E2896F0F}" type="slidenum">
              <a:rPr lang="en-US" smtClean="0"/>
              <a:t>10</a:t>
            </a:fld>
            <a:endParaRPr lang="en-US"/>
          </a:p>
        </p:txBody>
      </p:sp>
    </p:spTree>
    <p:extLst>
      <p:ext uri="{BB962C8B-B14F-4D97-AF65-F5344CB8AC3E}">
        <p14:creationId xmlns:p14="http://schemas.microsoft.com/office/powerpoint/2010/main" val="21252209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Cataloging Scores Defensively:  Difference in Content</a:t>
            </a:r>
          </a:p>
          <a:p>
            <a:endParaRPr lang="en-US" dirty="0"/>
          </a:p>
          <a:p>
            <a:r>
              <a:rPr lang="en-US" dirty="0"/>
              <a:t>RDA 2.5.2.1:  “… In case of doubt about whether a statement is a designation of edition, consider the presence of these words or statements as evidence that it is a designation of edition:</a:t>
            </a:r>
          </a:p>
          <a:p>
            <a:pPr lvl="1"/>
            <a:r>
              <a:rPr lang="en-US" dirty="0"/>
              <a:t>…</a:t>
            </a:r>
          </a:p>
          <a:p>
            <a:pPr lvl="1"/>
            <a:r>
              <a:rPr lang="en-US" dirty="0"/>
              <a:t>b)  a statement indicating: </a:t>
            </a:r>
          </a:p>
          <a:p>
            <a:pPr lvl="1"/>
            <a:r>
              <a:rPr lang="en-US" dirty="0"/>
              <a:t>…</a:t>
            </a:r>
          </a:p>
          <a:p>
            <a:pPr marL="932871" lvl="2" defTabSz="932871">
              <a:defRPr/>
            </a:pPr>
            <a:r>
              <a:rPr lang="it-IT" dirty="0"/>
              <a:t>i)  a difference in content</a:t>
            </a:r>
            <a:r>
              <a:rPr lang="en-US" dirty="0"/>
              <a:t>.”</a:t>
            </a:r>
          </a:p>
          <a:p>
            <a:endParaRPr lang="en-US" dirty="0"/>
          </a:p>
          <a:p>
            <a:r>
              <a:rPr lang="en-US" dirty="0"/>
              <a:t>Here we have the published version on the left and the “Proof copy” on the right.</a:t>
            </a:r>
            <a:r>
              <a:rPr lang="en-US" baseline="0" dirty="0"/>
              <a:t>  Designations of prepublication status are legitimate edition statements and should be in 250.  We do try to identify and parse such statements in 500 fields (“proof”, “galley”, “draft”, other variations and abbreviations), but they are most effective in field 250 for differentiation.  If the designation is accompanied by a date, all the better.</a:t>
            </a:r>
            <a:endParaRPr lang="en-US" dirty="0"/>
          </a:p>
        </p:txBody>
      </p:sp>
      <p:sp>
        <p:nvSpPr>
          <p:cNvPr id="4" name="Slide Number Placeholder 3"/>
          <p:cNvSpPr>
            <a:spLocks noGrp="1"/>
          </p:cNvSpPr>
          <p:nvPr>
            <p:ph type="sldNum" sz="quarter" idx="10"/>
          </p:nvPr>
        </p:nvSpPr>
        <p:spPr/>
        <p:txBody>
          <a:bodyPr/>
          <a:lstStyle/>
          <a:p>
            <a:fld id="{427E463D-5436-4E13-AD38-F505E2896F0F}" type="slidenum">
              <a:rPr lang="en-US" smtClean="0"/>
              <a:t>11</a:t>
            </a:fld>
            <a:endParaRPr lang="en-US"/>
          </a:p>
        </p:txBody>
      </p:sp>
    </p:spTree>
    <p:extLst>
      <p:ext uri="{BB962C8B-B14F-4D97-AF65-F5344CB8AC3E}">
        <p14:creationId xmlns:p14="http://schemas.microsoft.com/office/powerpoint/2010/main" val="32882243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Cataloging Scores Defensively:  Difference in Geographic Coverage</a:t>
            </a:r>
          </a:p>
          <a:p>
            <a:endParaRPr lang="en-US" dirty="0"/>
          </a:p>
          <a:p>
            <a:r>
              <a:rPr lang="en-US" dirty="0"/>
              <a:t>RDA 2.5.2.1:  “… In case of doubt about whether a statement is a designation of edition, consider the presence of these words or statements as evidence that it is a designation of edition:</a:t>
            </a:r>
          </a:p>
          <a:p>
            <a:pPr lvl="1"/>
            <a:r>
              <a:rPr lang="en-US" dirty="0"/>
              <a:t>…</a:t>
            </a:r>
          </a:p>
          <a:p>
            <a:pPr lvl="1"/>
            <a:r>
              <a:rPr lang="en-US" dirty="0"/>
              <a:t>b)  a statement indicating: </a:t>
            </a:r>
          </a:p>
          <a:p>
            <a:pPr lvl="1"/>
            <a:r>
              <a:rPr lang="en-US" dirty="0"/>
              <a:t>…</a:t>
            </a:r>
          </a:p>
          <a:p>
            <a:pPr marL="932871" lvl="2" defTabSz="932871">
              <a:defRPr/>
            </a:pPr>
            <a:r>
              <a:rPr lang="it-IT" dirty="0"/>
              <a:t>ii)  a difference in </a:t>
            </a:r>
            <a:r>
              <a:rPr lang="en-US" sz="1200" dirty="0"/>
              <a:t>geographic coverage</a:t>
            </a:r>
            <a:r>
              <a:rPr lang="en-US" dirty="0"/>
              <a:t>.”</a:t>
            </a:r>
          </a:p>
          <a:p>
            <a:endParaRPr lang="en-US" dirty="0"/>
          </a:p>
          <a:p>
            <a:r>
              <a:rPr lang="en-US" dirty="0"/>
              <a:t>On the left, the “Southern edition” and on the right, the “Western edition.”  The records are otherwise quite similar, with the edition statements offering clear distinctions.  The contents are completely different.</a:t>
            </a:r>
          </a:p>
        </p:txBody>
      </p:sp>
      <p:sp>
        <p:nvSpPr>
          <p:cNvPr id="4" name="Slide Number Placeholder 3"/>
          <p:cNvSpPr>
            <a:spLocks noGrp="1"/>
          </p:cNvSpPr>
          <p:nvPr>
            <p:ph type="sldNum" sz="quarter" idx="10"/>
          </p:nvPr>
        </p:nvSpPr>
        <p:spPr/>
        <p:txBody>
          <a:bodyPr/>
          <a:lstStyle/>
          <a:p>
            <a:fld id="{427E463D-5436-4E13-AD38-F505E2896F0F}" type="slidenum">
              <a:rPr lang="en-US" smtClean="0"/>
              <a:t>12</a:t>
            </a:fld>
            <a:endParaRPr lang="en-US"/>
          </a:p>
        </p:txBody>
      </p:sp>
    </p:spTree>
    <p:extLst>
      <p:ext uri="{BB962C8B-B14F-4D97-AF65-F5344CB8AC3E}">
        <p14:creationId xmlns:p14="http://schemas.microsoft.com/office/powerpoint/2010/main" val="39634816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Cataloging Scores Defensively:  Difference in Audience</a:t>
            </a:r>
          </a:p>
          <a:p>
            <a:endParaRPr lang="en-US" dirty="0"/>
          </a:p>
          <a:p>
            <a:r>
              <a:rPr lang="en-US" dirty="0"/>
              <a:t>RDA 2.5.2.1:  “… In case of doubt about whether a statement is a designation of edition, consider the presence of these words or statements as evidence that it is a designation of edition:</a:t>
            </a:r>
          </a:p>
          <a:p>
            <a:pPr lvl="1"/>
            <a:r>
              <a:rPr lang="en-US" dirty="0"/>
              <a:t>…</a:t>
            </a:r>
          </a:p>
          <a:p>
            <a:pPr lvl="1"/>
            <a:r>
              <a:rPr lang="en-US" dirty="0"/>
              <a:t>b)  a statement indicating: </a:t>
            </a:r>
          </a:p>
          <a:p>
            <a:pPr lvl="1"/>
            <a:r>
              <a:rPr lang="en-US" dirty="0"/>
              <a:t>…</a:t>
            </a:r>
          </a:p>
          <a:p>
            <a:pPr lvl="2"/>
            <a:r>
              <a:rPr lang="en-US" dirty="0"/>
              <a:t>iv)  a difference in audience.”</a:t>
            </a:r>
          </a:p>
          <a:p>
            <a:endParaRPr lang="en-US" dirty="0"/>
          </a:p>
          <a:p>
            <a:r>
              <a:rPr lang="en-US" dirty="0"/>
              <a:t>On the left is a standard edition and on the right, the “Army and Navy edition,” for a different audience.</a:t>
            </a:r>
          </a:p>
        </p:txBody>
      </p:sp>
      <p:sp>
        <p:nvSpPr>
          <p:cNvPr id="4" name="Slide Number Placeholder 3"/>
          <p:cNvSpPr>
            <a:spLocks noGrp="1"/>
          </p:cNvSpPr>
          <p:nvPr>
            <p:ph type="sldNum" sz="quarter" idx="10"/>
          </p:nvPr>
        </p:nvSpPr>
        <p:spPr/>
        <p:txBody>
          <a:bodyPr/>
          <a:lstStyle/>
          <a:p>
            <a:fld id="{427E463D-5436-4E13-AD38-F505E2896F0F}" type="slidenum">
              <a:rPr lang="en-US" smtClean="0"/>
              <a:t>13</a:t>
            </a:fld>
            <a:endParaRPr lang="en-US"/>
          </a:p>
        </p:txBody>
      </p:sp>
    </p:spTree>
    <p:extLst>
      <p:ext uri="{BB962C8B-B14F-4D97-AF65-F5344CB8AC3E}">
        <p14:creationId xmlns:p14="http://schemas.microsoft.com/office/powerpoint/2010/main" val="9558807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Cataloging Scores Defensively:  Difference in Audience</a:t>
            </a:r>
          </a:p>
          <a:p>
            <a:endParaRPr lang="en-US" dirty="0"/>
          </a:p>
          <a:p>
            <a:r>
              <a:rPr lang="en-US" dirty="0"/>
              <a:t>RDA 2.5.2.1:  “… In case of doubt about whether a statement is a designation of edition, consider the presence of these words or statements as evidence that it is a designation of edition:</a:t>
            </a:r>
          </a:p>
          <a:p>
            <a:pPr lvl="1"/>
            <a:r>
              <a:rPr lang="en-US" dirty="0"/>
              <a:t>…</a:t>
            </a:r>
          </a:p>
          <a:p>
            <a:pPr lvl="1"/>
            <a:r>
              <a:rPr lang="en-US" dirty="0"/>
              <a:t>b)  a statement indicating: </a:t>
            </a:r>
          </a:p>
          <a:p>
            <a:pPr lvl="1"/>
            <a:r>
              <a:rPr lang="en-US" dirty="0"/>
              <a:t>…</a:t>
            </a:r>
          </a:p>
          <a:p>
            <a:pPr lvl="2"/>
            <a:r>
              <a:rPr lang="en-US" dirty="0"/>
              <a:t>iv)  a difference in audience.”</a:t>
            </a:r>
          </a:p>
          <a:p>
            <a:endParaRPr lang="en-US" dirty="0"/>
          </a:p>
          <a:p>
            <a:r>
              <a:rPr lang="en-US" dirty="0"/>
              <a:t>“Student’s edition” on the left, “Teacher’s edition” on the right.  Differences in 300 fields would also keep these records apart, as would different 020s and 028s, which are not shown here.</a:t>
            </a:r>
          </a:p>
        </p:txBody>
      </p:sp>
      <p:sp>
        <p:nvSpPr>
          <p:cNvPr id="4" name="Slide Number Placeholder 3"/>
          <p:cNvSpPr>
            <a:spLocks noGrp="1"/>
          </p:cNvSpPr>
          <p:nvPr>
            <p:ph type="sldNum" sz="quarter" idx="10"/>
          </p:nvPr>
        </p:nvSpPr>
        <p:spPr/>
        <p:txBody>
          <a:bodyPr/>
          <a:lstStyle/>
          <a:p>
            <a:fld id="{427E463D-5436-4E13-AD38-F505E2896F0F}" type="slidenum">
              <a:rPr lang="en-US" smtClean="0"/>
              <a:t>14</a:t>
            </a:fld>
            <a:endParaRPr lang="en-US"/>
          </a:p>
        </p:txBody>
      </p:sp>
    </p:spTree>
    <p:extLst>
      <p:ext uri="{BB962C8B-B14F-4D97-AF65-F5344CB8AC3E}">
        <p14:creationId xmlns:p14="http://schemas.microsoft.com/office/powerpoint/2010/main" val="38720139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Cataloging Scores Defensively:  Difference in Audience</a:t>
            </a:r>
          </a:p>
          <a:p>
            <a:endParaRPr lang="en-US" dirty="0"/>
          </a:p>
          <a:p>
            <a:r>
              <a:rPr lang="en-US" dirty="0"/>
              <a:t>RDA 2.5.2.1:  “… In case of doubt about whether a statement is a designation of edition, consider the presence of these words or statements as evidence that it is a designation of edition:</a:t>
            </a:r>
          </a:p>
          <a:p>
            <a:pPr lvl="1"/>
            <a:r>
              <a:rPr lang="en-US" dirty="0"/>
              <a:t>…</a:t>
            </a:r>
          </a:p>
          <a:p>
            <a:pPr lvl="1"/>
            <a:r>
              <a:rPr lang="en-US" dirty="0"/>
              <a:t>b)  a statement indicating: </a:t>
            </a:r>
          </a:p>
          <a:p>
            <a:pPr lvl="1"/>
            <a:r>
              <a:rPr lang="en-US" dirty="0"/>
              <a:t>…</a:t>
            </a:r>
          </a:p>
          <a:p>
            <a:pPr lvl="2"/>
            <a:r>
              <a:rPr lang="en-US" dirty="0"/>
              <a:t>iv)  a difference in audience.”</a:t>
            </a:r>
          </a:p>
          <a:p>
            <a:endParaRPr lang="en-US" dirty="0"/>
          </a:p>
          <a:p>
            <a:r>
              <a:rPr lang="en-US" dirty="0"/>
              <a:t>“Leader’s edition” on the left, “Choir edition” on the right.  Differences in 300 fields would also keep these records apart, as might other elements.</a:t>
            </a:r>
          </a:p>
        </p:txBody>
      </p:sp>
      <p:sp>
        <p:nvSpPr>
          <p:cNvPr id="4" name="Slide Number Placeholder 3"/>
          <p:cNvSpPr>
            <a:spLocks noGrp="1"/>
          </p:cNvSpPr>
          <p:nvPr>
            <p:ph type="sldNum" sz="quarter" idx="10"/>
          </p:nvPr>
        </p:nvSpPr>
        <p:spPr/>
        <p:txBody>
          <a:bodyPr/>
          <a:lstStyle/>
          <a:p>
            <a:fld id="{427E463D-5436-4E13-AD38-F505E2896F0F}" type="slidenum">
              <a:rPr lang="en-US" smtClean="0"/>
              <a:t>15</a:t>
            </a:fld>
            <a:endParaRPr lang="en-US"/>
          </a:p>
        </p:txBody>
      </p:sp>
    </p:spTree>
    <p:extLst>
      <p:ext uri="{BB962C8B-B14F-4D97-AF65-F5344CB8AC3E}">
        <p14:creationId xmlns:p14="http://schemas.microsoft.com/office/powerpoint/2010/main" val="25866928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Cataloging Scores Defensively:  Format</a:t>
            </a:r>
          </a:p>
          <a:p>
            <a:endParaRPr lang="en-US" dirty="0"/>
          </a:p>
          <a:p>
            <a:r>
              <a:rPr lang="en-US" dirty="0"/>
              <a:t>RDA 2.5.2.1:</a:t>
            </a:r>
            <a:r>
              <a:rPr lang="en-US" baseline="0" dirty="0"/>
              <a:t>  “… </a:t>
            </a:r>
            <a:r>
              <a:rPr lang="en-US" dirty="0"/>
              <a:t>In case of doubt about whether a statement is a designation of edition, consider the presence of these words or statements as evidence that it is a designation of edition:</a:t>
            </a:r>
          </a:p>
          <a:p>
            <a:pPr lvl="1"/>
            <a:r>
              <a:rPr lang="en-US" dirty="0"/>
              <a:t>…</a:t>
            </a:r>
          </a:p>
          <a:p>
            <a:pPr lvl="1"/>
            <a:r>
              <a:rPr lang="en-US" dirty="0"/>
              <a:t>b)  a statement indicating: </a:t>
            </a:r>
          </a:p>
          <a:p>
            <a:pPr lvl="1"/>
            <a:r>
              <a:rPr lang="en-US" dirty="0"/>
              <a:t>…</a:t>
            </a:r>
          </a:p>
          <a:p>
            <a:pPr lvl="2"/>
            <a:r>
              <a:rPr lang="en-US" dirty="0"/>
              <a:t>v)  a particular format or physical presentation.”</a:t>
            </a:r>
          </a:p>
          <a:p>
            <a:pPr marL="932871" lvl="2" indent="0">
              <a:buNone/>
            </a:pPr>
            <a:endParaRPr lang="en-US" dirty="0"/>
          </a:p>
          <a:p>
            <a:r>
              <a:rPr lang="en-US" dirty="0"/>
              <a:t>Differing edition statements (“</a:t>
            </a:r>
            <a:r>
              <a:rPr lang="en-US" dirty="0" err="1"/>
              <a:t>Partitur</a:t>
            </a:r>
            <a:r>
              <a:rPr lang="en-US" dirty="0"/>
              <a:t>” on the left, “</a:t>
            </a:r>
            <a:r>
              <a:rPr lang="en-US" dirty="0" err="1"/>
              <a:t>Klavierauszug</a:t>
            </a:r>
            <a:r>
              <a:rPr lang="en-US" dirty="0"/>
              <a:t>” on the right), as well as different 300 fields, different publisher numbers, and other things will keep these records form merging.</a:t>
            </a:r>
          </a:p>
        </p:txBody>
      </p:sp>
      <p:sp>
        <p:nvSpPr>
          <p:cNvPr id="4" name="Slide Number Placeholder 3"/>
          <p:cNvSpPr>
            <a:spLocks noGrp="1"/>
          </p:cNvSpPr>
          <p:nvPr>
            <p:ph type="sldNum" sz="quarter" idx="10"/>
          </p:nvPr>
        </p:nvSpPr>
        <p:spPr/>
        <p:txBody>
          <a:bodyPr/>
          <a:lstStyle/>
          <a:p>
            <a:fld id="{427E463D-5436-4E13-AD38-F505E2896F0F}" type="slidenum">
              <a:rPr lang="en-US" smtClean="0"/>
              <a:t>16</a:t>
            </a:fld>
            <a:endParaRPr lang="en-US"/>
          </a:p>
        </p:txBody>
      </p:sp>
    </p:spTree>
    <p:extLst>
      <p:ext uri="{BB962C8B-B14F-4D97-AF65-F5344CB8AC3E}">
        <p14:creationId xmlns:p14="http://schemas.microsoft.com/office/powerpoint/2010/main" val="23191656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Cataloging Scores Defensively:  Format or Physical Presentation</a:t>
            </a:r>
          </a:p>
          <a:p>
            <a:endParaRPr lang="en-US" dirty="0"/>
          </a:p>
          <a:p>
            <a:r>
              <a:rPr lang="en-US" dirty="0"/>
              <a:t>RDA 2.5.2.1:  “… In case of doubt about whether a statement is a designation of edition, consider the presence of these words or statements as evidence that it is a designation of edition:</a:t>
            </a:r>
          </a:p>
          <a:p>
            <a:pPr lvl="1"/>
            <a:r>
              <a:rPr lang="en-US" dirty="0"/>
              <a:t>…</a:t>
            </a:r>
          </a:p>
          <a:p>
            <a:pPr lvl="1"/>
            <a:r>
              <a:rPr lang="en-US" dirty="0"/>
              <a:t>b)  a statement indicating: </a:t>
            </a:r>
          </a:p>
          <a:p>
            <a:pPr lvl="1"/>
            <a:r>
              <a:rPr lang="en-US" dirty="0"/>
              <a:t>…</a:t>
            </a:r>
          </a:p>
          <a:p>
            <a:pPr lvl="2"/>
            <a:r>
              <a:rPr lang="en-US" dirty="0"/>
              <a:t>v)  a particular format or physical presentation.”</a:t>
            </a:r>
          </a:p>
          <a:p>
            <a:endParaRPr lang="en-US" dirty="0"/>
          </a:p>
          <a:p>
            <a:pPr defTabSz="932871">
              <a:defRPr/>
            </a:pPr>
            <a:r>
              <a:rPr lang="en-US" dirty="0"/>
              <a:t>Records for scores, for parts, and for scores and parts are all legitimately separate records.  Physical descriptions in field 300 will usually keep such records from merging, as will differences in 028 fields and possibly elsewhere.  But designations of format such as “score” and “part” are edition statements in field 250 under RDA and should be included in the records.</a:t>
            </a:r>
          </a:p>
        </p:txBody>
      </p:sp>
      <p:sp>
        <p:nvSpPr>
          <p:cNvPr id="4" name="Slide Number Placeholder 3"/>
          <p:cNvSpPr>
            <a:spLocks noGrp="1"/>
          </p:cNvSpPr>
          <p:nvPr>
            <p:ph type="sldNum" sz="quarter" idx="10"/>
          </p:nvPr>
        </p:nvSpPr>
        <p:spPr/>
        <p:txBody>
          <a:bodyPr/>
          <a:lstStyle/>
          <a:p>
            <a:fld id="{427E463D-5436-4E13-AD38-F505E2896F0F}" type="slidenum">
              <a:rPr lang="en-US" smtClean="0"/>
              <a:t>17</a:t>
            </a:fld>
            <a:endParaRPr lang="en-US"/>
          </a:p>
        </p:txBody>
      </p:sp>
    </p:spTree>
    <p:extLst>
      <p:ext uri="{BB962C8B-B14F-4D97-AF65-F5344CB8AC3E}">
        <p14:creationId xmlns:p14="http://schemas.microsoft.com/office/powerpoint/2010/main" val="22651891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Cataloging Scores Defensively:  Format or Physical Presentation</a:t>
            </a:r>
          </a:p>
          <a:p>
            <a:endParaRPr lang="en-US" dirty="0"/>
          </a:p>
          <a:p>
            <a:r>
              <a:rPr lang="en-US" dirty="0"/>
              <a:t>RDA 2.5.2.1:  “… In case of doubt about whether a statement is a designation of edition, consider the presence of these words or statements as evidence that it is a designation of edition:</a:t>
            </a:r>
          </a:p>
          <a:p>
            <a:pPr lvl="1"/>
            <a:r>
              <a:rPr lang="en-US" dirty="0"/>
              <a:t>…</a:t>
            </a:r>
          </a:p>
          <a:p>
            <a:pPr lvl="1"/>
            <a:r>
              <a:rPr lang="en-US" dirty="0"/>
              <a:t>b)  a statement indicating: </a:t>
            </a:r>
          </a:p>
          <a:p>
            <a:pPr lvl="1"/>
            <a:r>
              <a:rPr lang="en-US" dirty="0"/>
              <a:t>…</a:t>
            </a:r>
          </a:p>
          <a:p>
            <a:pPr lvl="2"/>
            <a:r>
              <a:rPr lang="en-US" dirty="0"/>
              <a:t>v)  a particular format or physical presentation.”</a:t>
            </a:r>
          </a:p>
          <a:p>
            <a:endParaRPr lang="en-US" dirty="0"/>
          </a:p>
          <a:p>
            <a:pPr defTabSz="932871">
              <a:defRPr/>
            </a:pPr>
            <a:r>
              <a:rPr lang="en-US" dirty="0"/>
              <a:t>DDR allows for a small tolerance in the sizes of resources, but this difference of five centimeters is enough to prevent an incorrect merge.</a:t>
            </a:r>
          </a:p>
        </p:txBody>
      </p:sp>
      <p:sp>
        <p:nvSpPr>
          <p:cNvPr id="4" name="Slide Number Placeholder 3"/>
          <p:cNvSpPr>
            <a:spLocks noGrp="1"/>
          </p:cNvSpPr>
          <p:nvPr>
            <p:ph type="sldNum" sz="quarter" idx="10"/>
          </p:nvPr>
        </p:nvSpPr>
        <p:spPr/>
        <p:txBody>
          <a:bodyPr/>
          <a:lstStyle/>
          <a:p>
            <a:fld id="{427E463D-5436-4E13-AD38-F505E2896F0F}" type="slidenum">
              <a:rPr lang="en-US" smtClean="0"/>
              <a:t>18</a:t>
            </a:fld>
            <a:endParaRPr lang="en-US"/>
          </a:p>
        </p:txBody>
      </p:sp>
    </p:spTree>
    <p:extLst>
      <p:ext uri="{BB962C8B-B14F-4D97-AF65-F5344CB8AC3E}">
        <p14:creationId xmlns:p14="http://schemas.microsoft.com/office/powerpoint/2010/main" val="24961445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Cataloging Scores Defensively:  Different Date Associated with the Content</a:t>
            </a:r>
          </a:p>
          <a:p>
            <a:endParaRPr lang="en-US" dirty="0"/>
          </a:p>
          <a:p>
            <a:r>
              <a:rPr lang="en-US" dirty="0"/>
              <a:t>RDA 2.5.2.1:</a:t>
            </a:r>
            <a:r>
              <a:rPr lang="en-US" baseline="0" dirty="0"/>
              <a:t>  “… </a:t>
            </a:r>
            <a:r>
              <a:rPr lang="en-US" dirty="0"/>
              <a:t>In case of doubt about whether a statement is a designation of edition, consider the presence of these words or statements as evidence that it is a designation of edition:</a:t>
            </a:r>
          </a:p>
          <a:p>
            <a:pPr lvl="1"/>
            <a:r>
              <a:rPr lang="en-US" dirty="0"/>
              <a:t>…</a:t>
            </a:r>
          </a:p>
          <a:p>
            <a:pPr lvl="1"/>
            <a:r>
              <a:rPr lang="en-US" dirty="0"/>
              <a:t>b)  a statement indicating: </a:t>
            </a:r>
          </a:p>
          <a:p>
            <a:pPr lvl="1"/>
            <a:r>
              <a:rPr lang="en-US" dirty="0"/>
              <a:t>…</a:t>
            </a:r>
          </a:p>
          <a:p>
            <a:pPr lvl="2"/>
            <a:r>
              <a:rPr lang="en-US" dirty="0"/>
              <a:t>vi)  a different date associated with the content.”</a:t>
            </a:r>
          </a:p>
          <a:p>
            <a:endParaRPr lang="en-US" dirty="0"/>
          </a:p>
          <a:p>
            <a:r>
              <a:rPr lang="en-US" dirty="0"/>
              <a:t>These two records are almost identical, including dates of publication, except for the edition statements.  The difference between “Ed. 1.4a Jan 2014” and “Ed. 1.4b Apr 2014” is enough to keep the records apart.  In certain contexts, we do try to identify dates in various alphanumeric formats to distinguish resources.</a:t>
            </a:r>
          </a:p>
        </p:txBody>
      </p:sp>
      <p:sp>
        <p:nvSpPr>
          <p:cNvPr id="4" name="Slide Number Placeholder 3"/>
          <p:cNvSpPr>
            <a:spLocks noGrp="1"/>
          </p:cNvSpPr>
          <p:nvPr>
            <p:ph type="sldNum" sz="quarter" idx="10"/>
          </p:nvPr>
        </p:nvSpPr>
        <p:spPr/>
        <p:txBody>
          <a:bodyPr/>
          <a:lstStyle/>
          <a:p>
            <a:fld id="{427E463D-5436-4E13-AD38-F505E2896F0F}" type="slidenum">
              <a:rPr lang="en-US" smtClean="0"/>
              <a:t>19</a:t>
            </a:fld>
            <a:endParaRPr lang="en-US"/>
          </a:p>
        </p:txBody>
      </p:sp>
    </p:spTree>
    <p:extLst>
      <p:ext uri="{BB962C8B-B14F-4D97-AF65-F5344CB8AC3E}">
        <p14:creationId xmlns:p14="http://schemas.microsoft.com/office/powerpoint/2010/main" val="3962072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Cataloging Scores Defensively:  Introduction</a:t>
            </a:r>
          </a:p>
          <a:p>
            <a:endParaRPr lang="en-US" dirty="0"/>
          </a:p>
          <a:p>
            <a:r>
              <a:rPr lang="en-US" sz="900" dirty="0"/>
              <a:t>OCLC’s “When to Input a New Record” has long served to provide a common basis for decision-making in the creation of the WorldCat bibliographic database by participants in the OCLC cooperative.  We are in the process of thoroughly revising and updating BFAS and have so far made only minor changes to “When to Input …,” so please bear with us and take its outdatedness into consideration.</a:t>
            </a:r>
          </a:p>
          <a:p>
            <a:endParaRPr lang="en-US" sz="900" dirty="0"/>
          </a:p>
          <a:p>
            <a:pPr marL="0" lvl="2" defTabSz="932871">
              <a:defRPr/>
            </a:pPr>
            <a:r>
              <a:rPr lang="en-US" sz="900" dirty="0"/>
              <a:t>In 2004, the Association for Library Collections and Technical Services first published “Differences Between, Changes Within:  Guidelines on When to Create a New Record,” which supplemented the descriptive cataloging rules of AACR2. The document, revised in 2007 and maintained by an ALCTS task force, provides guidance to the cataloger who has found copy that is a close or near match to the item in hand about whether to use that copy or to create a new bibliographic record.  It is now available as a free PDF file on the ALCTS Web site at </a:t>
            </a:r>
            <a:r>
              <a:rPr lang="en-US" sz="900" dirty="0">
                <a:hlinkClick r:id="rId3"/>
              </a:rPr>
              <a:t>http://www.ala.org/ala/mgrps/divs/alcts/resources/org/cat/differences07.pdf</a:t>
            </a:r>
            <a:r>
              <a:rPr lang="en-US" sz="900" dirty="0"/>
              <a:t>.</a:t>
            </a:r>
          </a:p>
          <a:p>
            <a:r>
              <a:rPr lang="en-US" sz="900" dirty="0"/>
              <a:t> </a:t>
            </a:r>
          </a:p>
          <a:p>
            <a:r>
              <a:rPr lang="en-US" sz="900" dirty="0"/>
              <a:t>“Differences Between, Changes Within” is a valuable supplement to OCLC’s “When to Input,” but does not replace it for members of the OCLC cooperative. On most major points, the two documents agree. There are, however, several areas in which OCLC, because of the unique cooperative nature of WorldCat and its application of a master record concept, has chosen to differ. OCLC requests that users follow OCLC practice in these instances.  “When to Input” and “DBCW” cannot deal with every possible situation; likewise, this Webinar cannot consider every possible situation. There is now a page on the OCLC Web site (</a:t>
            </a:r>
            <a:r>
              <a:rPr lang="en-US" sz="900" dirty="0">
                <a:hlinkClick r:id="rId4"/>
              </a:rPr>
              <a:t>http://www.oclc.org/events/cataloging-defensively.html</a:t>
            </a:r>
            <a:r>
              <a:rPr lang="en-US" sz="900" dirty="0"/>
              <a:t>) that gives access to all of the “Cataloging Defensively” presentations.</a:t>
            </a:r>
          </a:p>
        </p:txBody>
      </p:sp>
      <p:sp>
        <p:nvSpPr>
          <p:cNvPr id="4" name="Slide Number Placeholder 3"/>
          <p:cNvSpPr>
            <a:spLocks noGrp="1"/>
          </p:cNvSpPr>
          <p:nvPr>
            <p:ph type="sldNum" sz="quarter" idx="10"/>
          </p:nvPr>
        </p:nvSpPr>
        <p:spPr/>
        <p:txBody>
          <a:bodyPr/>
          <a:lstStyle/>
          <a:p>
            <a:fld id="{427E463D-5436-4E13-AD38-F505E2896F0F}" type="slidenum">
              <a:rPr lang="en-US" smtClean="0"/>
              <a:t>2</a:t>
            </a:fld>
            <a:endParaRPr lang="en-US"/>
          </a:p>
        </p:txBody>
      </p:sp>
    </p:spTree>
    <p:extLst>
      <p:ext uri="{BB962C8B-B14F-4D97-AF65-F5344CB8AC3E}">
        <p14:creationId xmlns:p14="http://schemas.microsoft.com/office/powerpoint/2010/main" val="15001559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Cataloging Scores Defensively:  Different Date Associated with the Content</a:t>
            </a:r>
          </a:p>
          <a:p>
            <a:endParaRPr lang="en-US" dirty="0"/>
          </a:p>
          <a:p>
            <a:r>
              <a:rPr lang="en-US" dirty="0"/>
              <a:t>RDA 2.5.2.1:</a:t>
            </a:r>
            <a:r>
              <a:rPr lang="en-US" baseline="0" dirty="0"/>
              <a:t>  “… </a:t>
            </a:r>
            <a:r>
              <a:rPr lang="en-US" dirty="0"/>
              <a:t>In case of doubt about whether a statement is a designation of edition, consider the presence of these words or statements as evidence that it is a designation of edition:</a:t>
            </a:r>
          </a:p>
          <a:p>
            <a:pPr lvl="1"/>
            <a:r>
              <a:rPr lang="en-US" dirty="0"/>
              <a:t>…</a:t>
            </a:r>
          </a:p>
          <a:p>
            <a:pPr lvl="1"/>
            <a:r>
              <a:rPr lang="en-US" dirty="0"/>
              <a:t>b)  a statement indicating: </a:t>
            </a:r>
          </a:p>
          <a:p>
            <a:pPr lvl="1"/>
            <a:r>
              <a:rPr lang="en-US" dirty="0"/>
              <a:t>…</a:t>
            </a:r>
          </a:p>
          <a:p>
            <a:pPr lvl="2"/>
            <a:r>
              <a:rPr lang="en-US" dirty="0"/>
              <a:t>vi)  a different date associated with the content.”</a:t>
            </a:r>
          </a:p>
          <a:p>
            <a:endParaRPr lang="en-US" dirty="0"/>
          </a:p>
          <a:p>
            <a:r>
              <a:rPr lang="en-US" dirty="0"/>
              <a:t>Obviously, these two records would be kept apart because of the difference in the dates, but the edition statement that includes the date of the corrected version is extra insurance.</a:t>
            </a:r>
          </a:p>
        </p:txBody>
      </p:sp>
      <p:sp>
        <p:nvSpPr>
          <p:cNvPr id="4" name="Slide Number Placeholder 3"/>
          <p:cNvSpPr>
            <a:spLocks noGrp="1"/>
          </p:cNvSpPr>
          <p:nvPr>
            <p:ph type="sldNum" sz="quarter" idx="10"/>
          </p:nvPr>
        </p:nvSpPr>
        <p:spPr/>
        <p:txBody>
          <a:bodyPr/>
          <a:lstStyle/>
          <a:p>
            <a:fld id="{427E463D-5436-4E13-AD38-F505E2896F0F}" type="slidenum">
              <a:rPr lang="en-US" smtClean="0"/>
              <a:t>20</a:t>
            </a:fld>
            <a:endParaRPr lang="en-US"/>
          </a:p>
        </p:txBody>
      </p:sp>
    </p:spTree>
    <p:extLst>
      <p:ext uri="{BB962C8B-B14F-4D97-AF65-F5344CB8AC3E}">
        <p14:creationId xmlns:p14="http://schemas.microsoft.com/office/powerpoint/2010/main" val="11020434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Cataloging Scores Defensively:  Voice Range</a:t>
            </a:r>
          </a:p>
          <a:p>
            <a:endParaRPr lang="en-US" dirty="0"/>
          </a:p>
          <a:p>
            <a:r>
              <a:rPr lang="en-US" dirty="0"/>
              <a:t>RDA 2.5.2.1:</a:t>
            </a:r>
            <a:r>
              <a:rPr lang="en-US" baseline="0" dirty="0"/>
              <a:t>  “… </a:t>
            </a:r>
            <a:r>
              <a:rPr lang="en-US" dirty="0"/>
              <a:t>In case of doubt about whether a statement is a designation of edition, consider the presence of these words or statements as evidence that it is a designation of edition:</a:t>
            </a:r>
          </a:p>
          <a:p>
            <a:pPr lvl="1"/>
            <a:r>
              <a:rPr lang="en-US" dirty="0"/>
              <a:t>…</a:t>
            </a:r>
          </a:p>
          <a:p>
            <a:pPr lvl="1"/>
            <a:r>
              <a:rPr lang="en-US" dirty="0"/>
              <a:t>b)  a statement indicating: </a:t>
            </a:r>
          </a:p>
          <a:p>
            <a:pPr lvl="1"/>
            <a:r>
              <a:rPr lang="en-US" dirty="0"/>
              <a:t>…</a:t>
            </a:r>
          </a:p>
          <a:p>
            <a:pPr marL="1224393" lvl="2" indent="-291522">
              <a:buAutoNum type="romanLcParenR" startAt="7"/>
            </a:pPr>
            <a:r>
              <a:rPr lang="en-US" dirty="0"/>
              <a:t>a particular voice range” </a:t>
            </a:r>
          </a:p>
          <a:p>
            <a:pPr marL="1224393" lvl="2" indent="-291522">
              <a:buAutoNum type="romanLcParenR" startAt="7"/>
            </a:pPr>
            <a:endParaRPr lang="en-US" dirty="0"/>
          </a:p>
          <a:p>
            <a:r>
              <a:rPr lang="en-US" dirty="0"/>
              <a:t>The records are similar in most aspects except for the subfields $p in field 245 and the edition statements designating the voice ranges in field 250.  Depending upon how the resources themselves presented the information, the voice ranges in both places may not have been necessary, but either transcription would have been sufficient to keep the records apart.</a:t>
            </a:r>
          </a:p>
        </p:txBody>
      </p:sp>
      <p:sp>
        <p:nvSpPr>
          <p:cNvPr id="4" name="Slide Number Placeholder 3"/>
          <p:cNvSpPr>
            <a:spLocks noGrp="1"/>
          </p:cNvSpPr>
          <p:nvPr>
            <p:ph type="sldNum" sz="quarter" idx="10"/>
          </p:nvPr>
        </p:nvSpPr>
        <p:spPr/>
        <p:txBody>
          <a:bodyPr/>
          <a:lstStyle/>
          <a:p>
            <a:fld id="{427E463D-5436-4E13-AD38-F505E2896F0F}" type="slidenum">
              <a:rPr lang="en-US" smtClean="0"/>
              <a:t>21</a:t>
            </a:fld>
            <a:endParaRPr lang="en-US"/>
          </a:p>
        </p:txBody>
      </p:sp>
    </p:spTree>
    <p:extLst>
      <p:ext uri="{BB962C8B-B14F-4D97-AF65-F5344CB8AC3E}">
        <p14:creationId xmlns:p14="http://schemas.microsoft.com/office/powerpoint/2010/main" val="349211410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Cataloging Scores Defensively:  Voice Range</a:t>
            </a:r>
          </a:p>
          <a:p>
            <a:endParaRPr lang="en-US" dirty="0"/>
          </a:p>
          <a:p>
            <a:r>
              <a:rPr lang="en-US" dirty="0"/>
              <a:t>RDA 2.5.2.1:</a:t>
            </a:r>
            <a:r>
              <a:rPr lang="en-US" baseline="0" dirty="0"/>
              <a:t>  “… </a:t>
            </a:r>
            <a:r>
              <a:rPr lang="en-US" dirty="0"/>
              <a:t>In case of doubt about whether a statement is a designation of edition, consider the presence of these words or statements as evidence that it is a designation of edition:</a:t>
            </a:r>
          </a:p>
          <a:p>
            <a:pPr lvl="1"/>
            <a:r>
              <a:rPr lang="en-US" dirty="0"/>
              <a:t>…</a:t>
            </a:r>
          </a:p>
          <a:p>
            <a:pPr lvl="1"/>
            <a:r>
              <a:rPr lang="en-US" dirty="0"/>
              <a:t>b)  a statement indicating: </a:t>
            </a:r>
          </a:p>
          <a:p>
            <a:pPr lvl="1"/>
            <a:r>
              <a:rPr lang="en-US" dirty="0"/>
              <a:t>…</a:t>
            </a:r>
          </a:p>
          <a:p>
            <a:pPr marL="1224393" lvl="2" indent="-291522">
              <a:buAutoNum type="romanLcParenR" startAt="7"/>
            </a:pPr>
            <a:r>
              <a:rPr lang="en-US" dirty="0"/>
              <a:t>a particular voice range” </a:t>
            </a:r>
          </a:p>
          <a:p>
            <a:pPr marL="1224393" lvl="2" indent="-291522">
              <a:buAutoNum type="romanLcParenR" startAt="7"/>
            </a:pPr>
            <a:endParaRPr lang="en-US" dirty="0"/>
          </a:p>
          <a:p>
            <a:r>
              <a:rPr lang="en-US" dirty="0"/>
              <a:t>The records are otherwise nearly identical except that the left-hand record is the “Treble-clef version” and the one on the right is the “Bass-clef version,” with the edition statements having been taken from the publisher’s Web site.  The differing voice ranges are legitimate edition statements and should be in field 250.</a:t>
            </a:r>
          </a:p>
        </p:txBody>
      </p:sp>
      <p:sp>
        <p:nvSpPr>
          <p:cNvPr id="4" name="Slide Number Placeholder 3"/>
          <p:cNvSpPr>
            <a:spLocks noGrp="1"/>
          </p:cNvSpPr>
          <p:nvPr>
            <p:ph type="sldNum" sz="quarter" idx="10"/>
          </p:nvPr>
        </p:nvSpPr>
        <p:spPr/>
        <p:txBody>
          <a:bodyPr/>
          <a:lstStyle/>
          <a:p>
            <a:fld id="{427E463D-5436-4E13-AD38-F505E2896F0F}" type="slidenum">
              <a:rPr lang="en-US" smtClean="0"/>
              <a:t>22</a:t>
            </a:fld>
            <a:endParaRPr lang="en-US"/>
          </a:p>
        </p:txBody>
      </p:sp>
    </p:spTree>
    <p:extLst>
      <p:ext uri="{BB962C8B-B14F-4D97-AF65-F5344CB8AC3E}">
        <p14:creationId xmlns:p14="http://schemas.microsoft.com/office/powerpoint/2010/main" val="24441804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Cataloging Scores Defensively:  Voice Range</a:t>
            </a:r>
          </a:p>
          <a:p>
            <a:endParaRPr lang="en-US" dirty="0"/>
          </a:p>
          <a:p>
            <a:r>
              <a:rPr lang="en-US" dirty="0"/>
              <a:t>RDA 2.5.2.1:</a:t>
            </a:r>
            <a:r>
              <a:rPr lang="en-US" baseline="0" dirty="0"/>
              <a:t>  “… </a:t>
            </a:r>
            <a:r>
              <a:rPr lang="en-US" dirty="0"/>
              <a:t>In case of doubt about whether a statement is a designation of edition, consider the presence of these words or statements as evidence that it is a designation of edition:</a:t>
            </a:r>
          </a:p>
          <a:p>
            <a:pPr lvl="1"/>
            <a:r>
              <a:rPr lang="en-US" dirty="0"/>
              <a:t>…</a:t>
            </a:r>
          </a:p>
          <a:p>
            <a:pPr lvl="1"/>
            <a:r>
              <a:rPr lang="en-US" dirty="0"/>
              <a:t>b)  a statement indicating: </a:t>
            </a:r>
          </a:p>
          <a:p>
            <a:pPr lvl="1"/>
            <a:r>
              <a:rPr lang="en-US" dirty="0"/>
              <a:t>…</a:t>
            </a:r>
          </a:p>
          <a:p>
            <a:pPr marL="1224393" lvl="2" indent="-291522">
              <a:buAutoNum type="romanLcParenR" startAt="7"/>
            </a:pPr>
            <a:r>
              <a:rPr lang="en-US" dirty="0"/>
              <a:t>a particular voice range” </a:t>
            </a:r>
          </a:p>
          <a:p>
            <a:pPr marL="1224393" lvl="2" indent="-291522">
              <a:buAutoNum type="romanLcParenR" startAt="7"/>
            </a:pPr>
            <a:endParaRPr lang="en-US" dirty="0"/>
          </a:p>
          <a:p>
            <a:r>
              <a:rPr lang="en-US" dirty="0"/>
              <a:t>Interpret “voice range” broadly as including editions in different keys.  The records are otherwise nearly identical except that the left-hand record is the “B flat edition” and the one on the right is the “E flat edition.”</a:t>
            </a:r>
          </a:p>
        </p:txBody>
      </p:sp>
      <p:sp>
        <p:nvSpPr>
          <p:cNvPr id="4" name="Slide Number Placeholder 3"/>
          <p:cNvSpPr>
            <a:spLocks noGrp="1"/>
          </p:cNvSpPr>
          <p:nvPr>
            <p:ph type="sldNum" sz="quarter" idx="10"/>
          </p:nvPr>
        </p:nvSpPr>
        <p:spPr/>
        <p:txBody>
          <a:bodyPr/>
          <a:lstStyle/>
          <a:p>
            <a:fld id="{427E463D-5436-4E13-AD38-F505E2896F0F}" type="slidenum">
              <a:rPr lang="en-US" smtClean="0"/>
              <a:t>23</a:t>
            </a:fld>
            <a:endParaRPr lang="en-US"/>
          </a:p>
        </p:txBody>
      </p:sp>
    </p:spTree>
    <p:extLst>
      <p:ext uri="{BB962C8B-B14F-4D97-AF65-F5344CB8AC3E}">
        <p14:creationId xmlns:p14="http://schemas.microsoft.com/office/powerpoint/2010/main" val="130420357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Cataloging Scores Defensively:  Format of Notated Music</a:t>
            </a:r>
          </a:p>
          <a:p>
            <a:endParaRPr lang="en-US" dirty="0"/>
          </a:p>
          <a:p>
            <a:r>
              <a:rPr lang="en-US" dirty="0"/>
              <a:t>RDA 2.5.2.1:</a:t>
            </a:r>
            <a:r>
              <a:rPr lang="en-US" baseline="0" dirty="0"/>
              <a:t>  “… </a:t>
            </a:r>
            <a:r>
              <a:rPr lang="en-US" dirty="0"/>
              <a:t>In case of doubt about whether a statement is a designation of edition, consider the presence of these words or statements as evidence that it is a designation of edition:</a:t>
            </a:r>
          </a:p>
          <a:p>
            <a:pPr lvl="1"/>
            <a:r>
              <a:rPr lang="en-US" dirty="0"/>
              <a:t>…</a:t>
            </a:r>
          </a:p>
          <a:p>
            <a:pPr lvl="1"/>
            <a:r>
              <a:rPr lang="en-US" dirty="0"/>
              <a:t>b)  a statement indicating: </a:t>
            </a:r>
          </a:p>
          <a:p>
            <a:pPr lvl="1"/>
            <a:r>
              <a:rPr lang="en-US" dirty="0"/>
              <a:t>…</a:t>
            </a:r>
          </a:p>
          <a:p>
            <a:pPr lvl="1"/>
            <a:r>
              <a:rPr lang="en-US" dirty="0"/>
              <a:t>	viii)  a particular format of notated music.”</a:t>
            </a:r>
          </a:p>
          <a:p>
            <a:pPr marL="1224393" lvl="2" indent="-291522">
              <a:buAutoNum type="romanLcParenR" startAt="7"/>
            </a:pPr>
            <a:endParaRPr lang="en-US" dirty="0"/>
          </a:p>
          <a:p>
            <a:r>
              <a:rPr lang="en-US" dirty="0"/>
              <a:t>On the left is the standard notated edition and on the right, the “Shaped note edition,” with the edition statements being the only significant difference keeping the records from merging incorrectly.</a:t>
            </a:r>
          </a:p>
        </p:txBody>
      </p:sp>
      <p:sp>
        <p:nvSpPr>
          <p:cNvPr id="4" name="Slide Number Placeholder 3"/>
          <p:cNvSpPr>
            <a:spLocks noGrp="1"/>
          </p:cNvSpPr>
          <p:nvPr>
            <p:ph type="sldNum" sz="quarter" idx="10"/>
          </p:nvPr>
        </p:nvSpPr>
        <p:spPr/>
        <p:txBody>
          <a:bodyPr/>
          <a:lstStyle/>
          <a:p>
            <a:fld id="{427E463D-5436-4E13-AD38-F505E2896F0F}" type="slidenum">
              <a:rPr lang="en-US" smtClean="0"/>
              <a:t>24</a:t>
            </a:fld>
            <a:endParaRPr lang="en-US"/>
          </a:p>
        </p:txBody>
      </p:sp>
    </p:spTree>
    <p:extLst>
      <p:ext uri="{BB962C8B-B14F-4D97-AF65-F5344CB8AC3E}">
        <p14:creationId xmlns:p14="http://schemas.microsoft.com/office/powerpoint/2010/main" val="159089088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Cataloging Scores Defensively:  Format of Notated Music</a:t>
            </a:r>
          </a:p>
          <a:p>
            <a:endParaRPr lang="en-US" dirty="0"/>
          </a:p>
          <a:p>
            <a:r>
              <a:rPr lang="en-US" dirty="0"/>
              <a:t>RDA 2.5.2.1:</a:t>
            </a:r>
            <a:r>
              <a:rPr lang="en-US" baseline="0" dirty="0"/>
              <a:t>  “… </a:t>
            </a:r>
            <a:r>
              <a:rPr lang="en-US" dirty="0"/>
              <a:t>In case of doubt about whether a statement is a designation of edition, consider the presence of these words or statements as evidence that it is a designation of edition:</a:t>
            </a:r>
          </a:p>
          <a:p>
            <a:pPr lvl="1"/>
            <a:r>
              <a:rPr lang="en-US" dirty="0"/>
              <a:t>…</a:t>
            </a:r>
          </a:p>
          <a:p>
            <a:pPr lvl="1"/>
            <a:r>
              <a:rPr lang="en-US" dirty="0"/>
              <a:t>b)  a statement indicating: </a:t>
            </a:r>
          </a:p>
          <a:p>
            <a:pPr lvl="1"/>
            <a:r>
              <a:rPr lang="en-US" dirty="0"/>
              <a:t>…</a:t>
            </a:r>
          </a:p>
          <a:p>
            <a:pPr lvl="1"/>
            <a:r>
              <a:rPr lang="en-US" dirty="0"/>
              <a:t>	viii)  a particular format of notated music.”</a:t>
            </a:r>
          </a:p>
          <a:p>
            <a:pPr marL="1224393" lvl="2" indent="-291522">
              <a:buAutoNum type="romanLcParenR" startAt="7"/>
            </a:pPr>
            <a:endParaRPr lang="en-US" dirty="0"/>
          </a:p>
          <a:p>
            <a:r>
              <a:rPr lang="en-US" dirty="0"/>
              <a:t>On the left is the staff notation edition and on the right, the tonic so-fa edition, with the edition statements being the only significant difference keeping the records from merging incorrectly.  There are also at least two other, text-only editions, as mentioned in the 500 notes.</a:t>
            </a:r>
          </a:p>
        </p:txBody>
      </p:sp>
      <p:sp>
        <p:nvSpPr>
          <p:cNvPr id="4" name="Slide Number Placeholder 3"/>
          <p:cNvSpPr>
            <a:spLocks noGrp="1"/>
          </p:cNvSpPr>
          <p:nvPr>
            <p:ph type="sldNum" sz="quarter" idx="10"/>
          </p:nvPr>
        </p:nvSpPr>
        <p:spPr/>
        <p:txBody>
          <a:bodyPr/>
          <a:lstStyle/>
          <a:p>
            <a:fld id="{427E463D-5436-4E13-AD38-F505E2896F0F}" type="slidenum">
              <a:rPr lang="en-US" smtClean="0"/>
              <a:t>25</a:t>
            </a:fld>
            <a:endParaRPr lang="en-US"/>
          </a:p>
        </p:txBody>
      </p:sp>
    </p:spTree>
    <p:extLst>
      <p:ext uri="{BB962C8B-B14F-4D97-AF65-F5344CB8AC3E}">
        <p14:creationId xmlns:p14="http://schemas.microsoft.com/office/powerpoint/2010/main" val="373121663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Cataloging Scores Defensively:  Instrumentation</a:t>
            </a:r>
          </a:p>
          <a:p>
            <a:endParaRPr lang="en-US" dirty="0"/>
          </a:p>
          <a:p>
            <a:r>
              <a:rPr lang="en-US" dirty="0"/>
              <a:t>Under certain circumstances in scores, we will look in subject headings to try to differentiate versions and arrangements that may be identified only in places that we cannot easily identify otherwise.  So in this case, we have the same work arranged for cello on the left and for violin on the right.  A human can look at this pair and immediately see that they are different in spite of their many descriptive similarities.  But trying to have DDR rummage through statements of responsibility in 245 subfield $c or random 500 notes can be daunting.  Instead, we try to find particular constructions in 650 fields, in this case, parenthetical instrumentation, for comparison, keeping these records from merging incorrectly.</a:t>
            </a:r>
          </a:p>
        </p:txBody>
      </p:sp>
      <p:sp>
        <p:nvSpPr>
          <p:cNvPr id="4" name="Slide Number Placeholder 3"/>
          <p:cNvSpPr>
            <a:spLocks noGrp="1"/>
          </p:cNvSpPr>
          <p:nvPr>
            <p:ph type="sldNum" sz="quarter" idx="10"/>
          </p:nvPr>
        </p:nvSpPr>
        <p:spPr/>
        <p:txBody>
          <a:bodyPr/>
          <a:lstStyle/>
          <a:p>
            <a:fld id="{427E463D-5436-4E13-AD38-F505E2896F0F}" type="slidenum">
              <a:rPr lang="en-US" smtClean="0"/>
              <a:t>26</a:t>
            </a:fld>
            <a:endParaRPr lang="en-US"/>
          </a:p>
        </p:txBody>
      </p:sp>
    </p:spTree>
    <p:extLst>
      <p:ext uri="{BB962C8B-B14F-4D97-AF65-F5344CB8AC3E}">
        <p14:creationId xmlns:p14="http://schemas.microsoft.com/office/powerpoint/2010/main" val="401720242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Cataloging Scores Defensively:  Scores and Parts</a:t>
            </a:r>
          </a:p>
          <a:p>
            <a:endParaRPr lang="en-US" dirty="0"/>
          </a:p>
          <a:p>
            <a:r>
              <a:rPr lang="en-US" dirty="0"/>
              <a:t>Earlier, we looked at examples for scores, parts, and scores and parts that were differentiated in edition statements in 250/254.  Of course that will not always be the case.  Records for scores, for parts, and for scores and parts are all legitimately separate records.  Physical descriptions in field 300, where we look for various designations of “score” and “part” in many languages, will usually keep such records from merging.  When necessary, we can dip into 6XX subfields $v for the designations, as a last resort.</a:t>
            </a:r>
          </a:p>
          <a:p>
            <a:endParaRPr lang="en-US" dirty="0"/>
          </a:p>
        </p:txBody>
      </p:sp>
      <p:sp>
        <p:nvSpPr>
          <p:cNvPr id="4" name="Slide Number Placeholder 3"/>
          <p:cNvSpPr>
            <a:spLocks noGrp="1"/>
          </p:cNvSpPr>
          <p:nvPr>
            <p:ph type="sldNum" sz="quarter" idx="10"/>
          </p:nvPr>
        </p:nvSpPr>
        <p:spPr/>
        <p:txBody>
          <a:bodyPr/>
          <a:lstStyle/>
          <a:p>
            <a:fld id="{427E463D-5436-4E13-AD38-F505E2896F0F}" type="slidenum">
              <a:rPr lang="en-US" smtClean="0"/>
              <a:t>27</a:t>
            </a:fld>
            <a:endParaRPr lang="en-US"/>
          </a:p>
        </p:txBody>
      </p:sp>
    </p:spTree>
    <p:extLst>
      <p:ext uri="{BB962C8B-B14F-4D97-AF65-F5344CB8AC3E}">
        <p14:creationId xmlns:p14="http://schemas.microsoft.com/office/powerpoint/2010/main" val="215777942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Cataloging Scores Defensively:  Published or Not</a:t>
            </a:r>
          </a:p>
          <a:p>
            <a:endParaRPr lang="en-US" dirty="0"/>
          </a:p>
          <a:p>
            <a:r>
              <a:rPr lang="en-US" dirty="0"/>
              <a:t>This pair represent an unpublished version of the left (Type “d”) and a published version (Type “c”) on the right.  DDR does try to recognize the difference, first using the Type Code (Leader/06).  But DDR also recognizes that manuscripts are often miscoded as Type “c” and so tries to corroborate the published/not published distinction by looking at 260/264.  In field 260, the presence of subfield $c alone serves to corroborate a unpublished verdict.  In field 264, of course, that will not work, so DDR looks at the Second Indicator, taking “0” as an the indication of not published.</a:t>
            </a:r>
          </a:p>
          <a:p>
            <a:endParaRPr lang="en-US" dirty="0"/>
          </a:p>
        </p:txBody>
      </p:sp>
      <p:sp>
        <p:nvSpPr>
          <p:cNvPr id="4" name="Slide Number Placeholder 3"/>
          <p:cNvSpPr>
            <a:spLocks noGrp="1"/>
          </p:cNvSpPr>
          <p:nvPr>
            <p:ph type="sldNum" sz="quarter" idx="10"/>
          </p:nvPr>
        </p:nvSpPr>
        <p:spPr/>
        <p:txBody>
          <a:bodyPr/>
          <a:lstStyle/>
          <a:p>
            <a:fld id="{427E463D-5436-4E13-AD38-F505E2896F0F}" type="slidenum">
              <a:rPr lang="en-US" smtClean="0"/>
              <a:t>28</a:t>
            </a:fld>
            <a:endParaRPr lang="en-US"/>
          </a:p>
        </p:txBody>
      </p:sp>
    </p:spTree>
    <p:extLst>
      <p:ext uri="{BB962C8B-B14F-4D97-AF65-F5344CB8AC3E}">
        <p14:creationId xmlns:p14="http://schemas.microsoft.com/office/powerpoint/2010/main" val="345302132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2871">
              <a:defRPr/>
            </a:pPr>
            <a:r>
              <a:rPr lang="en-US" dirty="0"/>
              <a:t>Cataloging Scores Defensively:  Publisher Number</a:t>
            </a:r>
          </a:p>
          <a:p>
            <a:endParaRPr lang="en-US" dirty="0"/>
          </a:p>
          <a:p>
            <a:r>
              <a:rPr lang="en-US" dirty="0"/>
              <a:t>There are several differences between these records, including the ISMNs, the voice ranges, and the series, but the different publisher numbers assure that an incorrect merge will not happen.</a:t>
            </a:r>
          </a:p>
        </p:txBody>
      </p:sp>
      <p:sp>
        <p:nvSpPr>
          <p:cNvPr id="4" name="Slide Number Placeholder 3"/>
          <p:cNvSpPr>
            <a:spLocks noGrp="1"/>
          </p:cNvSpPr>
          <p:nvPr>
            <p:ph type="sldNum" sz="quarter" idx="10"/>
          </p:nvPr>
        </p:nvSpPr>
        <p:spPr/>
        <p:txBody>
          <a:bodyPr/>
          <a:lstStyle/>
          <a:p>
            <a:fld id="{427E463D-5436-4E13-AD38-F505E2896F0F}" type="slidenum">
              <a:rPr lang="en-US" smtClean="0"/>
              <a:t>29</a:t>
            </a:fld>
            <a:endParaRPr lang="en-US"/>
          </a:p>
        </p:txBody>
      </p:sp>
    </p:spTree>
    <p:extLst>
      <p:ext uri="{BB962C8B-B14F-4D97-AF65-F5344CB8AC3E}">
        <p14:creationId xmlns:p14="http://schemas.microsoft.com/office/powerpoint/2010/main" val="5561555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800" dirty="0"/>
              <a:t>Cataloging Scores Defensively:  Introduction</a:t>
            </a:r>
          </a:p>
          <a:p>
            <a:endParaRPr lang="en-US" sz="800" dirty="0"/>
          </a:p>
          <a:p>
            <a:r>
              <a:rPr lang="en-US" sz="800" dirty="0"/>
              <a:t>OCLC’s Duplicate Detection and Resolution (DDR) software originally ran sixteen times through WorldCat between 1991 and 2005, eliminating a total of nearly 1.6 million duplicate records in the Books format.</a:t>
            </a:r>
          </a:p>
          <a:p>
            <a:endParaRPr lang="en-US" sz="800" dirty="0"/>
          </a:p>
          <a:p>
            <a:r>
              <a:rPr lang="en-US" sz="800" dirty="0"/>
              <a:t>In 2005, we began a project to thoroughly revamp DDR for the Connexion platform, taking advantage of all of its new capabilities as well as other advances in technology.</a:t>
            </a:r>
          </a:p>
          <a:p>
            <a:endParaRPr lang="en-US" sz="800" dirty="0"/>
          </a:p>
          <a:p>
            <a:r>
              <a:rPr lang="en-US" sz="800" dirty="0"/>
              <a:t>After four years of development and testing, in May 2009 we began to process small test subsets of WorldCat, an eventual total of roughly 500,000 records.  During that phase we individually examined every single one of some 15,000 merges, fine-tuning our algorithms and retesting each time we found a merge that was incorrect. </a:t>
            </a:r>
          </a:p>
          <a:p>
            <a:endParaRPr lang="en-US" sz="800" dirty="0"/>
          </a:p>
          <a:p>
            <a:r>
              <a:rPr lang="en-US" sz="800" dirty="0"/>
              <a:t>In late January 2010, we began two parallel DDR processes, the first looking at each day’s new and updated records, the second “walking” the WorldCat database beginning with OCLC Record #1.  That first process continues daily and has merged over 18 million duplicates.  That second process completed on September 30, 2010 , going through over 166 million records and merging 5.1 million duplicates.   We have continued to  monitor the results and encourage all users to report incorrect merges to us.  We pull apart incorrect merges when possible and keep adjusting our algorithms to be as accurate as they can be.</a:t>
            </a:r>
          </a:p>
          <a:p>
            <a:endParaRPr lang="en-US" sz="800" dirty="0"/>
          </a:p>
          <a:p>
            <a:r>
              <a:rPr lang="en-US" sz="800" dirty="0"/>
              <a:t>With the full implementation of the new DDR, it is more important than ever to create a bibliographic record that clearly distinguishes itself from similar records in cases where separate records are justified.  This presentation “Cataloging Scores Defensively:  ‘When to Input a New Record’ in the Age of DDR” attempts to instruct OCLC users about safeguarding justifiably unique bibliographic records for notated music that should not be merged.</a:t>
            </a:r>
          </a:p>
        </p:txBody>
      </p:sp>
      <p:sp>
        <p:nvSpPr>
          <p:cNvPr id="4" name="Slide Number Placeholder 3"/>
          <p:cNvSpPr>
            <a:spLocks noGrp="1"/>
          </p:cNvSpPr>
          <p:nvPr>
            <p:ph type="sldNum" sz="quarter" idx="10"/>
          </p:nvPr>
        </p:nvSpPr>
        <p:spPr/>
        <p:txBody>
          <a:bodyPr/>
          <a:lstStyle/>
          <a:p>
            <a:fld id="{427E463D-5436-4E13-AD38-F505E2896F0F}" type="slidenum">
              <a:rPr lang="en-US" smtClean="0"/>
              <a:t>3</a:t>
            </a:fld>
            <a:endParaRPr lang="en-US"/>
          </a:p>
        </p:txBody>
      </p:sp>
    </p:spTree>
    <p:extLst>
      <p:ext uri="{BB962C8B-B14F-4D97-AF65-F5344CB8AC3E}">
        <p14:creationId xmlns:p14="http://schemas.microsoft.com/office/powerpoint/2010/main" val="271777818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t>Cataloging Scores Defensively:  Conclusion</a:t>
            </a:r>
          </a:p>
          <a:p>
            <a:endParaRPr lang="en-US" sz="1000" dirty="0"/>
          </a:p>
          <a:p>
            <a:r>
              <a:rPr lang="en-US" sz="1000" dirty="0"/>
              <a:t>The contents of this presentation barely scratch the surface of what Duplicate Detection and Resolution tries to do.  We have concentrated on a few ways in which you as a cataloger might be able to assist</a:t>
            </a:r>
            <a:r>
              <a:rPr lang="en-US" sz="1000" baseline="0" dirty="0"/>
              <a:t> DDR in correctly differentiating between legitimately separate bibliographic records specifically for notated music materials.  We have merely touched upon many of the other “defensive cataloging” measures that can be applied more generally to many sorts of bibliographic materials beyond scores, including such elements as standardized numbers (ISBNs, etc.), places of publication, publishers, dates, and so on.  And we have concentrated chiefly on how DDR tries to </a:t>
            </a:r>
            <a:r>
              <a:rPr lang="en-US" sz="1000" i="1" baseline="0" dirty="0"/>
              <a:t>differentiate</a:t>
            </a:r>
            <a:r>
              <a:rPr lang="en-US" sz="1000" baseline="0" dirty="0"/>
              <a:t> records.  There’s been only a limited amount of discussion here of the many ways in which DDR tries to manipulate data to determine that differently transcribed data are actually identifiably the same:  different versions of a publisher’s name; different choices in the interpretation, transcription, and coding of titles; and so on.  But I hope this presentation helps you think a bit differently about how you catalog Scores in the cooperative environment of WorldCat.</a:t>
            </a:r>
          </a:p>
          <a:p>
            <a:endParaRPr lang="en-US" sz="1000" baseline="0" dirty="0"/>
          </a:p>
          <a:p>
            <a:r>
              <a:rPr lang="en-US" sz="1000" baseline="0" dirty="0"/>
              <a:t>By the way, the image on the right is the first page of “Faerie's Aire and Death Waltz” from “A Tribute to </a:t>
            </a:r>
            <a:r>
              <a:rPr lang="en-US" sz="1000" baseline="0" dirty="0" err="1"/>
              <a:t>Zdenko</a:t>
            </a:r>
            <a:r>
              <a:rPr lang="en-US" sz="1000" baseline="0" dirty="0"/>
              <a:t> G. </a:t>
            </a:r>
            <a:r>
              <a:rPr lang="en-US" sz="1000" baseline="0" dirty="0" err="1"/>
              <a:t>Fibich</a:t>
            </a:r>
            <a:r>
              <a:rPr lang="en-US" sz="1000" baseline="0" dirty="0"/>
              <a:t>,” by John Stump, a near-legendary (and presumably unperformable) piece of notated music that bears close and careful study.  There appears to be no record for it in WorldCat.</a:t>
            </a:r>
            <a:endParaRPr lang="en-US" sz="1000" dirty="0"/>
          </a:p>
        </p:txBody>
      </p:sp>
      <p:sp>
        <p:nvSpPr>
          <p:cNvPr id="4" name="Slide Number Placeholder 3"/>
          <p:cNvSpPr>
            <a:spLocks noGrp="1"/>
          </p:cNvSpPr>
          <p:nvPr>
            <p:ph type="sldNum" sz="quarter" idx="10"/>
          </p:nvPr>
        </p:nvSpPr>
        <p:spPr/>
        <p:txBody>
          <a:bodyPr/>
          <a:lstStyle/>
          <a:p>
            <a:fld id="{427E463D-5436-4E13-AD38-F505E2896F0F}" type="slidenum">
              <a:rPr lang="en-US" smtClean="0"/>
              <a:t>30</a:t>
            </a:fld>
            <a:endParaRPr lang="en-US"/>
          </a:p>
        </p:txBody>
      </p:sp>
    </p:spTree>
    <p:extLst>
      <p:ext uri="{BB962C8B-B14F-4D97-AF65-F5344CB8AC3E}">
        <p14:creationId xmlns:p14="http://schemas.microsoft.com/office/powerpoint/2010/main" val="48965263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Cataloging Scores Defensively:  Questions</a:t>
            </a:r>
          </a:p>
          <a:p>
            <a:endParaRPr lang="en-US" dirty="0"/>
          </a:p>
          <a:p>
            <a:r>
              <a:rPr lang="en-US" dirty="0"/>
              <a:t>Thank you for your kind attention.</a:t>
            </a:r>
          </a:p>
          <a:p>
            <a:endParaRPr lang="en-US" dirty="0"/>
          </a:p>
          <a:p>
            <a:r>
              <a:rPr lang="en-US" dirty="0"/>
              <a:t>Special thanks to Morris Levy (Northwestern University) for advice on clarifying the presentation.</a:t>
            </a:r>
          </a:p>
          <a:p>
            <a:endParaRPr lang="en-US" dirty="0"/>
          </a:p>
          <a:p>
            <a:r>
              <a:rPr lang="en-US" dirty="0"/>
              <a:t>Outside of the context of this presentation, questions about “When to Input a New Record,” DDR, and other WorldCat quality issues may always be addressed to </a:t>
            </a:r>
            <a:r>
              <a:rPr lang="en-US" dirty="0">
                <a:hlinkClick r:id="rId3"/>
              </a:rPr>
              <a:t>askqc@oclc.org</a:t>
            </a:r>
            <a:r>
              <a:rPr lang="en-US" dirty="0"/>
              <a:t>.</a:t>
            </a:r>
          </a:p>
          <a:p>
            <a:endParaRPr lang="en-US" dirty="0"/>
          </a:p>
          <a:p>
            <a:r>
              <a:rPr lang="en-US" dirty="0"/>
              <a:t>On the screen, you see that AskQC address as well as the URLs for OCLC’s “When to Input a New Record,” the ALCTS document “Differences Between, Changes Within,” and OCLC’s “Cataloging Defensively” page.</a:t>
            </a:r>
          </a:p>
          <a:p>
            <a:endParaRPr lang="en-US" dirty="0"/>
          </a:p>
          <a:p>
            <a:r>
              <a:rPr lang="en-US" dirty="0"/>
              <a:t>Now it’s time for your questions.</a:t>
            </a:r>
          </a:p>
        </p:txBody>
      </p:sp>
      <p:sp>
        <p:nvSpPr>
          <p:cNvPr id="4" name="Slide Number Placeholder 3"/>
          <p:cNvSpPr>
            <a:spLocks noGrp="1"/>
          </p:cNvSpPr>
          <p:nvPr>
            <p:ph type="sldNum" sz="quarter" idx="10"/>
          </p:nvPr>
        </p:nvSpPr>
        <p:spPr/>
        <p:txBody>
          <a:bodyPr/>
          <a:lstStyle/>
          <a:p>
            <a:fld id="{427E463D-5436-4E13-AD38-F505E2896F0F}" type="slidenum">
              <a:rPr lang="en-US" smtClean="0"/>
              <a:t>31</a:t>
            </a:fld>
            <a:endParaRPr lang="en-US"/>
          </a:p>
        </p:txBody>
      </p:sp>
    </p:spTree>
    <p:extLst>
      <p:ext uri="{BB962C8B-B14F-4D97-AF65-F5344CB8AC3E}">
        <p14:creationId xmlns:p14="http://schemas.microsoft.com/office/powerpoint/2010/main" val="10664060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2871">
              <a:defRPr/>
            </a:pPr>
            <a:r>
              <a:rPr lang="en-US" sz="900" dirty="0"/>
              <a:t>Cataloging Scores Defensively:  Introduction</a:t>
            </a:r>
          </a:p>
          <a:p>
            <a:pPr defTabSz="932871">
              <a:defRPr/>
            </a:pPr>
            <a:endParaRPr lang="en-US" sz="900" dirty="0"/>
          </a:p>
          <a:p>
            <a:pPr defTabSz="932871">
              <a:defRPr/>
            </a:pPr>
            <a:r>
              <a:rPr lang="en-US" sz="900" dirty="0"/>
              <a:t>From the very beginning of automated DDR back in 1991, records for resources with dates of publication/production earlier than 1801 have been set aside and not processed.</a:t>
            </a:r>
          </a:p>
          <a:p>
            <a:pPr defTabSz="932871">
              <a:defRPr/>
            </a:pPr>
            <a:endParaRPr lang="en-US" sz="900" dirty="0"/>
          </a:p>
          <a:p>
            <a:pPr defTabSz="932871">
              <a:defRPr/>
            </a:pPr>
            <a:r>
              <a:rPr lang="en-US" sz="900" dirty="0"/>
              <a:t>In 2011, in consultation with the Rare Books and Manuscripts Section (RBMS) of the Bibliographic Standards Committee of ACRL, we exempted from DDR all records for original materials that were coded with any of four descriptive conventions in field 040 subfield $e:  </a:t>
            </a:r>
            <a:r>
              <a:rPr lang="en-US" sz="900" dirty="0" err="1"/>
              <a:t>bdrb</a:t>
            </a:r>
            <a:r>
              <a:rPr lang="en-US" sz="900" dirty="0"/>
              <a:t>, </a:t>
            </a:r>
            <a:r>
              <a:rPr lang="en-US" sz="900" dirty="0" err="1"/>
              <a:t>dcrb</a:t>
            </a:r>
            <a:r>
              <a:rPr lang="en-US" sz="900" dirty="0"/>
              <a:t>, </a:t>
            </a:r>
            <a:r>
              <a:rPr lang="en-US" sz="900" dirty="0" err="1"/>
              <a:t>dcrmb</a:t>
            </a:r>
            <a:r>
              <a:rPr lang="en-US" sz="900" dirty="0"/>
              <a:t>, </a:t>
            </a:r>
            <a:r>
              <a:rPr lang="en-US" sz="900" dirty="0" err="1"/>
              <a:t>dcrms</a:t>
            </a:r>
            <a:r>
              <a:rPr lang="en-US" sz="900" dirty="0"/>
              <a:t>.  In March 2016, we expanded that list of exempted rare and archival materials descriptive conventions to include twenty additional MARC </a:t>
            </a:r>
            <a:r>
              <a:rPr lang="en-US" sz="900" i="1" dirty="0"/>
              <a:t>Descriptive Convention Source Codes </a:t>
            </a:r>
            <a:r>
              <a:rPr lang="en-US" sz="900" dirty="0"/>
              <a:t>in field 040 subfield $e (</a:t>
            </a:r>
            <a:r>
              <a:rPr lang="en-US" sz="900" dirty="0" err="1"/>
              <a:t>amim</a:t>
            </a:r>
            <a:r>
              <a:rPr lang="en-US" sz="900" dirty="0"/>
              <a:t>, </a:t>
            </a:r>
            <a:r>
              <a:rPr lang="en-US" sz="900" dirty="0" err="1"/>
              <a:t>amremm</a:t>
            </a:r>
            <a:r>
              <a:rPr lang="en-US" sz="900" dirty="0"/>
              <a:t>, appm, </a:t>
            </a:r>
            <a:r>
              <a:rPr lang="en-US" sz="900" dirty="0" err="1"/>
              <a:t>cgcrb</a:t>
            </a:r>
            <a:r>
              <a:rPr lang="en-US" sz="900" dirty="0"/>
              <a:t>, </a:t>
            </a:r>
            <a:r>
              <a:rPr lang="en-US" sz="900" dirty="0" err="1"/>
              <a:t>cco</a:t>
            </a:r>
            <a:r>
              <a:rPr lang="en-US" sz="900" dirty="0"/>
              <a:t>, dacs, </a:t>
            </a:r>
            <a:r>
              <a:rPr lang="en-US" sz="900" dirty="0" err="1"/>
              <a:t>dcgpm</a:t>
            </a:r>
            <a:r>
              <a:rPr lang="en-US" sz="900" dirty="0"/>
              <a:t>, </a:t>
            </a:r>
            <a:r>
              <a:rPr lang="en-US" sz="900" dirty="0" err="1"/>
              <a:t>dcrmc</a:t>
            </a:r>
            <a:r>
              <a:rPr lang="en-US" sz="900" dirty="0"/>
              <a:t>, dcrmg, </a:t>
            </a:r>
            <a:r>
              <a:rPr lang="en-US" sz="900" dirty="0" err="1"/>
              <a:t>dcrmm</a:t>
            </a:r>
            <a:r>
              <a:rPr lang="en-US" sz="900" dirty="0"/>
              <a:t>, </a:t>
            </a:r>
            <a:r>
              <a:rPr lang="en-US" sz="900" dirty="0" err="1"/>
              <a:t>dmbsb</a:t>
            </a:r>
            <a:r>
              <a:rPr lang="en-US" sz="900" dirty="0"/>
              <a:t>, enol, </a:t>
            </a:r>
            <a:r>
              <a:rPr lang="en-US" sz="900" dirty="0" err="1"/>
              <a:t>estc</a:t>
            </a:r>
            <a:r>
              <a:rPr lang="en-US" sz="900" dirty="0"/>
              <a:t>, gihc, </a:t>
            </a:r>
            <a:r>
              <a:rPr lang="en-US" sz="900" dirty="0" err="1"/>
              <a:t>iosr</a:t>
            </a:r>
            <a:r>
              <a:rPr lang="en-US" sz="900" dirty="0"/>
              <a:t>, </a:t>
            </a:r>
            <a:r>
              <a:rPr lang="en-US" sz="900" dirty="0" err="1"/>
              <a:t>ohcm</a:t>
            </a:r>
            <a:r>
              <a:rPr lang="en-US" sz="900" dirty="0"/>
              <a:t>, rad, </a:t>
            </a:r>
            <a:r>
              <a:rPr lang="en-US" sz="900" dirty="0" err="1"/>
              <a:t>rna</a:t>
            </a:r>
            <a:r>
              <a:rPr lang="en-US" sz="900" dirty="0"/>
              <a:t>, vd16, vd17) after further consultations with the larger rare and archival materials communities.  That’s a total of 24 codes exempted.  A 25</a:t>
            </a:r>
            <a:r>
              <a:rPr lang="en-US" sz="900" baseline="30000" dirty="0"/>
              <a:t>th</a:t>
            </a:r>
            <a:r>
              <a:rPr lang="en-US" sz="900" dirty="0"/>
              <a:t> code, </a:t>
            </a:r>
            <a:r>
              <a:rPr lang="en-US" sz="900" kern="1200" dirty="0">
                <a:solidFill>
                  <a:schemeClr val="tx1"/>
                </a:solidFill>
                <a:effectLst/>
                <a:latin typeface="+mn-lt"/>
                <a:ea typeface="+mn-ea"/>
                <a:cs typeface="+mn-cs"/>
              </a:rPr>
              <a:t>“</a:t>
            </a:r>
            <a:r>
              <a:rPr lang="en-US" sz="900" kern="1200" dirty="0" err="1">
                <a:solidFill>
                  <a:schemeClr val="tx1"/>
                </a:solidFill>
                <a:effectLst/>
                <a:latin typeface="+mn-lt"/>
                <a:ea typeface="+mn-ea"/>
                <a:cs typeface="+mn-cs"/>
              </a:rPr>
              <a:t>dcrmmss</a:t>
            </a:r>
            <a:r>
              <a:rPr lang="en-US" sz="900" kern="1200" dirty="0">
                <a:solidFill>
                  <a:schemeClr val="tx1"/>
                </a:solidFill>
                <a:effectLst/>
                <a:latin typeface="+mn-lt"/>
                <a:ea typeface="+mn-ea"/>
                <a:cs typeface="+mn-cs"/>
              </a:rPr>
              <a:t>”, announced by LC in September 2016 will be added to that list within weeks of this presentation.</a:t>
            </a:r>
          </a:p>
          <a:p>
            <a:pPr defTabSz="932871">
              <a:defRPr/>
            </a:pPr>
            <a:endParaRPr lang="en-US" sz="900" kern="1200" dirty="0">
              <a:solidFill>
                <a:schemeClr val="tx1"/>
              </a:solidFill>
              <a:effectLst/>
              <a:latin typeface="+mn-lt"/>
              <a:ea typeface="+mn-ea"/>
              <a:cs typeface="+mn-cs"/>
            </a:endParaRPr>
          </a:p>
          <a:p>
            <a:pPr defTabSz="932871">
              <a:defRPr/>
            </a:pPr>
            <a:r>
              <a:rPr lang="en-US" sz="900" dirty="0"/>
              <a:t>In consultation with the American Library Association (ALA) Map and Geospatial Information Round Table (MAGIRT) Cataloging and Classification Committee (CCC), we have further exempted records for cartographic materials with dates of publication earlier than 1901.</a:t>
            </a:r>
          </a:p>
          <a:p>
            <a:pPr defTabSz="932871">
              <a:defRPr/>
            </a:pPr>
            <a:endParaRPr lang="en-US" sz="900" dirty="0"/>
          </a:p>
          <a:p>
            <a:pPr defTabSz="932871">
              <a:defRPr/>
            </a:pPr>
            <a:r>
              <a:rPr lang="en-US" sz="900" dirty="0"/>
              <a:t>In addition, we exempt from DDR processing all records for resources that can be identified as photographs (Material Types “</a:t>
            </a:r>
            <a:r>
              <a:rPr lang="en-US" sz="900" dirty="0" err="1"/>
              <a:t>pht</a:t>
            </a:r>
            <a:r>
              <a:rPr lang="en-US" sz="900" dirty="0"/>
              <a:t>” for photograph and/or “pic” for picture).  They are commonly unique, unpublished, and have cataloger-supplied, generic, undifferentiable titles and are otherwise described in ways that don’t lend themselves to being distinguished from each other, especially through automated means.</a:t>
            </a:r>
          </a:p>
        </p:txBody>
      </p:sp>
      <p:sp>
        <p:nvSpPr>
          <p:cNvPr id="4" name="Slide Number Placeholder 3"/>
          <p:cNvSpPr>
            <a:spLocks noGrp="1"/>
          </p:cNvSpPr>
          <p:nvPr>
            <p:ph type="sldNum" sz="quarter" idx="10"/>
          </p:nvPr>
        </p:nvSpPr>
        <p:spPr/>
        <p:txBody>
          <a:bodyPr/>
          <a:lstStyle/>
          <a:p>
            <a:fld id="{427E463D-5436-4E13-AD38-F505E2896F0F}" type="slidenum">
              <a:rPr lang="en-US" smtClean="0"/>
              <a:t>4</a:t>
            </a:fld>
            <a:endParaRPr lang="en-US"/>
          </a:p>
        </p:txBody>
      </p:sp>
    </p:spTree>
    <p:extLst>
      <p:ext uri="{BB962C8B-B14F-4D97-AF65-F5344CB8AC3E}">
        <p14:creationId xmlns:p14="http://schemas.microsoft.com/office/powerpoint/2010/main" val="23750497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Cataloging Scores Defensively:  Basics</a:t>
            </a:r>
          </a:p>
          <a:p>
            <a:endParaRPr lang="en-US" dirty="0"/>
          </a:p>
          <a:p>
            <a:r>
              <a:rPr lang="en-US" dirty="0"/>
              <a:t>By far, the best advice you will ever hear about “Cataloging Defensively” is to catalog carefully.  That includes:</a:t>
            </a:r>
          </a:p>
          <a:p>
            <a:pPr lvl="1">
              <a:buFont typeface="Arial" pitchFamily="34" charset="0"/>
              <a:buChar char="•"/>
            </a:pPr>
            <a:r>
              <a:rPr lang="en-US" dirty="0"/>
              <a:t>Be sure you search thoroughly</a:t>
            </a:r>
          </a:p>
          <a:p>
            <a:pPr lvl="1">
              <a:buFont typeface="Arial" pitchFamily="34" charset="0"/>
              <a:buChar char="•"/>
            </a:pPr>
            <a:r>
              <a:rPr lang="en-US" dirty="0"/>
              <a:t>When deriving a new record from an existing one, be sure that you make all of the changes to the record that convinced you a separate record was justified in the first place</a:t>
            </a:r>
          </a:p>
          <a:p>
            <a:pPr lvl="1">
              <a:buFont typeface="Arial" pitchFamily="34" charset="0"/>
              <a:buChar char="•"/>
            </a:pPr>
            <a:r>
              <a:rPr lang="en-US" dirty="0"/>
              <a:t>When editing an existing record, be sure that you never change the essential identity of an existing bibliographic record to something else</a:t>
            </a:r>
          </a:p>
          <a:p>
            <a:pPr lvl="1">
              <a:buFont typeface="Arial" pitchFamily="34" charset="0"/>
              <a:buChar char="•"/>
            </a:pPr>
            <a:r>
              <a:rPr lang="en-US" dirty="0"/>
              <a:t>Be sure that the coding and tagging are correct and complete</a:t>
            </a:r>
            <a:endParaRPr lang="en-US" sz="1800" dirty="0"/>
          </a:p>
          <a:p>
            <a:pPr lvl="2">
              <a:buFont typeface="Arial" pitchFamily="34" charset="0"/>
              <a:buChar char="•"/>
            </a:pPr>
            <a:r>
              <a:rPr lang="en-US" dirty="0"/>
              <a:t>Miscoded fields and subfields, missing subfields can cause data to be ignored or misinterpreted</a:t>
            </a:r>
          </a:p>
          <a:p>
            <a:pPr lvl="1">
              <a:buFont typeface="Arial" pitchFamily="34" charset="0"/>
              <a:buChar char="•"/>
            </a:pPr>
            <a:r>
              <a:rPr lang="en-US" dirty="0"/>
              <a:t>Be sure to proofread the record</a:t>
            </a:r>
            <a:endParaRPr lang="en-US" sz="1800" dirty="0"/>
          </a:p>
          <a:p>
            <a:pPr lvl="2">
              <a:buFont typeface="Arial" pitchFamily="34" charset="0"/>
              <a:buChar char="•"/>
            </a:pPr>
            <a:r>
              <a:rPr lang="en-US" dirty="0"/>
              <a:t>Use the spell-check provided in Connexion, but remember that not all typos will be caught by a spell-check</a:t>
            </a:r>
          </a:p>
        </p:txBody>
      </p:sp>
      <p:sp>
        <p:nvSpPr>
          <p:cNvPr id="4" name="Slide Number Placeholder 3"/>
          <p:cNvSpPr>
            <a:spLocks noGrp="1"/>
          </p:cNvSpPr>
          <p:nvPr>
            <p:ph type="sldNum" sz="quarter" idx="10"/>
          </p:nvPr>
        </p:nvSpPr>
        <p:spPr/>
        <p:txBody>
          <a:bodyPr/>
          <a:lstStyle/>
          <a:p>
            <a:fld id="{427E463D-5436-4E13-AD38-F505E2896F0F}" type="slidenum">
              <a:rPr lang="en-US" smtClean="0"/>
              <a:t>5</a:t>
            </a:fld>
            <a:endParaRPr lang="en-US"/>
          </a:p>
        </p:txBody>
      </p:sp>
    </p:spTree>
    <p:extLst>
      <p:ext uri="{BB962C8B-B14F-4D97-AF65-F5344CB8AC3E}">
        <p14:creationId xmlns:p14="http://schemas.microsoft.com/office/powerpoint/2010/main" val="13836906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t>Cataloging Scores Defensively:  Basics</a:t>
            </a:r>
          </a:p>
          <a:p>
            <a:endParaRPr lang="en-US" sz="1000" dirty="0"/>
          </a:p>
          <a:p>
            <a:pPr defTabSz="932871">
              <a:defRPr/>
            </a:pPr>
            <a:r>
              <a:rPr lang="en-US" sz="1000" dirty="0"/>
              <a:t>Cataloging Defensively = Cataloging Carefully</a:t>
            </a:r>
          </a:p>
          <a:p>
            <a:endParaRPr lang="en-US" sz="1000" dirty="0"/>
          </a:p>
          <a:p>
            <a:pPr>
              <a:buFont typeface="Arial" pitchFamily="34" charset="0"/>
              <a:buNone/>
            </a:pPr>
            <a:r>
              <a:rPr lang="en-US" sz="1000" dirty="0"/>
              <a:t>Be sure that the record is internally consistent, with coded data corresponding correctly to descriptive data, when appropriate, including:</a:t>
            </a:r>
          </a:p>
          <a:p>
            <a:pPr lvl="1">
              <a:buFont typeface="Arial" pitchFamily="34" charset="0"/>
              <a:buChar char="•"/>
            </a:pPr>
            <a:r>
              <a:rPr lang="en-US" sz="1000" dirty="0"/>
              <a:t>Country of Publication (</a:t>
            </a:r>
            <a:r>
              <a:rPr lang="en-US" sz="1000" i="1" dirty="0" err="1"/>
              <a:t>Ctry</a:t>
            </a:r>
            <a:r>
              <a:rPr lang="en-US" sz="1000" dirty="0"/>
              <a:t>) should usually represent the first named place in 260/264 subfield $a</a:t>
            </a:r>
          </a:p>
          <a:p>
            <a:pPr lvl="1">
              <a:buFont typeface="Arial" pitchFamily="34" charset="0"/>
              <a:buChar char="•"/>
            </a:pPr>
            <a:r>
              <a:rPr lang="en-US" sz="1000" i="1" dirty="0"/>
              <a:t>Date 1</a:t>
            </a:r>
            <a:r>
              <a:rPr lang="en-US" sz="1000" dirty="0"/>
              <a:t>, </a:t>
            </a:r>
            <a:r>
              <a:rPr lang="en-US" sz="1000" i="1" dirty="0"/>
              <a:t>Date 2</a:t>
            </a:r>
            <a:r>
              <a:rPr lang="en-US" sz="1000" dirty="0"/>
              <a:t>, and Type of Date/Publication Status (</a:t>
            </a:r>
            <a:r>
              <a:rPr lang="en-US" sz="1000" i="1" dirty="0"/>
              <a:t>DtSt</a:t>
            </a:r>
            <a:r>
              <a:rPr lang="en-US" sz="1000" dirty="0"/>
              <a:t>) should correctly reflect the date or dates found in 260/264 subfield $c and, if appropriate, other date-related parts of the bibliographic record</a:t>
            </a:r>
          </a:p>
          <a:p>
            <a:pPr lvl="1">
              <a:buFont typeface="Arial" pitchFamily="34" charset="0"/>
              <a:buChar char="•"/>
            </a:pPr>
            <a:r>
              <a:rPr lang="en-US" sz="1000" dirty="0"/>
              <a:t>Form  of Item (</a:t>
            </a:r>
            <a:r>
              <a:rPr lang="en-US" sz="1000" i="1" dirty="0"/>
              <a:t>Form</a:t>
            </a:r>
            <a:r>
              <a:rPr lang="en-US" sz="1000" dirty="0"/>
              <a:t>) should be correctly coded for tangible and remote electronic resources, microforms, Braille, large print, and regular print reproductions when appropriate; and if field 006 is also appropriate, make sure the </a:t>
            </a:r>
            <a:r>
              <a:rPr lang="en-US" sz="1000" i="1" dirty="0"/>
              <a:t>Form</a:t>
            </a:r>
            <a:r>
              <a:rPr lang="en-US" sz="1000" dirty="0"/>
              <a:t> in the 006 correctly agrees with the Form coding in the 008</a:t>
            </a:r>
          </a:p>
          <a:p>
            <a:pPr lvl="1">
              <a:buFont typeface="Arial" pitchFamily="34" charset="0"/>
              <a:buChar char="•"/>
            </a:pPr>
            <a:r>
              <a:rPr lang="en-US" sz="1000" dirty="0"/>
              <a:t>Use an appropriate 006 field or fields to account for additional aspects of a resource, when that is called for</a:t>
            </a:r>
          </a:p>
          <a:p>
            <a:pPr lvl="1">
              <a:buFont typeface="Arial" pitchFamily="34" charset="0"/>
              <a:buChar char="•"/>
            </a:pPr>
            <a:r>
              <a:rPr lang="en-US" sz="1000" dirty="0"/>
              <a:t>Code an appropriate 007 field or fields to account for physical characteristics, when that is called for</a:t>
            </a:r>
          </a:p>
          <a:p>
            <a:pPr marL="457200" marR="0" lvl="1"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000" dirty="0"/>
              <a:t>A correctly coded 856 Second Indicator, when 856 is appropriate, is crucial for differentiating remotely-accessed from tangible resources</a:t>
            </a:r>
          </a:p>
          <a:p>
            <a:pPr>
              <a:buFont typeface="Arial" pitchFamily="34" charset="0"/>
              <a:buNone/>
            </a:pPr>
            <a:r>
              <a:rPr lang="en-US" sz="1000" dirty="0"/>
              <a:t>These elements are all taken into consideration by DDR’s algorithms, and any inaccuracies or inconsistencies might result in DDR not acting correctly.</a:t>
            </a:r>
          </a:p>
        </p:txBody>
      </p:sp>
      <p:sp>
        <p:nvSpPr>
          <p:cNvPr id="4" name="Slide Number Placeholder 3"/>
          <p:cNvSpPr>
            <a:spLocks noGrp="1"/>
          </p:cNvSpPr>
          <p:nvPr>
            <p:ph type="sldNum" sz="quarter" idx="10"/>
          </p:nvPr>
        </p:nvSpPr>
        <p:spPr/>
        <p:txBody>
          <a:bodyPr/>
          <a:lstStyle/>
          <a:p>
            <a:fld id="{427E463D-5436-4E13-AD38-F505E2896F0F}" type="slidenum">
              <a:rPr lang="en-US" smtClean="0"/>
              <a:t>6</a:t>
            </a:fld>
            <a:endParaRPr lang="en-US"/>
          </a:p>
        </p:txBody>
      </p:sp>
    </p:spTree>
    <p:extLst>
      <p:ext uri="{BB962C8B-B14F-4D97-AF65-F5344CB8AC3E}">
        <p14:creationId xmlns:p14="http://schemas.microsoft.com/office/powerpoint/2010/main" val="486789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800" dirty="0"/>
              <a:t>Cataloging Scores Defensively:  Edition</a:t>
            </a:r>
          </a:p>
          <a:p>
            <a:endParaRPr lang="en-US" sz="800" dirty="0"/>
          </a:p>
          <a:p>
            <a:r>
              <a:rPr lang="en-US" sz="800" dirty="0"/>
              <a:t>Make sure that you include an edition statement if one is available.  An edition statement coded </a:t>
            </a:r>
            <a:r>
              <a:rPr lang="en-US" sz="800" i="1" dirty="0"/>
              <a:t>in field 250 </a:t>
            </a:r>
            <a:r>
              <a:rPr lang="en-US" sz="800" dirty="0"/>
              <a:t>-- rather than being relegated to a quoted or unquoted note or to other title information -- can be one of the most effective means of differentiating records that might otherwise seem identical.  RDA 2.5.2.1 reads in part:</a:t>
            </a:r>
          </a:p>
          <a:p>
            <a:endParaRPr lang="en-US" sz="800" dirty="0"/>
          </a:p>
          <a:p>
            <a:pPr lvl="1"/>
            <a:r>
              <a:rPr lang="en-US" sz="800" dirty="0"/>
              <a:t>“In case of doubt about whether a statement is a designation of edition, consider the presence of these words or statements as evidence that it is a designation of edition:</a:t>
            </a:r>
          </a:p>
          <a:p>
            <a:pPr lvl="2"/>
            <a:r>
              <a:rPr lang="en-US" sz="800" dirty="0"/>
              <a:t>a)  a word such as </a:t>
            </a:r>
            <a:r>
              <a:rPr lang="en-US" sz="800" i="1" dirty="0"/>
              <a:t>edition, issue, release, level, state, or update </a:t>
            </a:r>
            <a:r>
              <a:rPr lang="en-US" sz="800" dirty="0"/>
              <a:t>(or its equivalent in another language)</a:t>
            </a:r>
          </a:p>
          <a:p>
            <a:pPr lvl="2"/>
            <a:r>
              <a:rPr lang="en-US" sz="800" dirty="0"/>
              <a:t>	</a:t>
            </a:r>
            <a:r>
              <a:rPr lang="en-US" sz="800" i="1" dirty="0"/>
              <a:t>or</a:t>
            </a:r>
          </a:p>
          <a:p>
            <a:pPr lvl="2"/>
            <a:r>
              <a:rPr lang="en-US" sz="800" dirty="0"/>
              <a:t>b)  a statement indicating: </a:t>
            </a:r>
          </a:p>
          <a:p>
            <a:pPr lvl="3"/>
            <a:r>
              <a:rPr lang="en-US" sz="800" dirty="0" err="1"/>
              <a:t>i</a:t>
            </a:r>
            <a:r>
              <a:rPr lang="en-US" sz="800" dirty="0"/>
              <a:t>)	a difference in content</a:t>
            </a:r>
          </a:p>
          <a:p>
            <a:pPr lvl="3"/>
            <a:r>
              <a:rPr lang="en-US" sz="800" dirty="0"/>
              <a:t>ii)	a difference in geographic coverage</a:t>
            </a:r>
          </a:p>
          <a:p>
            <a:pPr lvl="3"/>
            <a:r>
              <a:rPr lang="en-US" sz="800" dirty="0"/>
              <a:t>iii)	a difference in language</a:t>
            </a:r>
          </a:p>
          <a:p>
            <a:pPr lvl="3"/>
            <a:r>
              <a:rPr lang="en-US" sz="800" dirty="0"/>
              <a:t>iv)	a difference in audience</a:t>
            </a:r>
          </a:p>
          <a:p>
            <a:pPr marL="1657350" lvl="3" indent="-285750">
              <a:buAutoNum type="romanLcParenR" startAt="5"/>
            </a:pPr>
            <a:r>
              <a:rPr lang="en-US" sz="800" dirty="0"/>
              <a:t>    a particular format or physical presentation</a:t>
            </a:r>
          </a:p>
          <a:p>
            <a:pPr marL="1657350" lvl="3" indent="-285750">
              <a:buAutoNum type="romanLcParenR" startAt="5"/>
            </a:pPr>
            <a:r>
              <a:rPr lang="en-US" sz="800" dirty="0"/>
              <a:t>	a different date associated with the content</a:t>
            </a:r>
          </a:p>
          <a:p>
            <a:pPr marL="800100" lvl="2" indent="0">
              <a:buNone/>
            </a:pPr>
            <a:r>
              <a:rPr lang="en-US" sz="800" dirty="0"/>
              <a:t>	            vii)	a particular voice range</a:t>
            </a:r>
          </a:p>
          <a:p>
            <a:pPr marL="800100" lvl="2" indent="0">
              <a:buNone/>
            </a:pPr>
            <a:r>
              <a:rPr lang="en-US" sz="800" dirty="0"/>
              <a:t>               viii)	a particular format of notated music</a:t>
            </a:r>
            <a:endParaRPr lang="en-US" sz="800" b="1" dirty="0"/>
          </a:p>
          <a:p>
            <a:endParaRPr lang="en-US" sz="800" dirty="0"/>
          </a:p>
          <a:p>
            <a:r>
              <a:rPr lang="en-US" sz="800" dirty="0"/>
              <a:t>In many cases (including in some of the examples that follow), other matching elements such as dates and publisher numbers may also distinguish the records adequately, but please include edition statements in 250 whenever appropriate.</a:t>
            </a:r>
          </a:p>
          <a:p>
            <a:endParaRPr lang="en-US" sz="800" dirty="0"/>
          </a:p>
          <a:p>
            <a:r>
              <a:rPr lang="en-US" sz="800" dirty="0"/>
              <a:t>In this context, we’ll also look at a few instances when some of these distinctions may be made more appropriately through other means, according to the descriptive conventions you are using and/or the manner in which the resource presents itself.</a:t>
            </a:r>
          </a:p>
          <a:p>
            <a:endParaRPr lang="en-US" sz="800" dirty="0"/>
          </a:p>
          <a:p>
            <a:pPr defTabSz="932871">
              <a:defRPr/>
            </a:pPr>
            <a:r>
              <a:rPr lang="en-US" sz="800" dirty="0"/>
              <a:t>Additionally, we will look at a few of the other ways we’ve tried to adjust the DDR algorithms to identify similar differences in existing records that have followed earlier and sometimes less explicit cataloging practices.</a:t>
            </a:r>
          </a:p>
        </p:txBody>
      </p:sp>
      <p:sp>
        <p:nvSpPr>
          <p:cNvPr id="4" name="Slide Number Placeholder 3"/>
          <p:cNvSpPr>
            <a:spLocks noGrp="1"/>
          </p:cNvSpPr>
          <p:nvPr>
            <p:ph type="sldNum" sz="quarter" idx="10"/>
          </p:nvPr>
        </p:nvSpPr>
        <p:spPr/>
        <p:txBody>
          <a:bodyPr/>
          <a:lstStyle/>
          <a:p>
            <a:fld id="{427E463D-5436-4E13-AD38-F505E2896F0F}" type="slidenum">
              <a:rPr lang="en-US" smtClean="0"/>
              <a:t>7</a:t>
            </a:fld>
            <a:endParaRPr lang="en-US"/>
          </a:p>
        </p:txBody>
      </p:sp>
    </p:spTree>
    <p:extLst>
      <p:ext uri="{BB962C8B-B14F-4D97-AF65-F5344CB8AC3E}">
        <p14:creationId xmlns:p14="http://schemas.microsoft.com/office/powerpoint/2010/main" val="20712010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defTabSz="932871">
              <a:defRPr/>
            </a:pPr>
            <a:r>
              <a:rPr lang="en-US" dirty="0"/>
              <a:t>Cataloging Scores Defensively:  Edition</a:t>
            </a:r>
          </a:p>
          <a:p>
            <a:pPr lvl="0">
              <a:buFont typeface="Arial" pitchFamily="34" charset="0"/>
              <a:buNone/>
            </a:pPr>
            <a:endParaRPr lang="en-US" dirty="0"/>
          </a:p>
          <a:p>
            <a:pPr lvl="0">
              <a:buFont typeface="Arial" pitchFamily="34" charset="0"/>
              <a:buNone/>
            </a:pPr>
            <a:r>
              <a:rPr lang="en-US" dirty="0"/>
              <a:t>One of the most effective ways of assuring that bibliographic records reflecting subtle differences between similar resources are not merged incorrectly by DDR is to use the power that both AACR2 1.2B4/5.2B3 and RDA 2.5.1.4 give to catalogers.</a:t>
            </a:r>
          </a:p>
          <a:p>
            <a:pPr lvl="0">
              <a:buFont typeface="Arial" pitchFamily="34" charset="0"/>
              <a:buNone/>
            </a:pPr>
            <a:endParaRPr lang="en-US" dirty="0"/>
          </a:p>
          <a:p>
            <a:pPr lvl="0">
              <a:buFont typeface="Arial" pitchFamily="34" charset="0"/>
              <a:buNone/>
            </a:pPr>
            <a:r>
              <a:rPr lang="en-US" dirty="0"/>
              <a:t>AACR2 1.2B4 (and the corresponding rules in subsequent chapters, including 5.2B3) and their associated LCRIs allow the optional addition of an edition statement:  “If an item lacks an edition statement but is known to contain significant changes from other editions, supply a suitable brief statement in the language and script of the title proper and enclose it in square brackets.”  LCRI 1.2B4 further states: “Do not apply this optional rule to any case of merely supposed differences in issues that might make them different editions. Apply the option for manifest differences where the catalog records would otherwise show exactly the same information in the areas beginning with the title and statement of responsibility area and ending with the series area.”</a:t>
            </a:r>
          </a:p>
          <a:p>
            <a:pPr lvl="0">
              <a:buFont typeface="Arial" pitchFamily="34" charset="0"/>
              <a:buNone/>
            </a:pPr>
            <a:endParaRPr lang="en-US" dirty="0"/>
          </a:p>
          <a:p>
            <a:pPr lvl="0">
              <a:buFont typeface="Arial" pitchFamily="34" charset="0"/>
              <a:buNone/>
            </a:pPr>
            <a:r>
              <a:rPr lang="en-US" dirty="0"/>
              <a:t>RDA 2.5.1.4 allows essentially the same option:  “If a resource lacks an edition statement but is known to contain significant changes from other editions, supply an edition statement, if considered important for identification or access.”  If there is a date associated with these different versions, it is fully in keeping with these instructions to include that date as part of the edition statement in field 250.</a:t>
            </a:r>
          </a:p>
        </p:txBody>
      </p:sp>
      <p:sp>
        <p:nvSpPr>
          <p:cNvPr id="4" name="Slide Number Placeholder 3"/>
          <p:cNvSpPr>
            <a:spLocks noGrp="1"/>
          </p:cNvSpPr>
          <p:nvPr>
            <p:ph type="sldNum" sz="quarter" idx="10"/>
          </p:nvPr>
        </p:nvSpPr>
        <p:spPr/>
        <p:txBody>
          <a:bodyPr/>
          <a:lstStyle/>
          <a:p>
            <a:fld id="{588CD277-DA77-4B88-A1A5-A6D2302C7659}" type="slidenum">
              <a:rPr lang="en-US" smtClean="0"/>
              <a:pPr/>
              <a:t>8</a:t>
            </a:fld>
            <a:endParaRPr lang="en-US" dirty="0"/>
          </a:p>
        </p:txBody>
      </p:sp>
    </p:spTree>
    <p:extLst>
      <p:ext uri="{BB962C8B-B14F-4D97-AF65-F5344CB8AC3E}">
        <p14:creationId xmlns:p14="http://schemas.microsoft.com/office/powerpoint/2010/main" val="36445963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Cataloging Scores Defensively:  Difference in Content</a:t>
            </a:r>
          </a:p>
          <a:p>
            <a:endParaRPr lang="en-US" dirty="0"/>
          </a:p>
          <a:p>
            <a:r>
              <a:rPr lang="en-US" dirty="0"/>
              <a:t>RDA 2.5.2.1:  “… In case of doubt about whether a statement is a designation of edition, consider the presence of these words or statements as evidence that it is a designation of edition:</a:t>
            </a:r>
          </a:p>
          <a:p>
            <a:pPr lvl="1"/>
            <a:r>
              <a:rPr lang="en-US" dirty="0"/>
              <a:t>…</a:t>
            </a:r>
          </a:p>
          <a:p>
            <a:pPr lvl="1"/>
            <a:r>
              <a:rPr lang="en-US" dirty="0"/>
              <a:t>b)  a statement indicating: </a:t>
            </a:r>
          </a:p>
          <a:p>
            <a:pPr lvl="1"/>
            <a:r>
              <a:rPr lang="en-US" dirty="0"/>
              <a:t>…</a:t>
            </a:r>
          </a:p>
          <a:p>
            <a:pPr marL="932871" lvl="2" defTabSz="932871">
              <a:defRPr/>
            </a:pPr>
            <a:r>
              <a:rPr lang="it-IT" dirty="0"/>
              <a:t>i)  a difference in content</a:t>
            </a:r>
            <a:r>
              <a:rPr lang="en-US" dirty="0"/>
              <a:t>.”</a:t>
            </a:r>
          </a:p>
          <a:p>
            <a:endParaRPr lang="en-US" dirty="0"/>
          </a:p>
          <a:p>
            <a:r>
              <a:rPr lang="en-US" dirty="0"/>
              <a:t>On the left is the “Pew edition with readings” and on the right the “Pew edition without readings.”  Both records represent the third edition.  The “with” versus “without” edition statements, aided by differing publisher numbers and ISBNs, keep these records from merging incorrectly.</a:t>
            </a:r>
          </a:p>
          <a:p>
            <a:endParaRPr lang="en-US" dirty="0"/>
          </a:p>
          <a:p>
            <a:r>
              <a:rPr lang="en-US" dirty="0"/>
              <a:t>In this and all the following examples, the differences that are the focus of the particular slide are highlighted.  </a:t>
            </a:r>
            <a:r>
              <a:rPr lang="en-US" dirty="0">
                <a:solidFill>
                  <a:srgbClr val="FF0000"/>
                </a:solidFill>
              </a:rPr>
              <a:t>Red signifies the elements that human catalogers would be expected to notice</a:t>
            </a:r>
            <a:r>
              <a:rPr lang="en-US" dirty="0"/>
              <a:t>.  </a:t>
            </a:r>
            <a:r>
              <a:rPr lang="en-US" i="1" dirty="0"/>
              <a:t>Italics</a:t>
            </a:r>
            <a:r>
              <a:rPr lang="en-US" dirty="0"/>
              <a:t> signifies the elements that DDR can take into consideration.  In many but not all cases, significant differences will be both in red and italicized.</a:t>
            </a:r>
          </a:p>
        </p:txBody>
      </p:sp>
      <p:sp>
        <p:nvSpPr>
          <p:cNvPr id="4" name="Slide Number Placeholder 3"/>
          <p:cNvSpPr>
            <a:spLocks noGrp="1"/>
          </p:cNvSpPr>
          <p:nvPr>
            <p:ph type="sldNum" sz="quarter" idx="10"/>
          </p:nvPr>
        </p:nvSpPr>
        <p:spPr/>
        <p:txBody>
          <a:bodyPr/>
          <a:lstStyle/>
          <a:p>
            <a:fld id="{427E463D-5436-4E13-AD38-F505E2896F0F}" type="slidenum">
              <a:rPr lang="en-US" smtClean="0"/>
              <a:t>9</a:t>
            </a:fld>
            <a:endParaRPr lang="en-US"/>
          </a:p>
        </p:txBody>
      </p:sp>
    </p:spTree>
    <p:extLst>
      <p:ext uri="{BB962C8B-B14F-4D97-AF65-F5344CB8AC3E}">
        <p14:creationId xmlns:p14="http://schemas.microsoft.com/office/powerpoint/2010/main" val="185173089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screen">
            <a:extLst>
              <a:ext uri="{28A0092B-C50C-407E-A947-70E740481C1C}">
                <a14:useLocalDpi xmlns:a14="http://schemas.microsoft.com/office/drawing/2010/main"/>
              </a:ext>
            </a:extLst>
          </a:blip>
          <a:srcRect l="23295" b="48278"/>
          <a:stretch/>
        </p:blipFill>
        <p:spPr>
          <a:xfrm>
            <a:off x="3163889" y="2"/>
            <a:ext cx="5980110" cy="1060063"/>
          </a:xfrm>
          <a:prstGeom prst="rect">
            <a:avLst/>
          </a:prstGeom>
        </p:spPr>
      </p:pic>
      <p:sp>
        <p:nvSpPr>
          <p:cNvPr id="22" name="Rectangle 21"/>
          <p:cNvSpPr/>
          <p:nvPr userDrawn="1"/>
        </p:nvSpPr>
        <p:spPr>
          <a:xfrm>
            <a:off x="0" y="4686300"/>
            <a:ext cx="2209800" cy="45720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23" name="Rectangle 22"/>
          <p:cNvSpPr/>
          <p:nvPr userDrawn="1"/>
        </p:nvSpPr>
        <p:spPr>
          <a:xfrm>
            <a:off x="2209800" y="4686300"/>
            <a:ext cx="1060450" cy="457200"/>
          </a:xfrm>
          <a:prstGeom prst="rect">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24" name="Rectangle 23"/>
          <p:cNvSpPr/>
          <p:nvPr userDrawn="1"/>
        </p:nvSpPr>
        <p:spPr>
          <a:xfrm>
            <a:off x="3270250" y="4686300"/>
            <a:ext cx="5873750" cy="457200"/>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11" name="Rectangle 10"/>
          <p:cNvSpPr/>
          <p:nvPr/>
        </p:nvSpPr>
        <p:spPr>
          <a:xfrm>
            <a:off x="-1" y="2"/>
            <a:ext cx="3190875" cy="1060065"/>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36" name="Text Placeholder 35"/>
          <p:cNvSpPr>
            <a:spLocks noGrp="1"/>
          </p:cNvSpPr>
          <p:nvPr>
            <p:ph type="body" sz="quarter" idx="12" hasCustomPrompt="1"/>
          </p:nvPr>
        </p:nvSpPr>
        <p:spPr>
          <a:xfrm>
            <a:off x="2" y="1329876"/>
            <a:ext cx="3582591" cy="569387"/>
          </a:xfrm>
          <a:prstGeom prst="rect">
            <a:avLst/>
          </a:prstGeom>
          <a:solidFill>
            <a:schemeClr val="accent2"/>
          </a:solidFill>
          <a:ln>
            <a:noFill/>
          </a:ln>
        </p:spPr>
        <p:txBody>
          <a:bodyPr vert="horz" wrap="none" lIns="457200" tIns="137160" rIns="274320" bIns="182880">
            <a:spAutoFit/>
          </a:bodyPr>
          <a:lstStyle>
            <a:lvl1pPr marL="0" marR="0" indent="0" algn="l" defTabSz="457200" rtl="0" eaLnBrk="1" fontAlgn="auto" latinLnBrk="0" hangingPunct="1">
              <a:lnSpc>
                <a:spcPct val="100000"/>
              </a:lnSpc>
              <a:spcBef>
                <a:spcPts val="0"/>
              </a:spcBef>
              <a:spcAft>
                <a:spcPts val="0"/>
              </a:spcAft>
              <a:buClrTx/>
              <a:buSzTx/>
              <a:buFontTx/>
              <a:buNone/>
              <a:tabLst/>
              <a:defRPr sz="1600" baseline="0">
                <a:ln>
                  <a:noFill/>
                </a:ln>
                <a:solidFill>
                  <a:schemeClr val="bg1"/>
                </a:solidFill>
                <a:effectLst/>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dirty="0">
                <a:solidFill>
                  <a:schemeClr val="bg1"/>
                </a:solidFill>
                <a:cs typeface="Arial" charset="0"/>
              </a:rPr>
              <a:t>Event Location • June 25, 2015 </a:t>
            </a:r>
          </a:p>
        </p:txBody>
      </p:sp>
      <p:sp>
        <p:nvSpPr>
          <p:cNvPr id="16" name="Text Placeholder 18"/>
          <p:cNvSpPr>
            <a:spLocks noGrp="1"/>
          </p:cNvSpPr>
          <p:nvPr>
            <p:ph type="body" sz="quarter" idx="16" hasCustomPrompt="1"/>
          </p:nvPr>
        </p:nvSpPr>
        <p:spPr>
          <a:xfrm>
            <a:off x="779470" y="1852402"/>
            <a:ext cx="7754770" cy="1234773"/>
          </a:xfrm>
          <a:prstGeom prst="rect">
            <a:avLst/>
          </a:prstGeom>
          <a:ln w="101600" cmpd="sng">
            <a:solidFill>
              <a:schemeClr val="accent2"/>
            </a:solidFill>
            <a:miter lim="800000"/>
          </a:ln>
        </p:spPr>
        <p:txBody>
          <a:bodyPr vert="horz" wrap="square" lIns="457200" tIns="274320" rIns="457200" bIns="274320">
            <a:normAutofit/>
          </a:bodyPr>
          <a:lstStyle>
            <a:lvl1pPr marL="0" indent="0" algn="l">
              <a:spcBef>
                <a:spcPts val="0"/>
              </a:spcBef>
              <a:buNone/>
              <a:defRPr sz="4400" b="1" baseline="0">
                <a:ln w="0" cmpd="sng">
                  <a:noFill/>
                </a:ln>
                <a:solidFill>
                  <a:schemeClr val="accent2"/>
                </a:solidFill>
              </a:defRPr>
            </a:lvl1pPr>
          </a:lstStyle>
          <a:p>
            <a:pPr lvl="0"/>
            <a:r>
              <a:rPr lang="en-US" dirty="0"/>
              <a:t>Place title here</a:t>
            </a:r>
          </a:p>
        </p:txBody>
      </p:sp>
      <p:pic>
        <p:nvPicPr>
          <p:cNvPr id="18" name="Picture 5"/>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8310054" y="4817244"/>
            <a:ext cx="687170" cy="21871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Text Placeholder 2"/>
          <p:cNvSpPr>
            <a:spLocks noGrp="1"/>
          </p:cNvSpPr>
          <p:nvPr>
            <p:ph type="body" sz="quarter" idx="17" hasCustomPrompt="1"/>
          </p:nvPr>
        </p:nvSpPr>
        <p:spPr>
          <a:xfrm>
            <a:off x="728694" y="3206972"/>
            <a:ext cx="1860270" cy="400110"/>
          </a:xfrm>
          <a:prstGeom prst="rect">
            <a:avLst/>
          </a:prstGeom>
        </p:spPr>
        <p:txBody>
          <a:bodyPr vert="horz" wrap="none" lIns="0">
            <a:spAutoFit/>
          </a:bodyPr>
          <a:lstStyle>
            <a:lvl1pPr marL="0" indent="0">
              <a:buNone/>
              <a:defRPr sz="2000" b="1"/>
            </a:lvl1pPr>
            <a:lvl2pPr marL="457200" indent="0">
              <a:buNone/>
              <a:defRPr/>
            </a:lvl2pPr>
            <a:lvl5pPr marL="1828800" indent="0">
              <a:buNone/>
              <a:defRPr/>
            </a:lvl5pPr>
          </a:lstStyle>
          <a:p>
            <a:pPr lvl="0"/>
            <a:r>
              <a:rPr lang="en-US" dirty="0"/>
              <a:t>Speaker Name</a:t>
            </a:r>
          </a:p>
        </p:txBody>
      </p:sp>
      <p:sp>
        <p:nvSpPr>
          <p:cNvPr id="17" name="Text Placeholder 2"/>
          <p:cNvSpPr>
            <a:spLocks noGrp="1"/>
          </p:cNvSpPr>
          <p:nvPr>
            <p:ph type="body" sz="quarter" idx="18" hasCustomPrompt="1"/>
          </p:nvPr>
        </p:nvSpPr>
        <p:spPr>
          <a:xfrm>
            <a:off x="728695" y="3613838"/>
            <a:ext cx="1364723" cy="307777"/>
          </a:xfrm>
          <a:prstGeom prst="rect">
            <a:avLst/>
          </a:prstGeom>
        </p:spPr>
        <p:txBody>
          <a:bodyPr vert="horz" wrap="none" lIns="0" tIns="0">
            <a:spAutoFit/>
          </a:bodyPr>
          <a:lstStyle>
            <a:lvl1pPr marL="0" indent="0">
              <a:buNone/>
              <a:defRPr sz="1700" b="0"/>
            </a:lvl1pPr>
            <a:lvl2pPr marL="457200" indent="0">
              <a:buNone/>
              <a:defRPr/>
            </a:lvl2pPr>
            <a:lvl5pPr marL="1828800" indent="0">
              <a:buNone/>
              <a:defRPr/>
            </a:lvl5pPr>
          </a:lstStyle>
          <a:p>
            <a:pPr lvl="0"/>
            <a:r>
              <a:rPr lang="en-US" dirty="0"/>
              <a:t>Speaker Title</a:t>
            </a:r>
          </a:p>
        </p:txBody>
      </p:sp>
      <p:sp>
        <p:nvSpPr>
          <p:cNvPr id="15" name="Rectangle 14"/>
          <p:cNvSpPr/>
          <p:nvPr userDrawn="1"/>
        </p:nvSpPr>
        <p:spPr>
          <a:xfrm>
            <a:off x="3136900" y="0"/>
            <a:ext cx="445693" cy="1060065"/>
          </a:xfrm>
          <a:prstGeom prst="rect">
            <a:avLst/>
          </a:prstGeom>
          <a:solidFill>
            <a:srgbClr val="00AFD7">
              <a:alpha val="63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Tree>
    <p:extLst>
      <p:ext uri="{BB962C8B-B14F-4D97-AF65-F5344CB8AC3E}">
        <p14:creationId xmlns:p14="http://schemas.microsoft.com/office/powerpoint/2010/main" val="1961738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losing Slide - 1">
    <p:spTree>
      <p:nvGrpSpPr>
        <p:cNvPr id="1" name=""/>
        <p:cNvGrpSpPr/>
        <p:nvPr/>
      </p:nvGrpSpPr>
      <p:grpSpPr>
        <a:xfrm>
          <a:off x="0" y="0"/>
          <a:ext cx="0" cy="0"/>
          <a:chOff x="0" y="0"/>
          <a:chExt cx="0" cy="0"/>
        </a:xfrm>
      </p:grpSpPr>
      <p:sp>
        <p:nvSpPr>
          <p:cNvPr id="19" name="Text Placeholder 18"/>
          <p:cNvSpPr>
            <a:spLocks noGrp="1"/>
          </p:cNvSpPr>
          <p:nvPr>
            <p:ph type="body" sz="quarter" idx="10" hasCustomPrompt="1"/>
          </p:nvPr>
        </p:nvSpPr>
        <p:spPr>
          <a:xfrm>
            <a:off x="240428" y="194732"/>
            <a:ext cx="3980966" cy="781050"/>
          </a:xfrm>
          <a:prstGeom prst="rect">
            <a:avLst/>
          </a:prstGeom>
        </p:spPr>
        <p:txBody>
          <a:bodyPr vert="horz"/>
          <a:lstStyle>
            <a:lvl1pPr marL="0" indent="0">
              <a:buNone/>
              <a:defRPr sz="3200" b="1" baseline="0">
                <a:solidFill>
                  <a:srgbClr val="236192"/>
                </a:solidFill>
              </a:defRPr>
            </a:lvl1pPr>
          </a:lstStyle>
          <a:p>
            <a:pPr lvl="0"/>
            <a:r>
              <a:rPr lang="en-US" dirty="0"/>
              <a:t>Closing Message</a:t>
            </a:r>
          </a:p>
        </p:txBody>
      </p:sp>
      <p:sp>
        <p:nvSpPr>
          <p:cNvPr id="9" name="Rectangle 8"/>
          <p:cNvSpPr/>
          <p:nvPr userDrawn="1"/>
        </p:nvSpPr>
        <p:spPr>
          <a:xfrm rot="10800000">
            <a:off x="11338" y="4388000"/>
            <a:ext cx="9144000" cy="179785"/>
          </a:xfrm>
          <a:prstGeom prst="rect">
            <a:avLst/>
          </a:prstGeom>
          <a:solidFill>
            <a:srgbClr val="00AFD7"/>
          </a:solidFill>
          <a:ln w="9525"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3D527F"/>
              </a:solidFill>
              <a:effectLst/>
              <a:uLnTx/>
              <a:uFillTx/>
              <a:latin typeface="Calibri"/>
              <a:ea typeface="+mn-ea"/>
              <a:cs typeface="+mn-cs"/>
            </a:endParaRPr>
          </a:p>
        </p:txBody>
      </p:sp>
      <p:sp>
        <p:nvSpPr>
          <p:cNvPr id="21" name="Text Placeholder 20"/>
          <p:cNvSpPr>
            <a:spLocks noGrp="1"/>
          </p:cNvSpPr>
          <p:nvPr>
            <p:ph type="body" sz="quarter" idx="11" hasCustomPrompt="1"/>
          </p:nvPr>
        </p:nvSpPr>
        <p:spPr>
          <a:xfrm>
            <a:off x="240615" y="990753"/>
            <a:ext cx="3887788" cy="304289"/>
          </a:xfrm>
          <a:prstGeom prst="rect">
            <a:avLst/>
          </a:prstGeom>
        </p:spPr>
        <p:txBody>
          <a:bodyPr vert="horz">
            <a:normAutofit/>
          </a:bodyPr>
          <a:lstStyle>
            <a:lvl1pPr marL="0" indent="0">
              <a:buNone/>
              <a:defRPr sz="1800" b="1" baseline="0"/>
            </a:lvl1pPr>
          </a:lstStyle>
          <a:p>
            <a:pPr lvl="0"/>
            <a:r>
              <a:rPr lang="en-US" dirty="0"/>
              <a:t>Speaker Name</a:t>
            </a:r>
          </a:p>
        </p:txBody>
      </p:sp>
      <p:sp>
        <p:nvSpPr>
          <p:cNvPr id="22" name="Text Placeholder 20"/>
          <p:cNvSpPr>
            <a:spLocks noGrp="1"/>
          </p:cNvSpPr>
          <p:nvPr>
            <p:ph type="body" sz="quarter" idx="12" hasCustomPrompt="1"/>
          </p:nvPr>
        </p:nvSpPr>
        <p:spPr>
          <a:xfrm>
            <a:off x="240428" y="1267826"/>
            <a:ext cx="3887788" cy="269270"/>
          </a:xfrm>
          <a:prstGeom prst="rect">
            <a:avLst/>
          </a:prstGeom>
        </p:spPr>
        <p:txBody>
          <a:bodyPr vert="horz">
            <a:normAutofit/>
          </a:bodyPr>
          <a:lstStyle>
            <a:lvl1pPr marL="0" indent="0">
              <a:buNone/>
              <a:defRPr sz="1400" b="0" baseline="0"/>
            </a:lvl1pPr>
          </a:lstStyle>
          <a:p>
            <a:pPr lvl="0"/>
            <a:r>
              <a:rPr lang="en-US" dirty="0"/>
              <a:t>Speaker Title</a:t>
            </a:r>
          </a:p>
        </p:txBody>
      </p:sp>
      <p:sp>
        <p:nvSpPr>
          <p:cNvPr id="23" name="Text Placeholder 20"/>
          <p:cNvSpPr>
            <a:spLocks noGrp="1"/>
          </p:cNvSpPr>
          <p:nvPr>
            <p:ph type="body" sz="quarter" idx="13" hasCustomPrompt="1"/>
          </p:nvPr>
        </p:nvSpPr>
        <p:spPr>
          <a:xfrm>
            <a:off x="240428" y="1508234"/>
            <a:ext cx="3887788" cy="229121"/>
          </a:xfrm>
          <a:prstGeom prst="rect">
            <a:avLst/>
          </a:prstGeom>
        </p:spPr>
        <p:txBody>
          <a:bodyPr vert="horz">
            <a:normAutofit/>
          </a:bodyPr>
          <a:lstStyle>
            <a:lvl1pPr marL="0" indent="0">
              <a:buNone/>
              <a:defRPr sz="1400" b="1" baseline="0">
                <a:solidFill>
                  <a:srgbClr val="236192"/>
                </a:solidFill>
              </a:defRPr>
            </a:lvl1pPr>
          </a:lstStyle>
          <a:p>
            <a:pPr lvl="0"/>
            <a:r>
              <a:rPr lang="en-US" dirty="0"/>
              <a:t>Speaker Contact</a:t>
            </a:r>
          </a:p>
        </p:txBody>
      </p:sp>
      <p:pic>
        <p:nvPicPr>
          <p:cNvPr id="10" name="Picture 26" descr="OCLC_H_PMS.eps"/>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236924" y="4760706"/>
            <a:ext cx="723437" cy="24068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1" name="Picture 10" descr="ppt-because-pattern.psd"/>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4546829" y="1"/>
            <a:ext cx="4597172" cy="4387999"/>
          </a:xfrm>
          <a:prstGeom prst="rect">
            <a:avLst/>
          </a:prstGeom>
        </p:spPr>
      </p:pic>
    </p:spTree>
    <p:extLst>
      <p:ext uri="{BB962C8B-B14F-4D97-AF65-F5344CB8AC3E}">
        <p14:creationId xmlns:p14="http://schemas.microsoft.com/office/powerpoint/2010/main" val="1401081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losing Slide - 2">
    <p:spTree>
      <p:nvGrpSpPr>
        <p:cNvPr id="1" name=""/>
        <p:cNvGrpSpPr/>
        <p:nvPr/>
      </p:nvGrpSpPr>
      <p:grpSpPr>
        <a:xfrm>
          <a:off x="0" y="0"/>
          <a:ext cx="0" cy="0"/>
          <a:chOff x="0" y="0"/>
          <a:chExt cx="0" cy="0"/>
        </a:xfrm>
      </p:grpSpPr>
      <p:sp>
        <p:nvSpPr>
          <p:cNvPr id="7" name="Rectangle 6"/>
          <p:cNvSpPr/>
          <p:nvPr userDrawn="1"/>
        </p:nvSpPr>
        <p:spPr>
          <a:xfrm rot="16200000">
            <a:off x="477189" y="3861998"/>
            <a:ext cx="607721" cy="292100"/>
          </a:xfrm>
          <a:prstGeom prst="rect">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10" name="TextBox 8"/>
          <p:cNvSpPr txBox="1">
            <a:spLocks noChangeArrowheads="1"/>
          </p:cNvSpPr>
          <p:nvPr userDrawn="1"/>
        </p:nvSpPr>
        <p:spPr bwMode="auto">
          <a:xfrm>
            <a:off x="5924930" y="3701654"/>
            <a:ext cx="422275" cy="1846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r>
              <a:rPr lang="en-US" sz="600" dirty="0">
                <a:solidFill>
                  <a:schemeClr val="bg1"/>
                </a:solidFill>
              </a:rPr>
              <a:t>SM</a:t>
            </a:r>
          </a:p>
        </p:txBody>
      </p:sp>
      <p:sp>
        <p:nvSpPr>
          <p:cNvPr id="11" name="Rectangle 10"/>
          <p:cNvSpPr/>
          <p:nvPr userDrawn="1"/>
        </p:nvSpPr>
        <p:spPr>
          <a:xfrm>
            <a:off x="0" y="3704187"/>
            <a:ext cx="635000" cy="607721"/>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12" name="Text Placeholder 18"/>
          <p:cNvSpPr>
            <a:spLocks noGrp="1"/>
          </p:cNvSpPr>
          <p:nvPr>
            <p:ph type="body" sz="quarter" idx="10" hasCustomPrompt="1"/>
          </p:nvPr>
        </p:nvSpPr>
        <p:spPr>
          <a:xfrm>
            <a:off x="731839" y="831455"/>
            <a:ext cx="4180696" cy="1400383"/>
          </a:xfrm>
          <a:prstGeom prst="rect">
            <a:avLst/>
          </a:prstGeom>
          <a:ln w="101600" cmpd="sng">
            <a:solidFill>
              <a:srgbClr val="236192"/>
            </a:solidFill>
            <a:miter lim="800000"/>
          </a:ln>
        </p:spPr>
        <p:txBody>
          <a:bodyPr vert="horz" wrap="none" lIns="548640" tIns="274320" rIns="457200" bIns="274320">
            <a:spAutoFit/>
          </a:bodyPr>
          <a:lstStyle>
            <a:lvl1pPr marL="0" indent="0" algn="l">
              <a:spcBef>
                <a:spcPts val="0"/>
              </a:spcBef>
              <a:buNone/>
              <a:defRPr sz="5500" b="1" baseline="0">
                <a:ln w="0" cmpd="sng">
                  <a:noFill/>
                </a:ln>
                <a:solidFill>
                  <a:srgbClr val="236192"/>
                </a:solidFill>
              </a:defRPr>
            </a:lvl1pPr>
          </a:lstStyle>
          <a:p>
            <a:pPr lvl="0"/>
            <a:r>
              <a:rPr lang="en-US" dirty="0"/>
              <a:t>Text Here</a:t>
            </a:r>
          </a:p>
        </p:txBody>
      </p:sp>
      <p:sp>
        <p:nvSpPr>
          <p:cNvPr id="13" name="Text Placeholder 20"/>
          <p:cNvSpPr>
            <a:spLocks noGrp="1"/>
          </p:cNvSpPr>
          <p:nvPr>
            <p:ph type="body" sz="quarter" idx="11" hasCustomPrompt="1"/>
          </p:nvPr>
        </p:nvSpPr>
        <p:spPr>
          <a:xfrm>
            <a:off x="698251" y="2397542"/>
            <a:ext cx="3887788" cy="304289"/>
          </a:xfrm>
          <a:prstGeom prst="rect">
            <a:avLst/>
          </a:prstGeom>
        </p:spPr>
        <p:txBody>
          <a:bodyPr vert="horz">
            <a:normAutofit/>
          </a:bodyPr>
          <a:lstStyle>
            <a:lvl1pPr marL="0" indent="0">
              <a:buNone/>
              <a:defRPr sz="1800" b="1" baseline="0">
                <a:solidFill>
                  <a:srgbClr val="000000"/>
                </a:solidFill>
              </a:defRPr>
            </a:lvl1pPr>
          </a:lstStyle>
          <a:p>
            <a:pPr lvl="0"/>
            <a:r>
              <a:rPr lang="en-US" dirty="0"/>
              <a:t>Speaker Name</a:t>
            </a:r>
          </a:p>
        </p:txBody>
      </p:sp>
      <p:sp>
        <p:nvSpPr>
          <p:cNvPr id="14" name="Text Placeholder 20"/>
          <p:cNvSpPr>
            <a:spLocks noGrp="1"/>
          </p:cNvSpPr>
          <p:nvPr>
            <p:ph type="body" sz="quarter" idx="12" hasCustomPrompt="1"/>
          </p:nvPr>
        </p:nvSpPr>
        <p:spPr>
          <a:xfrm>
            <a:off x="698064" y="2688127"/>
            <a:ext cx="3887788" cy="269270"/>
          </a:xfrm>
          <a:prstGeom prst="rect">
            <a:avLst/>
          </a:prstGeom>
        </p:spPr>
        <p:txBody>
          <a:bodyPr vert="horz">
            <a:normAutofit/>
          </a:bodyPr>
          <a:lstStyle>
            <a:lvl1pPr marL="0" indent="0">
              <a:buNone/>
              <a:defRPr sz="1400" b="0" baseline="0">
                <a:solidFill>
                  <a:srgbClr val="000000"/>
                </a:solidFill>
              </a:defRPr>
            </a:lvl1pPr>
          </a:lstStyle>
          <a:p>
            <a:pPr lvl="0"/>
            <a:r>
              <a:rPr lang="en-US" dirty="0"/>
              <a:t>Speaker Title</a:t>
            </a:r>
          </a:p>
        </p:txBody>
      </p:sp>
      <p:sp>
        <p:nvSpPr>
          <p:cNvPr id="15" name="Text Placeholder 20"/>
          <p:cNvSpPr>
            <a:spLocks noGrp="1"/>
          </p:cNvSpPr>
          <p:nvPr>
            <p:ph type="body" sz="quarter" idx="13" hasCustomPrompt="1"/>
          </p:nvPr>
        </p:nvSpPr>
        <p:spPr>
          <a:xfrm>
            <a:off x="698064" y="2957399"/>
            <a:ext cx="3887788" cy="229121"/>
          </a:xfrm>
          <a:prstGeom prst="rect">
            <a:avLst/>
          </a:prstGeom>
        </p:spPr>
        <p:txBody>
          <a:bodyPr vert="horz">
            <a:normAutofit/>
          </a:bodyPr>
          <a:lstStyle>
            <a:lvl1pPr marL="0" indent="0">
              <a:buNone/>
              <a:defRPr sz="1400" b="1" baseline="0">
                <a:solidFill>
                  <a:schemeClr val="accent2"/>
                </a:solidFill>
              </a:defRPr>
            </a:lvl1pPr>
          </a:lstStyle>
          <a:p>
            <a:pPr lvl="0"/>
            <a:r>
              <a:rPr lang="en-US" dirty="0"/>
              <a:t>Speaker Contact</a:t>
            </a:r>
          </a:p>
        </p:txBody>
      </p:sp>
      <p:sp>
        <p:nvSpPr>
          <p:cNvPr id="18" name="Text Placeholder 16"/>
          <p:cNvSpPr>
            <a:spLocks noGrp="1"/>
          </p:cNvSpPr>
          <p:nvPr>
            <p:ph type="body" sz="quarter" idx="14" hasCustomPrompt="1"/>
          </p:nvPr>
        </p:nvSpPr>
        <p:spPr>
          <a:xfrm>
            <a:off x="1" y="312442"/>
            <a:ext cx="3679825" cy="566309"/>
          </a:xfrm>
          <a:prstGeom prst="rect">
            <a:avLst/>
          </a:prstGeom>
          <a:solidFill>
            <a:srgbClr val="236192"/>
          </a:solidFill>
        </p:spPr>
        <p:txBody>
          <a:bodyPr vert="horz" wrap="square" lIns="640080" tIns="91440" bIns="164592">
            <a:spAutoFit/>
          </a:bodyPr>
          <a:lstStyle>
            <a:lvl1pPr marL="0" indent="0">
              <a:buNone/>
              <a:defRPr sz="2000" baseline="0">
                <a:solidFill>
                  <a:schemeClr val="bg1"/>
                </a:solidFill>
              </a:defRPr>
            </a:lvl1pPr>
          </a:lstStyle>
          <a:p>
            <a:pPr lvl="0"/>
            <a:r>
              <a:rPr lang="en-US" dirty="0"/>
              <a:t>Event Title</a:t>
            </a:r>
          </a:p>
        </p:txBody>
      </p:sp>
      <p:pic>
        <p:nvPicPr>
          <p:cNvPr id="16" name="Picture 15" descr="ppt-because-tag.psd"/>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927100" y="3704187"/>
            <a:ext cx="8216894" cy="607721"/>
          </a:xfrm>
          <a:prstGeom prst="rect">
            <a:avLst/>
          </a:prstGeom>
        </p:spPr>
      </p:pic>
      <p:pic>
        <p:nvPicPr>
          <p:cNvPr id="17" name="Picture 26" descr="OCLC_H_PMS.eps"/>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8236924" y="4760706"/>
            <a:ext cx="723437" cy="24068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525948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34976" y="110729"/>
            <a:ext cx="6989763" cy="963215"/>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720726" y="1452563"/>
            <a:ext cx="3775075" cy="3151585"/>
          </a:xfrm>
          <a:prstGeom prst="rect">
            <a:avLst/>
          </a:prstGeo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1" y="1452563"/>
            <a:ext cx="3775075" cy="3151585"/>
          </a:xfrm>
          <a:prstGeom prst="rect">
            <a:avLst/>
          </a:prstGeo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335992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peaker Intro">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882651" y="1493044"/>
            <a:ext cx="2016125" cy="1928813"/>
          </a:xfrm>
          <a:prstGeom prst="rect">
            <a:avLst/>
          </a:prstGeom>
        </p:spPr>
        <p:txBody>
          <a:bodyPr vert="horz" anchor="t" anchorCtr="0"/>
          <a:lstStyle>
            <a:lvl1pPr marL="0" indent="0" algn="ctr">
              <a:spcBef>
                <a:spcPts val="0"/>
              </a:spcBef>
              <a:buNone/>
              <a:defRPr sz="1400" baseline="0">
                <a:solidFill>
                  <a:schemeClr val="tx1"/>
                </a:solidFill>
                <a:latin typeface="+mn-lt"/>
              </a:defRPr>
            </a:lvl1pPr>
          </a:lstStyle>
          <a:p>
            <a:endParaRPr lang="en-US" dirty="0"/>
          </a:p>
          <a:p>
            <a:endParaRPr lang="en-US" dirty="0"/>
          </a:p>
          <a:p>
            <a:endParaRPr lang="en-US" dirty="0"/>
          </a:p>
          <a:p>
            <a:r>
              <a:rPr lang="en-US" dirty="0"/>
              <a:t>Place Speaker </a:t>
            </a:r>
            <a:br>
              <a:rPr lang="en-US" dirty="0"/>
            </a:br>
            <a:r>
              <a:rPr lang="en-US" dirty="0"/>
              <a:t>Photo Here</a:t>
            </a:r>
          </a:p>
        </p:txBody>
      </p:sp>
      <p:sp>
        <p:nvSpPr>
          <p:cNvPr id="5" name="Rectangle 4"/>
          <p:cNvSpPr/>
          <p:nvPr userDrawn="1"/>
        </p:nvSpPr>
        <p:spPr>
          <a:xfrm rot="5400000">
            <a:off x="-524273" y="2014936"/>
            <a:ext cx="1931195" cy="88265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13" name="Text Placeholder 12"/>
          <p:cNvSpPr>
            <a:spLocks noGrp="1"/>
          </p:cNvSpPr>
          <p:nvPr>
            <p:ph type="body" sz="quarter" idx="12" hasCustomPrompt="1"/>
          </p:nvPr>
        </p:nvSpPr>
        <p:spPr>
          <a:xfrm>
            <a:off x="3416308" y="2073399"/>
            <a:ext cx="5727699" cy="639129"/>
          </a:xfrm>
          <a:prstGeom prst="rect">
            <a:avLst/>
          </a:prstGeom>
        </p:spPr>
        <p:txBody>
          <a:bodyPr vert="horz">
            <a:normAutofit/>
          </a:bodyPr>
          <a:lstStyle>
            <a:lvl1pPr marL="0" marR="0" indent="0" algn="l" defTabSz="457200" rtl="0" eaLnBrk="1" fontAlgn="auto" latinLnBrk="0" hangingPunct="1">
              <a:lnSpc>
                <a:spcPct val="100000"/>
              </a:lnSpc>
              <a:spcBef>
                <a:spcPct val="0"/>
              </a:spcBef>
              <a:spcAft>
                <a:spcPts val="0"/>
              </a:spcAft>
              <a:buClrTx/>
              <a:buSzTx/>
              <a:buFont typeface="Arial"/>
              <a:buNone/>
              <a:tabLst/>
              <a:defRPr sz="2400" b="0" i="0"/>
            </a:lvl1pPr>
          </a:lstStyle>
          <a:p>
            <a:pPr marL="0" marR="0" lvl="0" indent="0" algn="l" defTabSz="457200" rtl="0" eaLnBrk="1" fontAlgn="auto" latinLnBrk="0" hangingPunct="1">
              <a:lnSpc>
                <a:spcPct val="100000"/>
              </a:lnSpc>
              <a:spcBef>
                <a:spcPct val="0"/>
              </a:spcBef>
              <a:spcAft>
                <a:spcPts val="0"/>
              </a:spcAft>
              <a:buClrTx/>
              <a:buSzTx/>
              <a:buFont typeface="Arial"/>
              <a:buNone/>
              <a:tabLst/>
              <a:defRPr/>
            </a:pPr>
            <a:r>
              <a:rPr kumimoji="0" lang="en-US" sz="2400" b="0" i="0" u="none" strike="noStrike" kern="1200" cap="none" spc="0" normalizeH="0" baseline="0" noProof="0" dirty="0">
                <a:ln>
                  <a:noFill/>
                </a:ln>
                <a:solidFill>
                  <a:srgbClr val="000000">
                    <a:lumMod val="85000"/>
                    <a:lumOff val="15000"/>
                  </a:srgbClr>
                </a:solidFill>
                <a:effectLst/>
                <a:uLnTx/>
                <a:uFillTx/>
                <a:latin typeface="+mn-lt"/>
                <a:ea typeface="ＭＳ Ｐゴシック" charset="0"/>
                <a:cs typeface="Arial"/>
              </a:rPr>
              <a:t>Speaker Position, Speaker Title</a:t>
            </a:r>
          </a:p>
        </p:txBody>
      </p:sp>
      <p:cxnSp>
        <p:nvCxnSpPr>
          <p:cNvPr id="17" name="Straight Connector 16"/>
          <p:cNvCxnSpPr/>
          <p:nvPr userDrawn="1"/>
        </p:nvCxnSpPr>
        <p:spPr>
          <a:xfrm>
            <a:off x="3416300" y="2712528"/>
            <a:ext cx="5727700" cy="0"/>
          </a:xfrm>
          <a:prstGeom prst="line">
            <a:avLst/>
          </a:prstGeom>
          <a:ln w="19050" cmpd="sng">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sp>
        <p:nvSpPr>
          <p:cNvPr id="3" name="Text Placeholder 2"/>
          <p:cNvSpPr>
            <a:spLocks noGrp="1"/>
          </p:cNvSpPr>
          <p:nvPr>
            <p:ph type="body" sz="quarter" idx="13" hasCustomPrompt="1"/>
          </p:nvPr>
        </p:nvSpPr>
        <p:spPr>
          <a:xfrm>
            <a:off x="3416300" y="1490664"/>
            <a:ext cx="5727700" cy="488156"/>
          </a:xfrm>
          <a:prstGeom prst="rect">
            <a:avLst/>
          </a:prstGeom>
        </p:spPr>
        <p:txBody>
          <a:bodyPr vert="horz"/>
          <a:lstStyle>
            <a:lvl1pPr marL="0" indent="0">
              <a:buNone/>
              <a:defRPr sz="3600" b="1" baseline="0">
                <a:solidFill>
                  <a:srgbClr val="236192"/>
                </a:solidFill>
              </a:defRPr>
            </a:lvl1pPr>
          </a:lstStyle>
          <a:p>
            <a:pPr lvl="0"/>
            <a:r>
              <a:rPr lang="en-US" dirty="0"/>
              <a:t>Speaker Name</a:t>
            </a:r>
          </a:p>
        </p:txBody>
      </p:sp>
      <p:sp>
        <p:nvSpPr>
          <p:cNvPr id="10" name="Text Placeholder 14"/>
          <p:cNvSpPr>
            <a:spLocks noGrp="1"/>
          </p:cNvSpPr>
          <p:nvPr>
            <p:ph type="body" sz="quarter" idx="15" hasCustomPrompt="1"/>
          </p:nvPr>
        </p:nvSpPr>
        <p:spPr>
          <a:xfrm>
            <a:off x="882651" y="1493043"/>
            <a:ext cx="161925" cy="1928814"/>
          </a:xfrm>
          <a:prstGeom prst="rect">
            <a:avLst/>
          </a:prstGeom>
          <a:solidFill>
            <a:srgbClr val="236192">
              <a:alpha val="72000"/>
            </a:srgbClr>
          </a:solidFill>
          <a:ln>
            <a:noFill/>
          </a:ln>
        </p:spPr>
        <p:txBody>
          <a:bodyPr vert="horz"/>
          <a:lstStyle>
            <a:lvl1pPr marL="0" indent="0">
              <a:buNone/>
              <a:defRPr>
                <a:ln>
                  <a:noFill/>
                </a:ln>
                <a:solidFill>
                  <a:schemeClr val="accent1"/>
                </a:solidFill>
              </a:defRPr>
            </a:lvl1pPr>
          </a:lstStyle>
          <a:p>
            <a:pPr lvl="0"/>
            <a:r>
              <a:rPr lang="en-US" dirty="0"/>
              <a:t>     </a:t>
            </a:r>
          </a:p>
          <a:p>
            <a:pPr lvl="0"/>
            <a:endParaRPr lang="en-US" dirty="0"/>
          </a:p>
          <a:p>
            <a:pPr lvl="0"/>
            <a:r>
              <a:rPr lang="en-US" dirty="0"/>
              <a:t> </a:t>
            </a:r>
          </a:p>
          <a:p>
            <a:pPr lvl="0"/>
            <a:r>
              <a:rPr lang="en-US" dirty="0"/>
              <a:t> </a:t>
            </a:r>
          </a:p>
          <a:p>
            <a:pPr lvl="0"/>
            <a:r>
              <a:rPr lang="en-US" dirty="0"/>
              <a:t> </a:t>
            </a:r>
          </a:p>
          <a:p>
            <a:pPr lvl="0"/>
            <a:endParaRPr lang="en-US" dirty="0"/>
          </a:p>
        </p:txBody>
      </p:sp>
    </p:spTree>
    <p:extLst>
      <p:ext uri="{BB962C8B-B14F-4D97-AF65-F5344CB8AC3E}">
        <p14:creationId xmlns:p14="http://schemas.microsoft.com/office/powerpoint/2010/main" val="8214818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Speaker Intro">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882651" y="413183"/>
            <a:ext cx="2016125" cy="1928813"/>
          </a:xfrm>
          <a:prstGeom prst="rect">
            <a:avLst/>
          </a:prstGeom>
        </p:spPr>
        <p:txBody>
          <a:bodyPr vert="horz" anchor="t" anchorCtr="0"/>
          <a:lstStyle>
            <a:lvl1pPr marL="0" indent="0" algn="ctr">
              <a:spcBef>
                <a:spcPts val="0"/>
              </a:spcBef>
              <a:buNone/>
              <a:defRPr sz="1400" baseline="0">
                <a:solidFill>
                  <a:schemeClr val="tx1"/>
                </a:solidFill>
                <a:latin typeface="+mn-lt"/>
              </a:defRPr>
            </a:lvl1pPr>
          </a:lstStyle>
          <a:p>
            <a:endParaRPr lang="en-US" dirty="0"/>
          </a:p>
          <a:p>
            <a:endParaRPr lang="en-US" dirty="0"/>
          </a:p>
          <a:p>
            <a:endParaRPr lang="en-US" dirty="0"/>
          </a:p>
          <a:p>
            <a:r>
              <a:rPr lang="en-US" dirty="0"/>
              <a:t>Place Speaker </a:t>
            </a:r>
            <a:br>
              <a:rPr lang="en-US" dirty="0"/>
            </a:br>
            <a:r>
              <a:rPr lang="en-US" dirty="0"/>
              <a:t>Photo Here</a:t>
            </a:r>
          </a:p>
        </p:txBody>
      </p:sp>
      <p:sp>
        <p:nvSpPr>
          <p:cNvPr id="5" name="Rectangle 4"/>
          <p:cNvSpPr/>
          <p:nvPr userDrawn="1"/>
        </p:nvSpPr>
        <p:spPr>
          <a:xfrm rot="5400000">
            <a:off x="-524273" y="935075"/>
            <a:ext cx="1931195" cy="88265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13" name="Text Placeholder 12"/>
          <p:cNvSpPr>
            <a:spLocks noGrp="1"/>
          </p:cNvSpPr>
          <p:nvPr>
            <p:ph type="body" sz="quarter" idx="12" hasCustomPrompt="1"/>
          </p:nvPr>
        </p:nvSpPr>
        <p:spPr>
          <a:xfrm>
            <a:off x="3416308" y="993538"/>
            <a:ext cx="5727699" cy="639129"/>
          </a:xfrm>
          <a:prstGeom prst="rect">
            <a:avLst/>
          </a:prstGeom>
        </p:spPr>
        <p:txBody>
          <a:bodyPr vert="horz">
            <a:normAutofit/>
          </a:bodyPr>
          <a:lstStyle>
            <a:lvl1pPr marL="0" marR="0" indent="0" algn="l" defTabSz="457200" rtl="0" eaLnBrk="1" fontAlgn="auto" latinLnBrk="0" hangingPunct="1">
              <a:lnSpc>
                <a:spcPct val="100000"/>
              </a:lnSpc>
              <a:spcBef>
                <a:spcPct val="0"/>
              </a:spcBef>
              <a:spcAft>
                <a:spcPts val="0"/>
              </a:spcAft>
              <a:buClrTx/>
              <a:buSzTx/>
              <a:buFont typeface="Arial"/>
              <a:buNone/>
              <a:tabLst/>
              <a:defRPr sz="2400" b="0" i="0"/>
            </a:lvl1pPr>
          </a:lstStyle>
          <a:p>
            <a:pPr marL="0" marR="0" lvl="0" indent="0" algn="l" defTabSz="457200" rtl="0" eaLnBrk="1" fontAlgn="auto" latinLnBrk="0" hangingPunct="1">
              <a:lnSpc>
                <a:spcPct val="100000"/>
              </a:lnSpc>
              <a:spcBef>
                <a:spcPct val="0"/>
              </a:spcBef>
              <a:spcAft>
                <a:spcPts val="0"/>
              </a:spcAft>
              <a:buClrTx/>
              <a:buSzTx/>
              <a:buFont typeface="Arial"/>
              <a:buNone/>
              <a:tabLst/>
              <a:defRPr/>
            </a:pPr>
            <a:r>
              <a:rPr kumimoji="0" lang="en-US" sz="2400" b="0" i="0" u="none" strike="noStrike" kern="1200" cap="none" spc="0" normalizeH="0" baseline="0" noProof="0" dirty="0">
                <a:ln>
                  <a:noFill/>
                </a:ln>
                <a:solidFill>
                  <a:srgbClr val="000000">
                    <a:lumMod val="85000"/>
                    <a:lumOff val="15000"/>
                  </a:srgbClr>
                </a:solidFill>
                <a:effectLst/>
                <a:uLnTx/>
                <a:uFillTx/>
                <a:latin typeface="+mn-lt"/>
                <a:ea typeface="ＭＳ Ｐゴシック" charset="0"/>
                <a:cs typeface="Arial"/>
              </a:rPr>
              <a:t>Speaker Position, Speaker Title</a:t>
            </a:r>
          </a:p>
        </p:txBody>
      </p:sp>
      <p:cxnSp>
        <p:nvCxnSpPr>
          <p:cNvPr id="17" name="Straight Connector 16"/>
          <p:cNvCxnSpPr/>
          <p:nvPr userDrawn="1"/>
        </p:nvCxnSpPr>
        <p:spPr>
          <a:xfrm>
            <a:off x="3416300" y="1632667"/>
            <a:ext cx="5727700" cy="0"/>
          </a:xfrm>
          <a:prstGeom prst="line">
            <a:avLst/>
          </a:prstGeom>
          <a:ln w="19050" cmpd="sng">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sp>
        <p:nvSpPr>
          <p:cNvPr id="3" name="Text Placeholder 2"/>
          <p:cNvSpPr>
            <a:spLocks noGrp="1"/>
          </p:cNvSpPr>
          <p:nvPr>
            <p:ph type="body" sz="quarter" idx="13" hasCustomPrompt="1"/>
          </p:nvPr>
        </p:nvSpPr>
        <p:spPr>
          <a:xfrm>
            <a:off x="3416300" y="410803"/>
            <a:ext cx="5727700" cy="488156"/>
          </a:xfrm>
          <a:prstGeom prst="rect">
            <a:avLst/>
          </a:prstGeom>
        </p:spPr>
        <p:txBody>
          <a:bodyPr vert="horz"/>
          <a:lstStyle>
            <a:lvl1pPr marL="0" indent="0">
              <a:buNone/>
              <a:defRPr sz="3600" b="1" baseline="0">
                <a:solidFill>
                  <a:srgbClr val="236192"/>
                </a:solidFill>
              </a:defRPr>
            </a:lvl1pPr>
          </a:lstStyle>
          <a:p>
            <a:pPr lvl="0"/>
            <a:r>
              <a:rPr lang="en-US" dirty="0"/>
              <a:t>Speaker Name</a:t>
            </a:r>
          </a:p>
        </p:txBody>
      </p:sp>
      <p:sp>
        <p:nvSpPr>
          <p:cNvPr id="10" name="Text Placeholder 14"/>
          <p:cNvSpPr>
            <a:spLocks noGrp="1"/>
          </p:cNvSpPr>
          <p:nvPr>
            <p:ph type="body" sz="quarter" idx="15" hasCustomPrompt="1"/>
          </p:nvPr>
        </p:nvSpPr>
        <p:spPr>
          <a:xfrm>
            <a:off x="882651" y="413182"/>
            <a:ext cx="161925" cy="1928814"/>
          </a:xfrm>
          <a:prstGeom prst="rect">
            <a:avLst/>
          </a:prstGeom>
          <a:solidFill>
            <a:srgbClr val="236192">
              <a:alpha val="72000"/>
            </a:srgbClr>
          </a:solidFill>
          <a:ln>
            <a:noFill/>
          </a:ln>
        </p:spPr>
        <p:txBody>
          <a:bodyPr vert="horz"/>
          <a:lstStyle>
            <a:lvl1pPr marL="0" indent="0">
              <a:buNone/>
              <a:defRPr>
                <a:ln>
                  <a:noFill/>
                </a:ln>
                <a:solidFill>
                  <a:schemeClr val="accent1"/>
                </a:solidFill>
              </a:defRPr>
            </a:lvl1pPr>
          </a:lstStyle>
          <a:p>
            <a:pPr lvl="0"/>
            <a:r>
              <a:rPr lang="en-US" dirty="0"/>
              <a:t>     </a:t>
            </a:r>
          </a:p>
          <a:p>
            <a:pPr lvl="0"/>
            <a:endParaRPr lang="en-US" dirty="0"/>
          </a:p>
          <a:p>
            <a:pPr lvl="0"/>
            <a:r>
              <a:rPr lang="en-US" dirty="0"/>
              <a:t> </a:t>
            </a:r>
          </a:p>
          <a:p>
            <a:pPr lvl="0"/>
            <a:r>
              <a:rPr lang="en-US" dirty="0"/>
              <a:t> </a:t>
            </a:r>
          </a:p>
          <a:p>
            <a:pPr lvl="0"/>
            <a:r>
              <a:rPr lang="en-US" dirty="0"/>
              <a:t> </a:t>
            </a:r>
          </a:p>
          <a:p>
            <a:pPr lvl="0"/>
            <a:endParaRPr lang="en-US" dirty="0"/>
          </a:p>
        </p:txBody>
      </p:sp>
      <p:sp>
        <p:nvSpPr>
          <p:cNvPr id="8" name="Picture Placeholder 8"/>
          <p:cNvSpPr>
            <a:spLocks noGrp="1"/>
          </p:cNvSpPr>
          <p:nvPr>
            <p:ph type="pic" sz="quarter" idx="16"/>
          </p:nvPr>
        </p:nvSpPr>
        <p:spPr>
          <a:xfrm>
            <a:off x="882651" y="2696332"/>
            <a:ext cx="2016125" cy="1928813"/>
          </a:xfrm>
          <a:prstGeom prst="rect">
            <a:avLst/>
          </a:prstGeom>
        </p:spPr>
        <p:txBody>
          <a:bodyPr vert="horz" anchor="t" anchorCtr="0"/>
          <a:lstStyle>
            <a:lvl1pPr marL="0" indent="0" algn="ctr">
              <a:spcBef>
                <a:spcPts val="0"/>
              </a:spcBef>
              <a:buNone/>
              <a:defRPr sz="1400" baseline="0">
                <a:solidFill>
                  <a:schemeClr val="tx1"/>
                </a:solidFill>
                <a:latin typeface="+mn-lt"/>
              </a:defRPr>
            </a:lvl1pPr>
          </a:lstStyle>
          <a:p>
            <a:endParaRPr lang="en-US" dirty="0"/>
          </a:p>
          <a:p>
            <a:endParaRPr lang="en-US" dirty="0"/>
          </a:p>
          <a:p>
            <a:endParaRPr lang="en-US" dirty="0"/>
          </a:p>
          <a:p>
            <a:r>
              <a:rPr lang="en-US" dirty="0"/>
              <a:t>Place Speaker </a:t>
            </a:r>
            <a:br>
              <a:rPr lang="en-US" dirty="0"/>
            </a:br>
            <a:r>
              <a:rPr lang="en-US" dirty="0"/>
              <a:t>Photo Here</a:t>
            </a:r>
          </a:p>
        </p:txBody>
      </p:sp>
      <p:sp>
        <p:nvSpPr>
          <p:cNvPr id="11" name="Rectangle 10"/>
          <p:cNvSpPr/>
          <p:nvPr userDrawn="1"/>
        </p:nvSpPr>
        <p:spPr>
          <a:xfrm rot="5400000">
            <a:off x="-524273" y="3218224"/>
            <a:ext cx="1931195" cy="88265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12" name="Text Placeholder 12"/>
          <p:cNvSpPr>
            <a:spLocks noGrp="1"/>
          </p:cNvSpPr>
          <p:nvPr>
            <p:ph type="body" sz="quarter" idx="17" hasCustomPrompt="1"/>
          </p:nvPr>
        </p:nvSpPr>
        <p:spPr>
          <a:xfrm>
            <a:off x="3416308" y="3276687"/>
            <a:ext cx="5727699" cy="639129"/>
          </a:xfrm>
          <a:prstGeom prst="rect">
            <a:avLst/>
          </a:prstGeom>
        </p:spPr>
        <p:txBody>
          <a:bodyPr vert="horz">
            <a:normAutofit/>
          </a:bodyPr>
          <a:lstStyle>
            <a:lvl1pPr marL="0" marR="0" indent="0" algn="l" defTabSz="457200" rtl="0" eaLnBrk="1" fontAlgn="auto" latinLnBrk="0" hangingPunct="1">
              <a:lnSpc>
                <a:spcPct val="100000"/>
              </a:lnSpc>
              <a:spcBef>
                <a:spcPct val="0"/>
              </a:spcBef>
              <a:spcAft>
                <a:spcPts val="0"/>
              </a:spcAft>
              <a:buClrTx/>
              <a:buSzTx/>
              <a:buFont typeface="Arial"/>
              <a:buNone/>
              <a:tabLst/>
              <a:defRPr sz="2400" b="0" i="0"/>
            </a:lvl1pPr>
          </a:lstStyle>
          <a:p>
            <a:pPr marL="0" marR="0" lvl="0" indent="0" algn="l" defTabSz="457200" rtl="0" eaLnBrk="1" fontAlgn="auto" latinLnBrk="0" hangingPunct="1">
              <a:lnSpc>
                <a:spcPct val="100000"/>
              </a:lnSpc>
              <a:spcBef>
                <a:spcPct val="0"/>
              </a:spcBef>
              <a:spcAft>
                <a:spcPts val="0"/>
              </a:spcAft>
              <a:buClrTx/>
              <a:buSzTx/>
              <a:buFont typeface="Arial"/>
              <a:buNone/>
              <a:tabLst/>
              <a:defRPr/>
            </a:pPr>
            <a:r>
              <a:rPr kumimoji="0" lang="en-US" sz="2400" b="0" i="0" u="none" strike="noStrike" kern="1200" cap="none" spc="0" normalizeH="0" baseline="0" noProof="0" dirty="0">
                <a:ln>
                  <a:noFill/>
                </a:ln>
                <a:solidFill>
                  <a:srgbClr val="000000">
                    <a:lumMod val="85000"/>
                    <a:lumOff val="15000"/>
                  </a:srgbClr>
                </a:solidFill>
                <a:effectLst/>
                <a:uLnTx/>
                <a:uFillTx/>
                <a:latin typeface="+mn-lt"/>
                <a:ea typeface="ＭＳ Ｐゴシック" charset="0"/>
                <a:cs typeface="Arial"/>
              </a:rPr>
              <a:t>Speaker Position, Speaker Title</a:t>
            </a:r>
          </a:p>
        </p:txBody>
      </p:sp>
      <p:cxnSp>
        <p:nvCxnSpPr>
          <p:cNvPr id="14" name="Straight Connector 13"/>
          <p:cNvCxnSpPr/>
          <p:nvPr userDrawn="1"/>
        </p:nvCxnSpPr>
        <p:spPr>
          <a:xfrm>
            <a:off x="3416300" y="3915816"/>
            <a:ext cx="5727700" cy="0"/>
          </a:xfrm>
          <a:prstGeom prst="line">
            <a:avLst/>
          </a:prstGeom>
          <a:ln w="19050" cmpd="sng">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sp>
        <p:nvSpPr>
          <p:cNvPr id="15" name="Text Placeholder 2"/>
          <p:cNvSpPr>
            <a:spLocks noGrp="1"/>
          </p:cNvSpPr>
          <p:nvPr>
            <p:ph type="body" sz="quarter" idx="18" hasCustomPrompt="1"/>
          </p:nvPr>
        </p:nvSpPr>
        <p:spPr>
          <a:xfrm>
            <a:off x="3416300" y="2693952"/>
            <a:ext cx="5727700" cy="488156"/>
          </a:xfrm>
          <a:prstGeom prst="rect">
            <a:avLst/>
          </a:prstGeom>
        </p:spPr>
        <p:txBody>
          <a:bodyPr vert="horz"/>
          <a:lstStyle>
            <a:lvl1pPr marL="0" indent="0">
              <a:buNone/>
              <a:defRPr sz="3600" b="1" baseline="0">
                <a:solidFill>
                  <a:srgbClr val="236192"/>
                </a:solidFill>
              </a:defRPr>
            </a:lvl1pPr>
          </a:lstStyle>
          <a:p>
            <a:pPr lvl="0"/>
            <a:r>
              <a:rPr lang="en-US" dirty="0"/>
              <a:t>Speaker Name</a:t>
            </a:r>
          </a:p>
        </p:txBody>
      </p:sp>
      <p:sp>
        <p:nvSpPr>
          <p:cNvPr id="16" name="Text Placeholder 14"/>
          <p:cNvSpPr>
            <a:spLocks noGrp="1"/>
          </p:cNvSpPr>
          <p:nvPr>
            <p:ph type="body" sz="quarter" idx="19" hasCustomPrompt="1"/>
          </p:nvPr>
        </p:nvSpPr>
        <p:spPr>
          <a:xfrm>
            <a:off x="882651" y="2696331"/>
            <a:ext cx="161925" cy="1928814"/>
          </a:xfrm>
          <a:prstGeom prst="rect">
            <a:avLst/>
          </a:prstGeom>
          <a:solidFill>
            <a:srgbClr val="236192">
              <a:alpha val="72000"/>
            </a:srgbClr>
          </a:solidFill>
          <a:ln>
            <a:noFill/>
          </a:ln>
        </p:spPr>
        <p:txBody>
          <a:bodyPr vert="horz"/>
          <a:lstStyle>
            <a:lvl1pPr marL="0" indent="0">
              <a:buNone/>
              <a:defRPr>
                <a:ln>
                  <a:noFill/>
                </a:ln>
                <a:solidFill>
                  <a:schemeClr val="accent1"/>
                </a:solidFill>
              </a:defRPr>
            </a:lvl1pPr>
          </a:lstStyle>
          <a:p>
            <a:pPr lvl="0"/>
            <a:r>
              <a:rPr lang="en-US" dirty="0"/>
              <a:t>     </a:t>
            </a:r>
          </a:p>
          <a:p>
            <a:pPr lvl="0"/>
            <a:endParaRPr lang="en-US" dirty="0"/>
          </a:p>
          <a:p>
            <a:pPr lvl="0"/>
            <a:r>
              <a:rPr lang="en-US" dirty="0"/>
              <a:t> </a:t>
            </a:r>
          </a:p>
          <a:p>
            <a:pPr lvl="0"/>
            <a:r>
              <a:rPr lang="en-US" dirty="0"/>
              <a:t> </a:t>
            </a:r>
          </a:p>
          <a:p>
            <a:pPr lvl="0"/>
            <a:r>
              <a:rPr lang="en-US" dirty="0"/>
              <a:t> </a:t>
            </a:r>
          </a:p>
          <a:p>
            <a:pPr lvl="0"/>
            <a:endParaRPr lang="en-US" dirty="0"/>
          </a:p>
        </p:txBody>
      </p:sp>
    </p:spTree>
    <p:extLst>
      <p:ext uri="{BB962C8B-B14F-4D97-AF65-F5344CB8AC3E}">
        <p14:creationId xmlns:p14="http://schemas.microsoft.com/office/powerpoint/2010/main" val="555656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New Section">
    <p:spTree>
      <p:nvGrpSpPr>
        <p:cNvPr id="1" name=""/>
        <p:cNvGrpSpPr/>
        <p:nvPr/>
      </p:nvGrpSpPr>
      <p:grpSpPr>
        <a:xfrm>
          <a:off x="0" y="0"/>
          <a:ext cx="0" cy="0"/>
          <a:chOff x="0" y="0"/>
          <a:chExt cx="0" cy="0"/>
        </a:xfrm>
      </p:grpSpPr>
      <p:sp>
        <p:nvSpPr>
          <p:cNvPr id="3" name="Rectangle 2"/>
          <p:cNvSpPr/>
          <p:nvPr userDrawn="1"/>
        </p:nvSpPr>
        <p:spPr>
          <a:xfrm>
            <a:off x="0" y="0"/>
            <a:ext cx="9144000" cy="5143500"/>
          </a:xfrm>
          <a:prstGeom prst="rect">
            <a:avLst/>
          </a:prstGeom>
          <a:solidFill>
            <a:srgbClr val="00AFD7"/>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Text Placeholder 8"/>
          <p:cNvSpPr>
            <a:spLocks noGrp="1"/>
          </p:cNvSpPr>
          <p:nvPr>
            <p:ph type="body" sz="quarter" idx="10" hasCustomPrompt="1"/>
          </p:nvPr>
        </p:nvSpPr>
        <p:spPr>
          <a:xfrm>
            <a:off x="315259" y="831061"/>
            <a:ext cx="8174038" cy="646331"/>
          </a:xfrm>
          <a:prstGeom prst="rect">
            <a:avLst/>
          </a:prstGeom>
          <a:ln w="28575" cmpd="sng">
            <a:solidFill>
              <a:srgbClr val="FFFFFF"/>
            </a:solidFill>
          </a:ln>
        </p:spPr>
        <p:txBody>
          <a:bodyPr vert="horz" lIns="274320" tIns="45720" rIns="274320" bIns="45720">
            <a:sp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3600" b="1" i="0" cap="all" baseline="0">
                <a:solidFill>
                  <a:schemeClr val="bg1"/>
                </a:solidFill>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sz="3600" b="1" dirty="0">
                <a:solidFill>
                  <a:schemeClr val="bg1"/>
                </a:solidFill>
                <a:cs typeface="Arial" charset="0"/>
              </a:rPr>
              <a:t>NEW SECTION TITLE</a:t>
            </a:r>
          </a:p>
        </p:txBody>
      </p:sp>
      <p:sp>
        <p:nvSpPr>
          <p:cNvPr id="4" name="Text Placeholder 3"/>
          <p:cNvSpPr>
            <a:spLocks noGrp="1"/>
          </p:cNvSpPr>
          <p:nvPr>
            <p:ph type="body" sz="quarter" idx="11" hasCustomPrompt="1"/>
          </p:nvPr>
        </p:nvSpPr>
        <p:spPr>
          <a:xfrm>
            <a:off x="176213" y="638175"/>
            <a:ext cx="265112" cy="4505325"/>
          </a:xfrm>
          <a:prstGeom prst="rect">
            <a:avLst/>
          </a:prstGeom>
          <a:solidFill>
            <a:srgbClr val="00AFD7"/>
          </a:solidFill>
        </p:spPr>
        <p:txBody>
          <a:bodyPr vert="horz"/>
          <a:lstStyle>
            <a:lvl1pPr marL="0" indent="0">
              <a:buNone/>
              <a:defRPr baseline="0"/>
            </a:lvl1pPr>
          </a:lstStyle>
          <a:p>
            <a:pPr lvl="0"/>
            <a:r>
              <a:rPr lang="en-US" dirty="0"/>
              <a:t>     </a:t>
            </a:r>
          </a:p>
        </p:txBody>
      </p:sp>
      <p:sp>
        <p:nvSpPr>
          <p:cNvPr id="12" name="Text Placeholder 3"/>
          <p:cNvSpPr>
            <a:spLocks noGrp="1"/>
          </p:cNvSpPr>
          <p:nvPr>
            <p:ph type="body" sz="quarter" idx="12" hasCustomPrompt="1"/>
          </p:nvPr>
        </p:nvSpPr>
        <p:spPr>
          <a:xfrm>
            <a:off x="8411956" y="638176"/>
            <a:ext cx="265112" cy="4074629"/>
          </a:xfrm>
          <a:prstGeom prst="rect">
            <a:avLst/>
          </a:prstGeom>
          <a:solidFill>
            <a:srgbClr val="00AFD7"/>
          </a:solidFill>
        </p:spPr>
        <p:txBody>
          <a:bodyPr vert="horz"/>
          <a:lstStyle>
            <a:lvl1pPr marL="0" indent="0">
              <a:buNone/>
              <a:defRPr baseline="0"/>
            </a:lvl1pPr>
          </a:lstStyle>
          <a:p>
            <a:pPr lvl="0"/>
            <a:r>
              <a:rPr lang="en-US" dirty="0"/>
              <a:t>     </a:t>
            </a:r>
          </a:p>
        </p:txBody>
      </p:sp>
      <p:pic>
        <p:nvPicPr>
          <p:cNvPr id="7" name="Picture 5"/>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310054" y="4817244"/>
            <a:ext cx="687170" cy="21871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988845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Bullet">
    <p:spTree>
      <p:nvGrpSpPr>
        <p:cNvPr id="1" name=""/>
        <p:cNvGrpSpPr/>
        <p:nvPr/>
      </p:nvGrpSpPr>
      <p:grpSpPr>
        <a:xfrm>
          <a:off x="0" y="0"/>
          <a:ext cx="0" cy="0"/>
          <a:chOff x="0" y="0"/>
          <a:chExt cx="0" cy="0"/>
        </a:xfrm>
      </p:grpSpPr>
      <p:sp>
        <p:nvSpPr>
          <p:cNvPr id="18" name="Rectangle 17"/>
          <p:cNvSpPr/>
          <p:nvPr userDrawn="1"/>
        </p:nvSpPr>
        <p:spPr>
          <a:xfrm>
            <a:off x="0" y="4686300"/>
            <a:ext cx="2209800" cy="45720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19" name="Rectangle 18"/>
          <p:cNvSpPr/>
          <p:nvPr userDrawn="1"/>
        </p:nvSpPr>
        <p:spPr>
          <a:xfrm>
            <a:off x="2209800" y="4686300"/>
            <a:ext cx="1060450" cy="457200"/>
          </a:xfrm>
          <a:prstGeom prst="rect">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20" name="Rectangle 19"/>
          <p:cNvSpPr/>
          <p:nvPr userDrawn="1"/>
        </p:nvSpPr>
        <p:spPr>
          <a:xfrm>
            <a:off x="3270250" y="4686300"/>
            <a:ext cx="5873750" cy="457200"/>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4" name="Text Placeholder 3"/>
          <p:cNvSpPr>
            <a:spLocks noGrp="1"/>
          </p:cNvSpPr>
          <p:nvPr>
            <p:ph type="body" sz="quarter" idx="12" hasCustomPrompt="1"/>
          </p:nvPr>
        </p:nvSpPr>
        <p:spPr>
          <a:xfrm>
            <a:off x="340786" y="1029747"/>
            <a:ext cx="8439148" cy="3356378"/>
          </a:xfrm>
          <a:prstGeom prst="rect">
            <a:avLst/>
          </a:prstGeom>
        </p:spPr>
        <p:txBody>
          <a:bodyPr vert="horz"/>
          <a:lstStyle>
            <a:lvl1pPr marL="342900" indent="-342900">
              <a:buFont typeface="Arial"/>
              <a:buChar char="•"/>
              <a:defRPr sz="2400" baseline="0"/>
            </a:lvl1pPr>
          </a:lstStyle>
          <a:p>
            <a:pPr lvl="0"/>
            <a:r>
              <a:rPr lang="en-US" dirty="0"/>
              <a:t>Click to add copy</a:t>
            </a:r>
          </a:p>
        </p:txBody>
      </p:sp>
      <p:sp>
        <p:nvSpPr>
          <p:cNvPr id="6" name="Text Placeholder 5"/>
          <p:cNvSpPr>
            <a:spLocks noGrp="1"/>
          </p:cNvSpPr>
          <p:nvPr>
            <p:ph type="body" sz="quarter" idx="13" hasCustomPrompt="1"/>
          </p:nvPr>
        </p:nvSpPr>
        <p:spPr>
          <a:xfrm>
            <a:off x="340786" y="343304"/>
            <a:ext cx="8439148" cy="686442"/>
          </a:xfrm>
          <a:prstGeom prst="rect">
            <a:avLst/>
          </a:prstGeom>
        </p:spPr>
        <p:txBody>
          <a:bodyPr vert="horz"/>
          <a:lstStyle>
            <a:lvl1pPr marL="0" indent="0">
              <a:buNone/>
              <a:defRPr sz="3600" b="1" baseline="0">
                <a:solidFill>
                  <a:schemeClr val="tx2"/>
                </a:solidFill>
              </a:defRPr>
            </a:lvl1pPr>
          </a:lstStyle>
          <a:p>
            <a:pPr lvl="0"/>
            <a:r>
              <a:rPr lang="en-US" dirty="0"/>
              <a:t>Title of slide</a:t>
            </a:r>
          </a:p>
        </p:txBody>
      </p:sp>
      <p:pic>
        <p:nvPicPr>
          <p:cNvPr id="8" name="Picture 5"/>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310054" y="4817244"/>
            <a:ext cx="687170" cy="21871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56622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ontent- Header">
    <p:spTree>
      <p:nvGrpSpPr>
        <p:cNvPr id="1" name=""/>
        <p:cNvGrpSpPr/>
        <p:nvPr/>
      </p:nvGrpSpPr>
      <p:grpSpPr>
        <a:xfrm>
          <a:off x="0" y="0"/>
          <a:ext cx="0" cy="0"/>
          <a:chOff x="0" y="0"/>
          <a:chExt cx="0" cy="0"/>
        </a:xfrm>
      </p:grpSpPr>
      <p:sp>
        <p:nvSpPr>
          <p:cNvPr id="18" name="Rectangle 17"/>
          <p:cNvSpPr/>
          <p:nvPr userDrawn="1"/>
        </p:nvSpPr>
        <p:spPr>
          <a:xfrm>
            <a:off x="0" y="4686300"/>
            <a:ext cx="2209800" cy="45720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19" name="Rectangle 18"/>
          <p:cNvSpPr/>
          <p:nvPr userDrawn="1"/>
        </p:nvSpPr>
        <p:spPr>
          <a:xfrm>
            <a:off x="2209800" y="4686300"/>
            <a:ext cx="1060450" cy="457200"/>
          </a:xfrm>
          <a:prstGeom prst="rect">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20" name="Rectangle 19"/>
          <p:cNvSpPr/>
          <p:nvPr userDrawn="1"/>
        </p:nvSpPr>
        <p:spPr>
          <a:xfrm>
            <a:off x="3270250" y="4686300"/>
            <a:ext cx="5873750" cy="457200"/>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6" name="Text Placeholder 5"/>
          <p:cNvSpPr>
            <a:spLocks noGrp="1"/>
          </p:cNvSpPr>
          <p:nvPr>
            <p:ph type="body" sz="quarter" idx="13" hasCustomPrompt="1"/>
          </p:nvPr>
        </p:nvSpPr>
        <p:spPr>
          <a:xfrm>
            <a:off x="340786" y="343304"/>
            <a:ext cx="8439148" cy="686442"/>
          </a:xfrm>
          <a:prstGeom prst="rect">
            <a:avLst/>
          </a:prstGeom>
        </p:spPr>
        <p:txBody>
          <a:bodyPr vert="horz"/>
          <a:lstStyle>
            <a:lvl1pPr marL="0" indent="0">
              <a:buNone/>
              <a:defRPr sz="3600" b="1" baseline="0">
                <a:solidFill>
                  <a:schemeClr val="tx2"/>
                </a:solidFill>
              </a:defRPr>
            </a:lvl1pPr>
          </a:lstStyle>
          <a:p>
            <a:pPr lvl="0"/>
            <a:r>
              <a:rPr lang="en-US" dirty="0"/>
              <a:t>Title of slide</a:t>
            </a:r>
          </a:p>
        </p:txBody>
      </p:sp>
      <p:pic>
        <p:nvPicPr>
          <p:cNvPr id="8" name="Picture 5"/>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310054" y="4817244"/>
            <a:ext cx="687170" cy="21871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257510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 Bar">
    <p:spTree>
      <p:nvGrpSpPr>
        <p:cNvPr id="1" name=""/>
        <p:cNvGrpSpPr/>
        <p:nvPr/>
      </p:nvGrpSpPr>
      <p:grpSpPr>
        <a:xfrm>
          <a:off x="0" y="0"/>
          <a:ext cx="0" cy="0"/>
          <a:chOff x="0" y="0"/>
          <a:chExt cx="0" cy="0"/>
        </a:xfrm>
      </p:grpSpPr>
      <p:sp>
        <p:nvSpPr>
          <p:cNvPr id="18" name="Rectangle 17"/>
          <p:cNvSpPr/>
          <p:nvPr userDrawn="1"/>
        </p:nvSpPr>
        <p:spPr>
          <a:xfrm>
            <a:off x="0" y="4686300"/>
            <a:ext cx="2209800" cy="45720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19" name="Rectangle 18"/>
          <p:cNvSpPr/>
          <p:nvPr userDrawn="1"/>
        </p:nvSpPr>
        <p:spPr>
          <a:xfrm>
            <a:off x="2209800" y="4686300"/>
            <a:ext cx="1060450" cy="457200"/>
          </a:xfrm>
          <a:prstGeom prst="rect">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20" name="Rectangle 19"/>
          <p:cNvSpPr/>
          <p:nvPr userDrawn="1"/>
        </p:nvSpPr>
        <p:spPr>
          <a:xfrm>
            <a:off x="3270250" y="4686300"/>
            <a:ext cx="5873750" cy="457200"/>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310054" y="4817244"/>
            <a:ext cx="687170" cy="21871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529890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Blank">
    <p:spTree>
      <p:nvGrpSpPr>
        <p:cNvPr id="1" name=""/>
        <p:cNvGrpSpPr/>
        <p:nvPr/>
      </p:nvGrpSpPr>
      <p:grpSpPr>
        <a:xfrm>
          <a:off x="0" y="0"/>
          <a:ext cx="0" cy="0"/>
          <a:chOff x="0" y="0"/>
          <a:chExt cx="0" cy="0"/>
        </a:xfrm>
      </p:grpSpPr>
      <p:pic>
        <p:nvPicPr>
          <p:cNvPr id="3" name="Picture 26" descr="OCLC_H_PMS.eps"/>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236924" y="4760706"/>
            <a:ext cx="723437" cy="24068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455175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ull page image">
    <p:spTree>
      <p:nvGrpSpPr>
        <p:cNvPr id="1" name=""/>
        <p:cNvGrpSpPr/>
        <p:nvPr/>
      </p:nvGrpSpPr>
      <p:grpSpPr>
        <a:xfrm>
          <a:off x="0" y="0"/>
          <a:ext cx="0" cy="0"/>
          <a:chOff x="0" y="0"/>
          <a:chExt cx="0" cy="0"/>
        </a:xfrm>
      </p:grpSpPr>
      <p:sp>
        <p:nvSpPr>
          <p:cNvPr id="4" name="Picture Placeholder 3"/>
          <p:cNvSpPr>
            <a:spLocks noGrp="1"/>
          </p:cNvSpPr>
          <p:nvPr>
            <p:ph type="pic" sz="quarter" idx="10" hasCustomPrompt="1"/>
          </p:nvPr>
        </p:nvSpPr>
        <p:spPr>
          <a:xfrm>
            <a:off x="0" y="-1"/>
            <a:ext cx="9144000" cy="5143500"/>
          </a:xfrm>
          <a:prstGeom prst="rect">
            <a:avLst/>
          </a:prstGeom>
        </p:spPr>
        <p:txBody>
          <a:bodyPr vert="horz" anchor="ctr"/>
          <a:lstStyle>
            <a:lvl1pPr marL="0" indent="0" algn="l">
              <a:buNone/>
              <a:defRPr sz="1900" baseline="0">
                <a:sym typeface="Wingdings"/>
              </a:defRPr>
            </a:lvl1pPr>
            <a:lvl2pPr marL="457200" indent="0">
              <a:buNone/>
              <a:defRPr sz="2400"/>
            </a:lvl2pPr>
          </a:lstStyle>
          <a:p>
            <a:pPr lvl="1"/>
            <a:r>
              <a:rPr lang="en-US" dirty="0"/>
              <a:t>Drag and drop photo here</a:t>
            </a:r>
          </a:p>
        </p:txBody>
      </p:sp>
      <p:sp>
        <p:nvSpPr>
          <p:cNvPr id="15" name="Text Placeholder 14"/>
          <p:cNvSpPr>
            <a:spLocks noGrp="1"/>
          </p:cNvSpPr>
          <p:nvPr>
            <p:ph type="body" sz="quarter" idx="13" hasCustomPrompt="1"/>
          </p:nvPr>
        </p:nvSpPr>
        <p:spPr>
          <a:xfrm>
            <a:off x="7583491" y="-15479"/>
            <a:ext cx="433387" cy="5174457"/>
          </a:xfrm>
          <a:prstGeom prst="rect">
            <a:avLst/>
          </a:prstGeom>
          <a:solidFill>
            <a:schemeClr val="accent1">
              <a:alpha val="78000"/>
            </a:schemeClr>
          </a:solidFill>
        </p:spPr>
        <p:txBody>
          <a:bodyPr vert="horz"/>
          <a:lstStyle>
            <a:lvl1pPr marL="0" indent="0">
              <a:buNone/>
              <a:defRPr>
                <a:solidFill>
                  <a:schemeClr val="accent1"/>
                </a:solidFill>
              </a:defRPr>
            </a:lvl1pPr>
          </a:lstStyle>
          <a:p>
            <a:pPr lvl="0"/>
            <a:r>
              <a:rPr lang="en-US" dirty="0"/>
              <a:t>     </a:t>
            </a:r>
          </a:p>
          <a:p>
            <a:pPr lvl="0"/>
            <a:endParaRPr lang="en-US" dirty="0"/>
          </a:p>
          <a:p>
            <a:pPr lvl="0"/>
            <a:r>
              <a:rPr lang="en-US" dirty="0"/>
              <a:t> </a:t>
            </a:r>
          </a:p>
          <a:p>
            <a:pPr lvl="0"/>
            <a:r>
              <a:rPr lang="en-US" dirty="0"/>
              <a:t> </a:t>
            </a:r>
          </a:p>
          <a:p>
            <a:pPr lvl="0"/>
            <a:r>
              <a:rPr lang="en-US" dirty="0"/>
              <a:t> </a:t>
            </a:r>
          </a:p>
          <a:p>
            <a:pPr lvl="0"/>
            <a:endParaRPr lang="en-US" dirty="0"/>
          </a:p>
        </p:txBody>
      </p:sp>
      <p:sp>
        <p:nvSpPr>
          <p:cNvPr id="16" name="Text Placeholder 14"/>
          <p:cNvSpPr>
            <a:spLocks noGrp="1"/>
          </p:cNvSpPr>
          <p:nvPr>
            <p:ph type="body" sz="quarter" idx="14" hasCustomPrompt="1"/>
          </p:nvPr>
        </p:nvSpPr>
        <p:spPr>
          <a:xfrm>
            <a:off x="8016878" y="-15479"/>
            <a:ext cx="1127125" cy="5174457"/>
          </a:xfrm>
          <a:prstGeom prst="rect">
            <a:avLst/>
          </a:prstGeom>
          <a:solidFill>
            <a:schemeClr val="accent1"/>
          </a:solidFill>
        </p:spPr>
        <p:txBody>
          <a:bodyPr vert="horz"/>
          <a:lstStyle>
            <a:lvl1pPr marL="0" indent="0">
              <a:buNone/>
              <a:defRPr>
                <a:solidFill>
                  <a:schemeClr val="accent1"/>
                </a:solidFill>
              </a:defRPr>
            </a:lvl1pPr>
          </a:lstStyle>
          <a:p>
            <a:pPr lvl="0"/>
            <a:r>
              <a:rPr lang="en-US" dirty="0"/>
              <a:t> </a:t>
            </a:r>
          </a:p>
          <a:p>
            <a:pPr lvl="0"/>
            <a:r>
              <a:rPr lang="en-US" dirty="0"/>
              <a:t> </a:t>
            </a:r>
          </a:p>
          <a:p>
            <a:pPr lvl="0"/>
            <a:r>
              <a:rPr lang="en-US" dirty="0"/>
              <a:t> </a:t>
            </a:r>
          </a:p>
          <a:p>
            <a:pPr lvl="0"/>
            <a:r>
              <a:rPr lang="en-US" dirty="0"/>
              <a:t> </a:t>
            </a:r>
          </a:p>
          <a:p>
            <a:pPr lvl="0"/>
            <a:r>
              <a:rPr lang="en-US" dirty="0"/>
              <a:t> </a:t>
            </a:r>
          </a:p>
        </p:txBody>
      </p:sp>
      <p:sp>
        <p:nvSpPr>
          <p:cNvPr id="11" name="Text Placeholder 10"/>
          <p:cNvSpPr>
            <a:spLocks noGrp="1"/>
          </p:cNvSpPr>
          <p:nvPr>
            <p:ph type="body" sz="quarter" idx="11" hasCustomPrompt="1"/>
          </p:nvPr>
        </p:nvSpPr>
        <p:spPr>
          <a:xfrm>
            <a:off x="-14111" y="3748282"/>
            <a:ext cx="6153150" cy="715580"/>
          </a:xfrm>
          <a:prstGeom prst="rect">
            <a:avLst/>
          </a:prstGeom>
          <a:solidFill>
            <a:schemeClr val="bg1"/>
          </a:solidFill>
        </p:spPr>
        <p:txBody>
          <a:bodyPr vert="horz" lIns="640080"/>
          <a:lstStyle>
            <a:lvl1pPr marL="0" indent="0">
              <a:buNone/>
              <a:defRPr sz="2400" b="1" baseline="0">
                <a:solidFill>
                  <a:srgbClr val="236192"/>
                </a:solidFill>
              </a:defRPr>
            </a:lvl1pPr>
          </a:lstStyle>
          <a:p>
            <a:pPr lvl="0"/>
            <a:r>
              <a:rPr lang="en-US" dirty="0"/>
              <a:t>Persons Name</a:t>
            </a:r>
          </a:p>
        </p:txBody>
      </p:sp>
      <p:sp>
        <p:nvSpPr>
          <p:cNvPr id="12" name="Text Placeholder 10"/>
          <p:cNvSpPr>
            <a:spLocks noGrp="1"/>
          </p:cNvSpPr>
          <p:nvPr>
            <p:ph type="body" sz="quarter" idx="12" hasCustomPrompt="1"/>
          </p:nvPr>
        </p:nvSpPr>
        <p:spPr>
          <a:xfrm>
            <a:off x="534917" y="4085464"/>
            <a:ext cx="5610225" cy="264319"/>
          </a:xfrm>
          <a:prstGeom prst="rect">
            <a:avLst/>
          </a:prstGeom>
        </p:spPr>
        <p:txBody>
          <a:bodyPr vert="horz"/>
          <a:lstStyle>
            <a:lvl1pPr marL="0" indent="0">
              <a:buNone/>
              <a:defRPr sz="1800" b="0" baseline="0">
                <a:solidFill>
                  <a:schemeClr val="tx1"/>
                </a:solidFill>
              </a:defRPr>
            </a:lvl1pPr>
          </a:lstStyle>
          <a:p>
            <a:pPr lvl="0"/>
            <a:r>
              <a:rPr lang="en-US" dirty="0"/>
              <a:t>Persons Title</a:t>
            </a:r>
          </a:p>
        </p:txBody>
      </p:sp>
      <p:pic>
        <p:nvPicPr>
          <p:cNvPr id="8" name="Picture 5"/>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310054" y="4817244"/>
            <a:ext cx="687170" cy="21871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40550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95522313"/>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hyperlink" Target="http://www.oclc.org/bibformats/en/input.html" TargetMode="External"/><Relationship Id="rId2" Type="http://schemas.openxmlformats.org/officeDocument/2006/relationships/notesSlide" Target="../notesSlides/notesSlide2.xml"/><Relationship Id="rId1" Type="http://schemas.openxmlformats.org/officeDocument/2006/relationships/slideLayout" Target="../slideLayouts/slideLayout5.xml"/><Relationship Id="rId5" Type="http://schemas.openxmlformats.org/officeDocument/2006/relationships/hyperlink" Target="http://www.oclc.org/en/events/cataloging-defensively.html" TargetMode="External"/><Relationship Id="rId4" Type="http://schemas.openxmlformats.org/officeDocument/2006/relationships/hyperlink" Target="http://www.ala.org/ala/mgrps/divs/alcts/resources/org/cat/differences07.pdf"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9.jpg"/><Relationship Id="rId7" Type="http://schemas.openxmlformats.org/officeDocument/2006/relationships/hyperlink" Target="http://www.oclc.org/events/cataloging-defensively.en.html" TargetMode="External"/><Relationship Id="rId2" Type="http://schemas.openxmlformats.org/officeDocument/2006/relationships/notesSlide" Target="../notesSlides/notesSlide31.xml"/><Relationship Id="rId1" Type="http://schemas.openxmlformats.org/officeDocument/2006/relationships/slideLayout" Target="../slideLayouts/slideLayout5.xml"/><Relationship Id="rId6" Type="http://schemas.openxmlformats.org/officeDocument/2006/relationships/hyperlink" Target="http://www.ala.org/ala/mgrps/divs/alcts/resources/org/cat/differences07.pdf" TargetMode="External"/><Relationship Id="rId5" Type="http://schemas.openxmlformats.org/officeDocument/2006/relationships/hyperlink" Target="http://www.oclc.org/bibformats/en/input.html" TargetMode="External"/><Relationship Id="rId4" Type="http://schemas.openxmlformats.org/officeDocument/2006/relationships/hyperlink" Target="mailto:askqc@oclc.org"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ext Placeholder 34"/>
          <p:cNvSpPr>
            <a:spLocks noGrp="1"/>
          </p:cNvSpPr>
          <p:nvPr>
            <p:ph type="body" sz="quarter" idx="12"/>
          </p:nvPr>
        </p:nvSpPr>
        <p:spPr>
          <a:xfrm>
            <a:off x="2" y="1045182"/>
            <a:ext cx="4928913" cy="815608"/>
          </a:xfrm>
        </p:spPr>
        <p:txBody>
          <a:bodyPr/>
          <a:lstStyle/>
          <a:p>
            <a:r>
              <a:rPr lang="en-US" dirty="0"/>
              <a:t>Music OCLC Users Group • 2017 February 22</a:t>
            </a:r>
          </a:p>
          <a:p>
            <a:r>
              <a:rPr lang="en-US" dirty="0"/>
              <a:t>Orlando, Florida</a:t>
            </a:r>
          </a:p>
        </p:txBody>
      </p:sp>
      <p:sp>
        <p:nvSpPr>
          <p:cNvPr id="36" name="Text Placeholder 35"/>
          <p:cNvSpPr>
            <a:spLocks noGrp="1"/>
          </p:cNvSpPr>
          <p:nvPr>
            <p:ph type="body" sz="quarter" idx="16"/>
          </p:nvPr>
        </p:nvSpPr>
        <p:spPr>
          <a:xfrm>
            <a:off x="779470" y="2068398"/>
            <a:ext cx="8053634" cy="1284492"/>
          </a:xfrm>
        </p:spPr>
        <p:txBody>
          <a:bodyPr>
            <a:noAutofit/>
          </a:bodyPr>
          <a:lstStyle/>
          <a:p>
            <a:pPr algn="ctr"/>
            <a:r>
              <a:rPr lang="en-US" sz="2400" dirty="0"/>
              <a:t>Cataloging Scores Defensively:</a:t>
            </a:r>
          </a:p>
          <a:p>
            <a:pPr algn="ctr"/>
            <a:r>
              <a:rPr lang="en-US" sz="2400" dirty="0"/>
              <a:t>“When to Input a New Record” in the Age of DDR</a:t>
            </a:r>
          </a:p>
        </p:txBody>
      </p:sp>
      <p:sp>
        <p:nvSpPr>
          <p:cNvPr id="37" name="Text Placeholder 36"/>
          <p:cNvSpPr>
            <a:spLocks noGrp="1"/>
          </p:cNvSpPr>
          <p:nvPr>
            <p:ph type="body" sz="quarter" idx="17"/>
          </p:nvPr>
        </p:nvSpPr>
        <p:spPr>
          <a:xfrm>
            <a:off x="728694" y="3422960"/>
            <a:ext cx="1860270" cy="400110"/>
          </a:xfrm>
        </p:spPr>
        <p:txBody>
          <a:bodyPr/>
          <a:lstStyle/>
          <a:p>
            <a:r>
              <a:rPr lang="en-US" dirty="0"/>
              <a:t>Jay Weitz</a:t>
            </a:r>
          </a:p>
        </p:txBody>
      </p:sp>
      <p:sp>
        <p:nvSpPr>
          <p:cNvPr id="38" name="Text Placeholder 37"/>
          <p:cNvSpPr>
            <a:spLocks noGrp="1"/>
          </p:cNvSpPr>
          <p:nvPr>
            <p:ph type="body" sz="quarter" idx="18"/>
          </p:nvPr>
        </p:nvSpPr>
        <p:spPr>
          <a:xfrm>
            <a:off x="728695" y="3912072"/>
            <a:ext cx="5965736" cy="600164"/>
          </a:xfrm>
        </p:spPr>
        <p:txBody>
          <a:bodyPr/>
          <a:lstStyle/>
          <a:p>
            <a:pPr marL="342900" indent="-342900">
              <a:lnSpc>
                <a:spcPct val="90000"/>
              </a:lnSpc>
            </a:pPr>
            <a:r>
              <a:rPr lang="en-US" sz="1800" dirty="0"/>
              <a:t>Senior Consulting Database Specialist</a:t>
            </a:r>
          </a:p>
          <a:p>
            <a:pPr marL="342900" indent="-342900">
              <a:lnSpc>
                <a:spcPct val="90000"/>
              </a:lnSpc>
            </a:pPr>
            <a:r>
              <a:rPr lang="en-US" sz="1800" dirty="0"/>
              <a:t>Data Services and WorldCat Quality Management, OCLC</a:t>
            </a:r>
          </a:p>
        </p:txBody>
      </p:sp>
    </p:spTree>
    <p:extLst>
      <p:ext uri="{BB962C8B-B14F-4D97-AF65-F5344CB8AC3E}">
        <p14:creationId xmlns:p14="http://schemas.microsoft.com/office/powerpoint/2010/main" val="686087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72528" y="688157"/>
            <a:ext cx="4201508" cy="3774514"/>
          </a:xfrm>
        </p:spPr>
        <p:txBody>
          <a:bodyPr/>
          <a:lstStyle/>
          <a:p>
            <a:pPr marL="0" indent="0">
              <a:buNone/>
            </a:pPr>
            <a:r>
              <a:rPr lang="en-US" sz="1400" i="1" dirty="0">
                <a:solidFill>
                  <a:srgbClr val="FF0000"/>
                </a:solidFill>
              </a:rPr>
              <a:t>028 22  EB 071 R177-G </a:t>
            </a:r>
            <a:r>
              <a:rPr lang="en-US" sz="1400" dirty="0" err="1"/>
              <a:t>ǂb</a:t>
            </a:r>
            <a:r>
              <a:rPr lang="en-US" sz="1400" dirty="0"/>
              <a:t> Edition </a:t>
            </a:r>
            <a:r>
              <a:rPr lang="en-US" sz="1400" dirty="0" err="1"/>
              <a:t>Butorac</a:t>
            </a:r>
            <a:endParaRPr lang="en-US" sz="1400" dirty="0"/>
          </a:p>
          <a:p>
            <a:pPr marL="0" indent="0">
              <a:buNone/>
            </a:pPr>
            <a:r>
              <a:rPr lang="en-US" sz="1400" dirty="0"/>
              <a:t>100 1    Fauré, Gabriel, </a:t>
            </a:r>
            <a:r>
              <a:rPr lang="en-US" sz="1400" dirty="0" err="1"/>
              <a:t>ǂd</a:t>
            </a:r>
            <a:r>
              <a:rPr lang="en-US" sz="1400" dirty="0"/>
              <a:t> 1845-1924, </a:t>
            </a:r>
            <a:r>
              <a:rPr lang="en-US" sz="1400" dirty="0" err="1"/>
              <a:t>ǂe</a:t>
            </a:r>
            <a:r>
              <a:rPr lang="en-US" sz="1400" dirty="0"/>
              <a:t> composer.</a:t>
            </a:r>
          </a:p>
          <a:p>
            <a:pPr marL="0" indent="0">
              <a:buNone/>
            </a:pPr>
            <a:r>
              <a:rPr lang="en-US" sz="1400" dirty="0"/>
              <a:t>240 10  Dolly. </a:t>
            </a:r>
            <a:r>
              <a:rPr lang="en-US" sz="1400" dirty="0" err="1"/>
              <a:t>ǂp</a:t>
            </a:r>
            <a:r>
              <a:rPr lang="en-US" sz="1400" dirty="0"/>
              <a:t> Berceuse; </a:t>
            </a:r>
            <a:r>
              <a:rPr lang="en-US" sz="1400" dirty="0" err="1"/>
              <a:t>ǂo</a:t>
            </a:r>
            <a:r>
              <a:rPr lang="en-US" sz="1400" dirty="0"/>
              <a:t> arranged</a:t>
            </a:r>
          </a:p>
          <a:p>
            <a:pPr marL="0" indent="0">
              <a:buNone/>
            </a:pPr>
            <a:r>
              <a:rPr lang="en-US" sz="1400" dirty="0"/>
              <a:t>245 10  Dolly. </a:t>
            </a:r>
            <a:r>
              <a:rPr lang="en-US" sz="1400" dirty="0" err="1"/>
              <a:t>ǂp</a:t>
            </a:r>
            <a:r>
              <a:rPr lang="en-US" sz="1400" dirty="0"/>
              <a:t> Berceuse, </a:t>
            </a:r>
            <a:r>
              <a:rPr lang="en-US" sz="1400" dirty="0" err="1"/>
              <a:t>ǂn</a:t>
            </a:r>
            <a:r>
              <a:rPr lang="en-US" sz="1400" dirty="0"/>
              <a:t> Opus 56, </a:t>
            </a:r>
            <a:r>
              <a:rPr lang="en-US" sz="1400" dirty="0" err="1"/>
              <a:t>Nr</a:t>
            </a:r>
            <a:r>
              <a:rPr lang="en-US" sz="1400" dirty="0"/>
              <a:t>. 1 : </a:t>
            </a:r>
            <a:r>
              <a:rPr lang="en-US" sz="1400" dirty="0" err="1"/>
              <a:t>ǂb</a:t>
            </a:r>
            <a:r>
              <a:rPr lang="en-US" sz="1400" dirty="0"/>
              <a:t> </a:t>
            </a:r>
            <a:r>
              <a:rPr lang="en-US" sz="1400" i="1" dirty="0" err="1">
                <a:solidFill>
                  <a:srgbClr val="FF0000"/>
                </a:solidFill>
              </a:rPr>
              <a:t>für</a:t>
            </a:r>
            <a:r>
              <a:rPr lang="en-US" sz="1400" i="1" dirty="0">
                <a:solidFill>
                  <a:srgbClr val="FF0000"/>
                </a:solidFill>
              </a:rPr>
              <a:t> Viola und </a:t>
            </a:r>
            <a:r>
              <a:rPr lang="en-US" sz="1400" i="1" dirty="0" err="1">
                <a:solidFill>
                  <a:srgbClr val="FF0000"/>
                </a:solidFill>
              </a:rPr>
              <a:t>Klavier</a:t>
            </a:r>
            <a:r>
              <a:rPr lang="en-US" sz="1400" i="1" dirty="0">
                <a:solidFill>
                  <a:srgbClr val="FF0000"/>
                </a:solidFill>
              </a:rPr>
              <a:t> </a:t>
            </a:r>
            <a:r>
              <a:rPr lang="en-US" sz="1400" dirty="0"/>
              <a:t>/ </a:t>
            </a:r>
            <a:r>
              <a:rPr lang="en-US" sz="1400" dirty="0" err="1"/>
              <a:t>ǂc</a:t>
            </a:r>
            <a:r>
              <a:rPr lang="en-US" sz="1400" dirty="0"/>
              <a:t> Gabriel Fauré ; </a:t>
            </a:r>
            <a:r>
              <a:rPr lang="en-US" sz="1400" dirty="0" err="1"/>
              <a:t>neu</a:t>
            </a:r>
            <a:r>
              <a:rPr lang="en-US" sz="1400" dirty="0"/>
              <a:t> </a:t>
            </a:r>
            <a:r>
              <a:rPr lang="en-US" sz="1400" dirty="0" err="1"/>
              <a:t>revidiert</a:t>
            </a:r>
            <a:r>
              <a:rPr lang="en-US" sz="1400" dirty="0"/>
              <a:t> von </a:t>
            </a:r>
            <a:r>
              <a:rPr lang="en-US" sz="1400" dirty="0" err="1"/>
              <a:t>Tomislav</a:t>
            </a:r>
            <a:r>
              <a:rPr lang="en-US" sz="1400" dirty="0"/>
              <a:t> </a:t>
            </a:r>
            <a:r>
              <a:rPr lang="en-US" sz="1400" dirty="0" err="1"/>
              <a:t>Butorac</a:t>
            </a:r>
            <a:r>
              <a:rPr lang="en-US" sz="1400" dirty="0"/>
              <a:t>.</a:t>
            </a:r>
          </a:p>
          <a:p>
            <a:pPr marL="0" indent="0">
              <a:buNone/>
            </a:pPr>
            <a:r>
              <a:rPr lang="en-US" sz="1400" dirty="0"/>
              <a:t>264  1   </a:t>
            </a:r>
            <a:r>
              <a:rPr lang="en-US" sz="1400" dirty="0" err="1"/>
              <a:t>München</a:t>
            </a:r>
            <a:r>
              <a:rPr lang="en-US" sz="1400" dirty="0"/>
              <a:t> : </a:t>
            </a:r>
            <a:r>
              <a:rPr lang="en-US" sz="1400" dirty="0" err="1"/>
              <a:t>ǂb</a:t>
            </a:r>
            <a:r>
              <a:rPr lang="en-US" sz="1400" dirty="0"/>
              <a:t> Edition </a:t>
            </a:r>
            <a:r>
              <a:rPr lang="en-US" sz="1400" dirty="0" err="1"/>
              <a:t>Butorac</a:t>
            </a:r>
            <a:r>
              <a:rPr lang="en-US" sz="1400" dirty="0"/>
              <a:t>, </a:t>
            </a:r>
            <a:r>
              <a:rPr lang="en-US" sz="1400" dirty="0" err="1"/>
              <a:t>ǂc</a:t>
            </a:r>
            <a:r>
              <a:rPr lang="en-US" sz="1400" dirty="0"/>
              <a:t> [2007]</a:t>
            </a:r>
          </a:p>
          <a:p>
            <a:pPr marL="0" indent="0">
              <a:buNone/>
            </a:pPr>
            <a:r>
              <a:rPr lang="en-US" sz="1400" dirty="0"/>
              <a:t>264  4   </a:t>
            </a:r>
            <a:r>
              <a:rPr lang="en-US" sz="1400" dirty="0" err="1"/>
              <a:t>ǂc</a:t>
            </a:r>
            <a:r>
              <a:rPr lang="en-US" sz="1400" dirty="0"/>
              <a:t> ©2007</a:t>
            </a:r>
          </a:p>
          <a:p>
            <a:pPr marL="0" indent="0">
              <a:buNone/>
            </a:pPr>
            <a:r>
              <a:rPr lang="en-US" sz="1400" dirty="0"/>
              <a:t>300       1 score (5 pages) + 1 part (1 unnumbered page) ; </a:t>
            </a:r>
            <a:r>
              <a:rPr lang="en-US" sz="1400" dirty="0" err="1"/>
              <a:t>ǂc</a:t>
            </a:r>
            <a:r>
              <a:rPr lang="en-US" sz="1400" dirty="0"/>
              <a:t> 31 cm</a:t>
            </a:r>
          </a:p>
          <a:p>
            <a:pPr marL="0" indent="0">
              <a:buNone/>
            </a:pPr>
            <a:r>
              <a:rPr lang="en-US" sz="1400" dirty="0"/>
              <a:t>382 01  </a:t>
            </a:r>
            <a:r>
              <a:rPr lang="en-US" sz="1400" i="1" dirty="0">
                <a:solidFill>
                  <a:srgbClr val="FF0000"/>
                </a:solidFill>
              </a:rPr>
              <a:t>viola</a:t>
            </a:r>
            <a:r>
              <a:rPr lang="en-US" sz="1400" i="1" dirty="0"/>
              <a:t> </a:t>
            </a:r>
            <a:r>
              <a:rPr lang="en-US" sz="1400" dirty="0" err="1"/>
              <a:t>ǂn</a:t>
            </a:r>
            <a:r>
              <a:rPr lang="en-US" sz="1400" dirty="0"/>
              <a:t> 1 </a:t>
            </a:r>
            <a:r>
              <a:rPr lang="en-US" sz="1400" dirty="0" err="1"/>
              <a:t>ǂa</a:t>
            </a:r>
            <a:r>
              <a:rPr lang="en-US" sz="1400" dirty="0"/>
              <a:t> piano </a:t>
            </a:r>
            <a:r>
              <a:rPr lang="en-US" sz="1400" dirty="0" err="1"/>
              <a:t>ǂn</a:t>
            </a:r>
            <a:r>
              <a:rPr lang="en-US" sz="1400" dirty="0"/>
              <a:t> 1 </a:t>
            </a:r>
            <a:r>
              <a:rPr lang="en-US" sz="1400" dirty="0" err="1"/>
              <a:t>ǂs</a:t>
            </a:r>
            <a:r>
              <a:rPr lang="en-US" sz="1400" dirty="0"/>
              <a:t> 2 ǂ2 </a:t>
            </a:r>
            <a:r>
              <a:rPr lang="en-US" sz="1400" dirty="0" err="1"/>
              <a:t>lcmpt</a:t>
            </a:r>
            <a:endParaRPr lang="en-US" sz="1400" dirty="0"/>
          </a:p>
          <a:p>
            <a:pPr marL="0" indent="0">
              <a:buNone/>
            </a:pPr>
            <a:r>
              <a:rPr lang="en-US" sz="1400" dirty="0"/>
              <a:t>546       </a:t>
            </a:r>
            <a:r>
              <a:rPr lang="en-US" sz="1400" dirty="0" err="1"/>
              <a:t>ǂb</a:t>
            </a:r>
            <a:r>
              <a:rPr lang="en-US" sz="1400" dirty="0"/>
              <a:t> Staff notation.</a:t>
            </a:r>
          </a:p>
          <a:p>
            <a:pPr marL="0" indent="0">
              <a:buNone/>
            </a:pPr>
            <a:r>
              <a:rPr lang="en-US" sz="1400" dirty="0"/>
              <a:t>650  0   </a:t>
            </a:r>
            <a:r>
              <a:rPr lang="en-US" sz="1400" i="1" dirty="0">
                <a:solidFill>
                  <a:srgbClr val="FF0000"/>
                </a:solidFill>
              </a:rPr>
              <a:t>Viola and piano music</a:t>
            </a:r>
            <a:r>
              <a:rPr lang="en-US" sz="1400" dirty="0"/>
              <a:t>, Arranged </a:t>
            </a:r>
            <a:r>
              <a:rPr lang="en-US" sz="1400" dirty="0" err="1"/>
              <a:t>ǂv</a:t>
            </a:r>
            <a:r>
              <a:rPr lang="en-US" sz="1400" dirty="0"/>
              <a:t> Scores and parts.</a:t>
            </a:r>
          </a:p>
        </p:txBody>
      </p:sp>
      <p:sp>
        <p:nvSpPr>
          <p:cNvPr id="4" name="Content Placeholder 3"/>
          <p:cNvSpPr>
            <a:spLocks noGrp="1"/>
          </p:cNvSpPr>
          <p:nvPr>
            <p:ph sz="half" idx="2"/>
          </p:nvPr>
        </p:nvSpPr>
        <p:spPr>
          <a:xfrm>
            <a:off x="4599992" y="688157"/>
            <a:ext cx="4320276" cy="3881611"/>
          </a:xfrm>
        </p:spPr>
        <p:txBody>
          <a:bodyPr/>
          <a:lstStyle/>
          <a:p>
            <a:pPr marL="0" indent="0">
              <a:buNone/>
            </a:pPr>
            <a:r>
              <a:rPr lang="en-US" sz="1400" i="1" dirty="0">
                <a:solidFill>
                  <a:srgbClr val="FF0000"/>
                </a:solidFill>
              </a:rPr>
              <a:t>028 22  EB 071 R176-G </a:t>
            </a:r>
            <a:r>
              <a:rPr lang="en-US" sz="1400" dirty="0" err="1"/>
              <a:t>ǂb</a:t>
            </a:r>
            <a:r>
              <a:rPr lang="en-US" sz="1400" dirty="0"/>
              <a:t> Edition </a:t>
            </a:r>
            <a:r>
              <a:rPr lang="en-US" sz="1400" dirty="0" err="1"/>
              <a:t>Butorac</a:t>
            </a:r>
            <a:endParaRPr lang="en-US" sz="1400" dirty="0"/>
          </a:p>
          <a:p>
            <a:pPr marL="0" indent="0">
              <a:buNone/>
            </a:pPr>
            <a:r>
              <a:rPr lang="en-US" sz="1400" dirty="0"/>
              <a:t>100 1    Fauré, Gabriel, </a:t>
            </a:r>
            <a:r>
              <a:rPr lang="en-US" sz="1400" dirty="0" err="1"/>
              <a:t>ǂd</a:t>
            </a:r>
            <a:r>
              <a:rPr lang="en-US" sz="1400" dirty="0"/>
              <a:t> 1845-1924, </a:t>
            </a:r>
            <a:r>
              <a:rPr lang="en-US" sz="1400" dirty="0" err="1"/>
              <a:t>ǂe</a:t>
            </a:r>
            <a:r>
              <a:rPr lang="en-US" sz="1400" dirty="0"/>
              <a:t> composer.</a:t>
            </a:r>
          </a:p>
          <a:p>
            <a:pPr marL="0" indent="0">
              <a:buNone/>
            </a:pPr>
            <a:r>
              <a:rPr lang="en-US" sz="1400" dirty="0"/>
              <a:t>240 10  Dolly. </a:t>
            </a:r>
            <a:r>
              <a:rPr lang="en-US" sz="1400" dirty="0" err="1"/>
              <a:t>ǂp</a:t>
            </a:r>
            <a:r>
              <a:rPr lang="en-US" sz="1400" dirty="0"/>
              <a:t> Berceuse; </a:t>
            </a:r>
            <a:r>
              <a:rPr lang="en-US" sz="1400" dirty="0" err="1"/>
              <a:t>ǂo</a:t>
            </a:r>
            <a:r>
              <a:rPr lang="en-US" sz="1400" dirty="0"/>
              <a:t> arranged</a:t>
            </a:r>
          </a:p>
          <a:p>
            <a:pPr marL="0" indent="0">
              <a:buNone/>
            </a:pPr>
            <a:r>
              <a:rPr lang="en-US" sz="1400" dirty="0"/>
              <a:t>245 10  Dolly. </a:t>
            </a:r>
            <a:r>
              <a:rPr lang="en-US" sz="1400" dirty="0" err="1"/>
              <a:t>ǂp</a:t>
            </a:r>
            <a:r>
              <a:rPr lang="en-US" sz="1400" dirty="0"/>
              <a:t> Berceuse, </a:t>
            </a:r>
            <a:r>
              <a:rPr lang="en-US" sz="1400" dirty="0" err="1"/>
              <a:t>ǂn</a:t>
            </a:r>
            <a:r>
              <a:rPr lang="en-US" sz="1400" dirty="0"/>
              <a:t> Opus 56, </a:t>
            </a:r>
            <a:r>
              <a:rPr lang="en-US" sz="1400" dirty="0" err="1"/>
              <a:t>Nr</a:t>
            </a:r>
            <a:r>
              <a:rPr lang="en-US" sz="1400" dirty="0"/>
              <a:t>. 1 : </a:t>
            </a:r>
            <a:r>
              <a:rPr lang="en-US" sz="1400" dirty="0" err="1"/>
              <a:t>ǂb</a:t>
            </a:r>
            <a:r>
              <a:rPr lang="en-US" sz="1400" dirty="0"/>
              <a:t> </a:t>
            </a:r>
            <a:r>
              <a:rPr lang="en-US" sz="1400" i="1" dirty="0" err="1">
                <a:solidFill>
                  <a:srgbClr val="FF0000"/>
                </a:solidFill>
              </a:rPr>
              <a:t>für</a:t>
            </a:r>
            <a:r>
              <a:rPr lang="en-US" sz="1400" i="1" dirty="0">
                <a:solidFill>
                  <a:srgbClr val="FF0000"/>
                </a:solidFill>
              </a:rPr>
              <a:t> </a:t>
            </a:r>
            <a:r>
              <a:rPr lang="en-US" sz="1400" i="1" dirty="0" err="1">
                <a:solidFill>
                  <a:srgbClr val="FF0000"/>
                </a:solidFill>
              </a:rPr>
              <a:t>Violine</a:t>
            </a:r>
            <a:r>
              <a:rPr lang="en-US" sz="1400" i="1" dirty="0">
                <a:solidFill>
                  <a:srgbClr val="FF0000"/>
                </a:solidFill>
              </a:rPr>
              <a:t> und </a:t>
            </a:r>
            <a:r>
              <a:rPr lang="en-US" sz="1400" i="1" dirty="0" err="1">
                <a:solidFill>
                  <a:srgbClr val="FF0000"/>
                </a:solidFill>
              </a:rPr>
              <a:t>Klavier</a:t>
            </a:r>
            <a:r>
              <a:rPr lang="en-US" sz="1400" i="1" dirty="0"/>
              <a:t> </a:t>
            </a:r>
            <a:r>
              <a:rPr lang="en-US" sz="1400" dirty="0"/>
              <a:t>/ </a:t>
            </a:r>
            <a:r>
              <a:rPr lang="en-US" sz="1400" dirty="0" err="1"/>
              <a:t>ǂc</a:t>
            </a:r>
            <a:r>
              <a:rPr lang="en-US" sz="1400" dirty="0"/>
              <a:t> Gabriel Fauré ; </a:t>
            </a:r>
            <a:r>
              <a:rPr lang="en-US" sz="1400" dirty="0" err="1"/>
              <a:t>neu</a:t>
            </a:r>
            <a:r>
              <a:rPr lang="en-US" sz="1400" dirty="0"/>
              <a:t> </a:t>
            </a:r>
            <a:r>
              <a:rPr lang="en-US" sz="1400" dirty="0" err="1"/>
              <a:t>revidiert</a:t>
            </a:r>
            <a:r>
              <a:rPr lang="en-US" sz="1400" dirty="0"/>
              <a:t> von </a:t>
            </a:r>
            <a:r>
              <a:rPr lang="en-US" sz="1400" dirty="0" err="1"/>
              <a:t>Tomislav</a:t>
            </a:r>
            <a:r>
              <a:rPr lang="en-US" sz="1400" dirty="0"/>
              <a:t> </a:t>
            </a:r>
            <a:r>
              <a:rPr lang="en-US" sz="1400" dirty="0" err="1"/>
              <a:t>Butorac</a:t>
            </a:r>
            <a:r>
              <a:rPr lang="en-US" sz="1400" dirty="0"/>
              <a:t>.</a:t>
            </a:r>
          </a:p>
          <a:p>
            <a:pPr marL="0" indent="0">
              <a:buNone/>
            </a:pPr>
            <a:r>
              <a:rPr lang="en-US" sz="1400" dirty="0"/>
              <a:t>264  1   </a:t>
            </a:r>
            <a:r>
              <a:rPr lang="en-US" sz="1400" dirty="0" err="1"/>
              <a:t>München</a:t>
            </a:r>
            <a:r>
              <a:rPr lang="en-US" sz="1400" dirty="0"/>
              <a:t> : </a:t>
            </a:r>
            <a:r>
              <a:rPr lang="en-US" sz="1400" dirty="0" err="1"/>
              <a:t>ǂb</a:t>
            </a:r>
            <a:r>
              <a:rPr lang="en-US" sz="1400" dirty="0"/>
              <a:t> Edition </a:t>
            </a:r>
            <a:r>
              <a:rPr lang="en-US" sz="1400" dirty="0" err="1"/>
              <a:t>Butorac</a:t>
            </a:r>
            <a:r>
              <a:rPr lang="en-US" sz="1400" dirty="0"/>
              <a:t>, </a:t>
            </a:r>
            <a:r>
              <a:rPr lang="en-US" sz="1400" dirty="0" err="1"/>
              <a:t>ǂc</a:t>
            </a:r>
            <a:r>
              <a:rPr lang="en-US" sz="1400" dirty="0"/>
              <a:t> [2007]</a:t>
            </a:r>
          </a:p>
          <a:p>
            <a:pPr marL="0" indent="0">
              <a:buNone/>
            </a:pPr>
            <a:r>
              <a:rPr lang="en-US" sz="1400" dirty="0"/>
              <a:t>264  4   </a:t>
            </a:r>
            <a:r>
              <a:rPr lang="en-US" sz="1400" dirty="0" err="1"/>
              <a:t>ǂc</a:t>
            </a:r>
            <a:r>
              <a:rPr lang="en-US" sz="1400" dirty="0"/>
              <a:t> ©2007</a:t>
            </a:r>
          </a:p>
          <a:p>
            <a:pPr marL="0" indent="0">
              <a:buNone/>
            </a:pPr>
            <a:r>
              <a:rPr lang="en-US" sz="1400" dirty="0"/>
              <a:t>300       1 score (5 pages) + 1 part (1 unnumbered page) ; </a:t>
            </a:r>
            <a:r>
              <a:rPr lang="en-US" sz="1400" dirty="0" err="1"/>
              <a:t>ǂc</a:t>
            </a:r>
            <a:r>
              <a:rPr lang="en-US" sz="1400" dirty="0"/>
              <a:t> 31 cm</a:t>
            </a:r>
          </a:p>
          <a:p>
            <a:pPr marL="0" indent="0">
              <a:buNone/>
            </a:pPr>
            <a:r>
              <a:rPr lang="en-US" sz="1400" dirty="0"/>
              <a:t>382 01  </a:t>
            </a:r>
            <a:r>
              <a:rPr lang="en-US" sz="1400" i="1" dirty="0">
                <a:solidFill>
                  <a:srgbClr val="FF0000"/>
                </a:solidFill>
              </a:rPr>
              <a:t>violin</a:t>
            </a:r>
            <a:r>
              <a:rPr lang="en-US" sz="1400" dirty="0"/>
              <a:t> </a:t>
            </a:r>
            <a:r>
              <a:rPr lang="en-US" sz="1400" dirty="0" err="1"/>
              <a:t>ǂn</a:t>
            </a:r>
            <a:r>
              <a:rPr lang="en-US" sz="1400" dirty="0"/>
              <a:t> 1 </a:t>
            </a:r>
            <a:r>
              <a:rPr lang="en-US" sz="1400" dirty="0" err="1"/>
              <a:t>ǂa</a:t>
            </a:r>
            <a:r>
              <a:rPr lang="en-US" sz="1400" dirty="0"/>
              <a:t> piano </a:t>
            </a:r>
            <a:r>
              <a:rPr lang="en-US" sz="1400" dirty="0" err="1"/>
              <a:t>ǂn</a:t>
            </a:r>
            <a:r>
              <a:rPr lang="en-US" sz="1400" dirty="0"/>
              <a:t> 1 </a:t>
            </a:r>
            <a:r>
              <a:rPr lang="en-US" sz="1400" dirty="0" err="1"/>
              <a:t>ǂs</a:t>
            </a:r>
            <a:r>
              <a:rPr lang="en-US" sz="1400" dirty="0"/>
              <a:t> 2 ǂ2 </a:t>
            </a:r>
            <a:r>
              <a:rPr lang="en-US" sz="1400" dirty="0" err="1"/>
              <a:t>lcmpt</a:t>
            </a:r>
            <a:endParaRPr lang="en-US" sz="1400" dirty="0"/>
          </a:p>
          <a:p>
            <a:pPr marL="0" indent="0">
              <a:buNone/>
            </a:pPr>
            <a:r>
              <a:rPr lang="en-US" sz="1400" dirty="0"/>
              <a:t>546       </a:t>
            </a:r>
            <a:r>
              <a:rPr lang="en-US" sz="1400" dirty="0" err="1"/>
              <a:t>ǂb</a:t>
            </a:r>
            <a:r>
              <a:rPr lang="en-US" sz="1400" dirty="0"/>
              <a:t> Staff notation.</a:t>
            </a:r>
          </a:p>
          <a:p>
            <a:pPr marL="0" indent="0">
              <a:buNone/>
            </a:pPr>
            <a:r>
              <a:rPr lang="en-US" sz="1400" dirty="0"/>
              <a:t>650  0   </a:t>
            </a:r>
            <a:r>
              <a:rPr lang="en-US" sz="1400" i="1" dirty="0">
                <a:solidFill>
                  <a:srgbClr val="FF0000"/>
                </a:solidFill>
              </a:rPr>
              <a:t>Violin and piano music</a:t>
            </a:r>
            <a:r>
              <a:rPr lang="en-US" sz="1400" dirty="0"/>
              <a:t>, Arranged </a:t>
            </a:r>
            <a:r>
              <a:rPr lang="en-US" sz="1400" dirty="0" err="1"/>
              <a:t>ǂv</a:t>
            </a:r>
            <a:r>
              <a:rPr lang="en-US" sz="1400" dirty="0"/>
              <a:t> Scores and parts.</a:t>
            </a:r>
          </a:p>
        </p:txBody>
      </p:sp>
      <p:sp>
        <p:nvSpPr>
          <p:cNvPr id="5" name="Title 3"/>
          <p:cNvSpPr>
            <a:spLocks noGrp="1"/>
          </p:cNvSpPr>
          <p:nvPr>
            <p:ph type="title"/>
          </p:nvPr>
        </p:nvSpPr>
        <p:spPr>
          <a:xfrm>
            <a:off x="1380931" y="118823"/>
            <a:ext cx="5980922" cy="436025"/>
          </a:xfrm>
          <a:ln w="12700">
            <a:solidFill>
              <a:schemeClr val="tx1"/>
            </a:solidFill>
          </a:ln>
        </p:spPr>
        <p:txBody>
          <a:bodyPr/>
          <a:lstStyle/>
          <a:p>
            <a:r>
              <a:rPr lang="en-US" sz="2300" b="1" dirty="0">
                <a:solidFill>
                  <a:schemeClr val="tx2"/>
                </a:solidFill>
                <a:latin typeface="+mn-lt"/>
                <a:ea typeface="+mn-ea"/>
                <a:cs typeface="+mn-cs"/>
              </a:rPr>
              <a:t>Cataloging Scores Defensively:  Content</a:t>
            </a:r>
          </a:p>
        </p:txBody>
      </p:sp>
      <p:sp>
        <p:nvSpPr>
          <p:cNvPr id="2" name="Rectangle 1"/>
          <p:cNvSpPr/>
          <p:nvPr/>
        </p:nvSpPr>
        <p:spPr>
          <a:xfrm>
            <a:off x="2610243" y="4472244"/>
            <a:ext cx="3296095" cy="461665"/>
          </a:xfrm>
          <a:prstGeom prst="rect">
            <a:avLst/>
          </a:prstGeom>
        </p:spPr>
        <p:txBody>
          <a:bodyPr wrap="none">
            <a:spAutoFit/>
          </a:bodyPr>
          <a:lstStyle/>
          <a:p>
            <a:r>
              <a:rPr lang="en-US" sz="2400" b="1" dirty="0">
                <a:solidFill>
                  <a:srgbClr val="FF0000"/>
                </a:solidFill>
              </a:rPr>
              <a:t>Difference in Content</a:t>
            </a:r>
            <a:endParaRPr lang="en-US" sz="2400" dirty="0"/>
          </a:p>
        </p:txBody>
      </p:sp>
    </p:spTree>
    <p:extLst>
      <p:ext uri="{BB962C8B-B14F-4D97-AF65-F5344CB8AC3E}">
        <p14:creationId xmlns:p14="http://schemas.microsoft.com/office/powerpoint/2010/main" val="36918452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97224" y="954353"/>
            <a:ext cx="4298577" cy="3729614"/>
          </a:xfrm>
        </p:spPr>
        <p:txBody>
          <a:bodyPr/>
          <a:lstStyle/>
          <a:p>
            <a:pPr marL="0" indent="0">
              <a:buNone/>
            </a:pPr>
            <a:r>
              <a:rPr lang="en-US" sz="1400" dirty="0"/>
              <a:t>100 1   </a:t>
            </a:r>
            <a:r>
              <a:rPr lang="en-US" sz="1400" dirty="0" err="1"/>
              <a:t>Erb</a:t>
            </a:r>
            <a:r>
              <a:rPr lang="en-US" sz="1400" dirty="0"/>
              <a:t>, Donald, </a:t>
            </a:r>
            <a:r>
              <a:rPr lang="en-US" sz="1400" dirty="0" err="1"/>
              <a:t>ǂd</a:t>
            </a:r>
            <a:r>
              <a:rPr lang="en-US" sz="1400" dirty="0"/>
              <a:t> 1927-2008.</a:t>
            </a:r>
          </a:p>
          <a:p>
            <a:pPr marL="0" indent="0">
              <a:buNone/>
            </a:pPr>
            <a:r>
              <a:rPr lang="en-US" sz="1400" dirty="0"/>
              <a:t>245 10 Prismatic variations : </a:t>
            </a:r>
            <a:r>
              <a:rPr lang="en-US" sz="1400" dirty="0" err="1"/>
              <a:t>ǂb</a:t>
            </a:r>
            <a:r>
              <a:rPr lang="en-US" sz="1400" dirty="0"/>
              <a:t> 1983 / </a:t>
            </a:r>
            <a:r>
              <a:rPr lang="en-US" sz="1400" dirty="0" err="1"/>
              <a:t>ǂc</a:t>
            </a:r>
            <a:r>
              <a:rPr lang="en-US" sz="1400" dirty="0"/>
              <a:t> Donald </a:t>
            </a:r>
            <a:r>
              <a:rPr lang="en-US" sz="1400" dirty="0" err="1"/>
              <a:t>Erb</a:t>
            </a:r>
            <a:r>
              <a:rPr lang="en-US" sz="1400" dirty="0"/>
              <a:t>.</a:t>
            </a:r>
          </a:p>
          <a:p>
            <a:pPr marL="0" indent="0">
              <a:buNone/>
            </a:pPr>
            <a:r>
              <a:rPr lang="en-US" sz="1400" dirty="0"/>
              <a:t>260     Bryn </a:t>
            </a:r>
            <a:r>
              <a:rPr lang="en-US" sz="1400" dirty="0" err="1"/>
              <a:t>Mawr</a:t>
            </a:r>
            <a:r>
              <a:rPr lang="en-US" sz="1400" dirty="0"/>
              <a:t>, Pa. : </a:t>
            </a:r>
            <a:r>
              <a:rPr lang="en-US" sz="1400" dirty="0" err="1"/>
              <a:t>ǂb</a:t>
            </a:r>
            <a:r>
              <a:rPr lang="en-US" sz="1400" dirty="0"/>
              <a:t> T. Presser, </a:t>
            </a:r>
            <a:r>
              <a:rPr lang="en-US" sz="1400" dirty="0" err="1"/>
              <a:t>ǂc</a:t>
            </a:r>
            <a:r>
              <a:rPr lang="en-US" sz="1400" dirty="0"/>
              <a:t> [1983?]</a:t>
            </a:r>
          </a:p>
          <a:p>
            <a:pPr marL="0" indent="0">
              <a:buNone/>
            </a:pPr>
            <a:r>
              <a:rPr lang="en-US" sz="1400" dirty="0"/>
              <a:t>300     1 score (91 pages) ; </a:t>
            </a:r>
            <a:r>
              <a:rPr lang="en-US" sz="1400" dirty="0" err="1"/>
              <a:t>ǂc</a:t>
            </a:r>
            <a:r>
              <a:rPr lang="en-US" sz="1400" dirty="0"/>
              <a:t> 56 cm</a:t>
            </a:r>
          </a:p>
          <a:p>
            <a:pPr marL="0" indent="0">
              <a:buNone/>
            </a:pPr>
            <a:r>
              <a:rPr lang="en-US" sz="1400" dirty="0"/>
              <a:t>500     For orchestra augmented by large percussion section, numerous keyboard instruments, and approximately 100 children in the audience with harmonicas, telephone bells and soda bottles of different sizes filled to different levels with water.</a:t>
            </a:r>
          </a:p>
          <a:p>
            <a:pPr>
              <a:buAutoNum type="arabicPlain" startAt="500"/>
            </a:pPr>
            <a:r>
              <a:rPr lang="en-US" sz="1400" dirty="0"/>
              <a:t>   Commissioned by the St. Louis Symphony Orchestra.</a:t>
            </a:r>
          </a:p>
          <a:p>
            <a:pPr>
              <a:buAutoNum type="arabicPlain" startAt="500"/>
            </a:pPr>
            <a:endParaRPr lang="en-US" sz="1400" dirty="0"/>
          </a:p>
          <a:p>
            <a:pPr marL="0" indent="0" algn="ctr">
              <a:buNone/>
            </a:pPr>
            <a:r>
              <a:rPr lang="en-US" sz="2800" b="1" dirty="0">
                <a:solidFill>
                  <a:srgbClr val="FF0000"/>
                </a:solidFill>
              </a:rPr>
              <a:t>Difference in Content</a:t>
            </a:r>
          </a:p>
        </p:txBody>
      </p:sp>
      <p:sp>
        <p:nvSpPr>
          <p:cNvPr id="4" name="Content Placeholder 3"/>
          <p:cNvSpPr>
            <a:spLocks noGrp="1"/>
          </p:cNvSpPr>
          <p:nvPr>
            <p:ph sz="half" idx="2"/>
          </p:nvPr>
        </p:nvSpPr>
        <p:spPr>
          <a:xfrm>
            <a:off x="4648201" y="943219"/>
            <a:ext cx="4334434" cy="3904518"/>
          </a:xfrm>
        </p:spPr>
        <p:txBody>
          <a:bodyPr/>
          <a:lstStyle/>
          <a:p>
            <a:pPr marL="0" indent="0">
              <a:buNone/>
            </a:pPr>
            <a:r>
              <a:rPr lang="en-US" sz="1200" dirty="0"/>
              <a:t>100 1   </a:t>
            </a:r>
            <a:r>
              <a:rPr lang="en-US" sz="1200" dirty="0" err="1"/>
              <a:t>Erb</a:t>
            </a:r>
            <a:r>
              <a:rPr lang="en-US" sz="1200" dirty="0"/>
              <a:t>, Donald, </a:t>
            </a:r>
            <a:r>
              <a:rPr lang="en-US" sz="1200" dirty="0" err="1"/>
              <a:t>ǂd</a:t>
            </a:r>
            <a:r>
              <a:rPr lang="en-US" sz="1200" dirty="0"/>
              <a:t> 1927-2008, </a:t>
            </a:r>
            <a:r>
              <a:rPr lang="en-US" sz="1200" dirty="0" err="1"/>
              <a:t>ǂe</a:t>
            </a:r>
            <a:r>
              <a:rPr lang="en-US" sz="1200" dirty="0"/>
              <a:t> composer.</a:t>
            </a:r>
          </a:p>
          <a:p>
            <a:pPr marL="0" indent="0">
              <a:buNone/>
            </a:pPr>
            <a:r>
              <a:rPr lang="en-US" sz="1200" dirty="0"/>
              <a:t>240 10 Prismatic variations</a:t>
            </a:r>
          </a:p>
          <a:p>
            <a:pPr marL="0" indent="0">
              <a:buNone/>
            </a:pPr>
            <a:r>
              <a:rPr lang="en-US" sz="1200" dirty="0"/>
              <a:t>245 10 Prismatic variations (1983) / </a:t>
            </a:r>
            <a:r>
              <a:rPr lang="en-US" sz="1200" dirty="0" err="1"/>
              <a:t>ǂc</a:t>
            </a:r>
            <a:r>
              <a:rPr lang="en-US" sz="1200" dirty="0"/>
              <a:t> Donald </a:t>
            </a:r>
            <a:r>
              <a:rPr lang="en-US" sz="1200" dirty="0" err="1"/>
              <a:t>Erb</a:t>
            </a:r>
            <a:r>
              <a:rPr lang="en-US" sz="1200" dirty="0"/>
              <a:t>.</a:t>
            </a:r>
          </a:p>
          <a:p>
            <a:pPr marL="0" indent="0">
              <a:buNone/>
            </a:pPr>
            <a:r>
              <a:rPr lang="en-US" sz="1200" i="1" dirty="0">
                <a:solidFill>
                  <a:srgbClr val="FF0000"/>
                </a:solidFill>
              </a:rPr>
              <a:t>250      [Proof copy].</a:t>
            </a:r>
          </a:p>
          <a:p>
            <a:pPr marL="0" indent="0">
              <a:buNone/>
            </a:pPr>
            <a:r>
              <a:rPr lang="en-US" sz="1200" dirty="0"/>
              <a:t>264  1  Bryn </a:t>
            </a:r>
            <a:r>
              <a:rPr lang="en-US" sz="1200" dirty="0" err="1"/>
              <a:t>Mawr</a:t>
            </a:r>
            <a:r>
              <a:rPr lang="en-US" sz="1200" dirty="0"/>
              <a:t>, Pa.] : </a:t>
            </a:r>
            <a:r>
              <a:rPr lang="en-US" sz="1200" dirty="0" err="1"/>
              <a:t>ǂb</a:t>
            </a:r>
            <a:r>
              <a:rPr lang="en-US" sz="1200" dirty="0"/>
              <a:t> [Theodore Presser Company], </a:t>
            </a:r>
            <a:r>
              <a:rPr lang="en-US" sz="1200" dirty="0" err="1"/>
              <a:t>ǂc</a:t>
            </a:r>
            <a:r>
              <a:rPr lang="en-US" sz="1200" dirty="0"/>
              <a:t> [1983]</a:t>
            </a:r>
          </a:p>
          <a:p>
            <a:pPr marL="0" indent="0">
              <a:buNone/>
            </a:pPr>
            <a:r>
              <a:rPr lang="en-US" sz="1200" dirty="0"/>
              <a:t>300      1 score (91 pages) ; </a:t>
            </a:r>
            <a:r>
              <a:rPr lang="en-US" sz="1200" dirty="0" err="1"/>
              <a:t>ǂc</a:t>
            </a:r>
            <a:r>
              <a:rPr lang="en-US" sz="1200" dirty="0"/>
              <a:t> 57 cm</a:t>
            </a:r>
          </a:p>
          <a:p>
            <a:pPr marL="0" indent="0">
              <a:buNone/>
            </a:pPr>
            <a:r>
              <a:rPr lang="en-US" sz="1200" dirty="0"/>
              <a:t>500      For orchestra augmented by large percussion section, numerous keyboard instruments, and approximately 100 children in the audience with harmonicas, telephone bells and soda bottles of different sizes filled to different levels with water.</a:t>
            </a:r>
          </a:p>
          <a:p>
            <a:pPr marL="0" indent="0">
              <a:buNone/>
            </a:pPr>
            <a:r>
              <a:rPr lang="en-US" sz="1200" dirty="0"/>
              <a:t>546      </a:t>
            </a:r>
            <a:r>
              <a:rPr lang="en-US" sz="1200" dirty="0" err="1"/>
              <a:t>ǂb</a:t>
            </a:r>
            <a:r>
              <a:rPr lang="en-US" sz="1200" dirty="0"/>
              <a:t> Staff notation.</a:t>
            </a:r>
          </a:p>
          <a:p>
            <a:pPr marL="0" indent="0">
              <a:buNone/>
            </a:pPr>
            <a:r>
              <a:rPr lang="en-US" sz="1200" dirty="0"/>
              <a:t>500      "Commissioned by the St. Louis Symphony Orchestra and dedicated to music director Leonard </a:t>
            </a:r>
            <a:r>
              <a:rPr lang="en-US" sz="1200" dirty="0" err="1"/>
              <a:t>Slatkin</a:t>
            </a:r>
            <a:r>
              <a:rPr lang="en-US" sz="1200" dirty="0"/>
              <a:t>."</a:t>
            </a:r>
          </a:p>
          <a:p>
            <a:pPr marL="0" indent="0">
              <a:buNone/>
            </a:pPr>
            <a:r>
              <a:rPr lang="en-US" sz="1200" dirty="0"/>
              <a:t>500      Reproduced from holograph.</a:t>
            </a:r>
          </a:p>
          <a:p>
            <a:pPr marL="228600" indent="-228600">
              <a:buAutoNum type="arabicPlain" startAt="500"/>
            </a:pPr>
            <a:r>
              <a:rPr lang="en-US" sz="1200" dirty="0"/>
              <a:t>      "Manuscript prepared by Eric Benson, Shaker Heights, Ohio"--Title page verso.</a:t>
            </a:r>
          </a:p>
        </p:txBody>
      </p:sp>
      <p:sp>
        <p:nvSpPr>
          <p:cNvPr id="8" name="Title 3"/>
          <p:cNvSpPr>
            <a:spLocks noGrp="1"/>
          </p:cNvSpPr>
          <p:nvPr>
            <p:ph type="title"/>
          </p:nvPr>
        </p:nvSpPr>
        <p:spPr>
          <a:xfrm>
            <a:off x="1551901" y="204036"/>
            <a:ext cx="5887800" cy="465740"/>
          </a:xfrm>
          <a:ln w="12700">
            <a:solidFill>
              <a:schemeClr val="tx1"/>
            </a:solidFill>
          </a:ln>
        </p:spPr>
        <p:txBody>
          <a:bodyPr/>
          <a:lstStyle/>
          <a:p>
            <a:r>
              <a:rPr lang="en-US" sz="2300" b="1" dirty="0">
                <a:solidFill>
                  <a:schemeClr val="tx2"/>
                </a:solidFill>
                <a:latin typeface="+mn-lt"/>
                <a:ea typeface="+mn-ea"/>
                <a:cs typeface="+mn-cs"/>
              </a:rPr>
              <a:t>Cataloging Scores Defensively:  Content</a:t>
            </a:r>
          </a:p>
        </p:txBody>
      </p:sp>
    </p:spTree>
    <p:extLst>
      <p:ext uri="{BB962C8B-B14F-4D97-AF65-F5344CB8AC3E}">
        <p14:creationId xmlns:p14="http://schemas.microsoft.com/office/powerpoint/2010/main" val="519175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72529" y="707395"/>
            <a:ext cx="4201508" cy="3603348"/>
          </a:xfrm>
        </p:spPr>
        <p:txBody>
          <a:bodyPr/>
          <a:lstStyle/>
          <a:p>
            <a:pPr marL="0" indent="0">
              <a:buNone/>
            </a:pPr>
            <a:r>
              <a:rPr lang="en-US" sz="1600" dirty="0"/>
              <a:t>100 1   Allen, Thornton W. </a:t>
            </a:r>
            <a:r>
              <a:rPr lang="en-US" sz="1600" dirty="0" err="1"/>
              <a:t>ǂq</a:t>
            </a:r>
            <a:r>
              <a:rPr lang="en-US" sz="1600" dirty="0"/>
              <a:t> (Thornton Whitney), </a:t>
            </a:r>
            <a:r>
              <a:rPr lang="en-US" sz="1600" dirty="0" err="1"/>
              <a:t>ǂd</a:t>
            </a:r>
            <a:r>
              <a:rPr lang="en-US" sz="1600" dirty="0"/>
              <a:t> 1890-1944.</a:t>
            </a:r>
          </a:p>
          <a:p>
            <a:pPr marL="0" indent="0">
              <a:buNone/>
            </a:pPr>
            <a:r>
              <a:rPr lang="en-US" sz="1600" dirty="0"/>
              <a:t>245 10 Intercollegiate song book : </a:t>
            </a:r>
            <a:r>
              <a:rPr lang="en-US" sz="1600" dirty="0" err="1"/>
              <a:t>ǂb</a:t>
            </a:r>
            <a:r>
              <a:rPr lang="en-US" sz="1600" dirty="0"/>
              <a:t> only official collection of the outstanding college songs ...</a:t>
            </a:r>
          </a:p>
          <a:p>
            <a:pPr marL="0" indent="0">
              <a:buNone/>
            </a:pPr>
            <a:r>
              <a:rPr lang="en-US" sz="1600" dirty="0"/>
              <a:t>246 3   Official intercollegiate song book</a:t>
            </a:r>
          </a:p>
          <a:p>
            <a:pPr marL="0" indent="0">
              <a:buNone/>
            </a:pPr>
            <a:r>
              <a:rPr lang="en-US" sz="1600" i="1" dirty="0">
                <a:solidFill>
                  <a:srgbClr val="FF0000"/>
                </a:solidFill>
              </a:rPr>
              <a:t>250      Southern ed.</a:t>
            </a:r>
          </a:p>
          <a:p>
            <a:pPr marL="0" indent="0">
              <a:buNone/>
            </a:pPr>
            <a:r>
              <a:rPr lang="en-US" sz="1600" dirty="0"/>
              <a:t>260      New York : </a:t>
            </a:r>
            <a:r>
              <a:rPr lang="en-US" sz="1600" dirty="0" err="1"/>
              <a:t>ǂb</a:t>
            </a:r>
            <a:r>
              <a:rPr lang="en-US" sz="1600" dirty="0"/>
              <a:t> Intercollegiate Song Book, </a:t>
            </a:r>
            <a:r>
              <a:rPr lang="en-US" sz="1600" dirty="0" err="1"/>
              <a:t>ǂc</a:t>
            </a:r>
            <a:r>
              <a:rPr lang="en-US" sz="1600" dirty="0"/>
              <a:t> ©1936.</a:t>
            </a:r>
          </a:p>
          <a:p>
            <a:pPr marL="0" indent="0">
              <a:buNone/>
            </a:pPr>
            <a:r>
              <a:rPr lang="en-US" sz="1600" dirty="0"/>
              <a:t>300      1 vocal score (64 pages) ; </a:t>
            </a:r>
            <a:r>
              <a:rPr lang="en-US" sz="1600" dirty="0" err="1"/>
              <a:t>ǂc</a:t>
            </a:r>
            <a:r>
              <a:rPr lang="en-US" sz="1600" dirty="0"/>
              <a:t> 28 cm</a:t>
            </a:r>
          </a:p>
          <a:p>
            <a:pPr marL="0" indent="0">
              <a:buNone/>
            </a:pPr>
            <a:r>
              <a:rPr lang="en-US" sz="1600" dirty="0"/>
              <a:t>500      For ukulele, guitar, steel guitar, banjo, saxophones, piano, violin, mandolin or any C instrument.</a:t>
            </a:r>
          </a:p>
          <a:p>
            <a:pPr marL="0" indent="0">
              <a:buNone/>
            </a:pPr>
            <a:endParaRPr lang="en-US" sz="1300" dirty="0"/>
          </a:p>
        </p:txBody>
      </p:sp>
      <p:sp>
        <p:nvSpPr>
          <p:cNvPr id="4" name="Content Placeholder 3"/>
          <p:cNvSpPr>
            <a:spLocks noGrp="1"/>
          </p:cNvSpPr>
          <p:nvPr>
            <p:ph sz="half" idx="2"/>
          </p:nvPr>
        </p:nvSpPr>
        <p:spPr>
          <a:xfrm>
            <a:off x="4562573" y="688157"/>
            <a:ext cx="4270876" cy="3921166"/>
          </a:xfrm>
        </p:spPr>
        <p:txBody>
          <a:bodyPr/>
          <a:lstStyle/>
          <a:p>
            <a:pPr marL="0" indent="0">
              <a:buNone/>
            </a:pPr>
            <a:r>
              <a:rPr lang="en-US" sz="1600" dirty="0"/>
              <a:t>245 00 Intercollegiate song book : </a:t>
            </a:r>
            <a:r>
              <a:rPr lang="en-US" sz="1600" dirty="0" err="1"/>
              <a:t>ǂb</a:t>
            </a:r>
            <a:r>
              <a:rPr lang="en-US" sz="1600" dirty="0"/>
              <a:t> only official collection of the outstanding college songs, including many new songs not published in any other volume / </a:t>
            </a:r>
            <a:r>
              <a:rPr lang="en-US" sz="1600" dirty="0" err="1"/>
              <a:t>ǂc</a:t>
            </a:r>
            <a:r>
              <a:rPr lang="en-US" sz="1600" dirty="0"/>
              <a:t> compiled and ed. by Thornton W. Allen.</a:t>
            </a:r>
          </a:p>
          <a:p>
            <a:pPr marL="0" indent="0">
              <a:buNone/>
            </a:pPr>
            <a:r>
              <a:rPr lang="en-US" sz="1600" i="1" dirty="0">
                <a:solidFill>
                  <a:srgbClr val="FF0000"/>
                </a:solidFill>
              </a:rPr>
              <a:t>250       [Western ed. ].</a:t>
            </a:r>
          </a:p>
          <a:p>
            <a:pPr marL="0" indent="0">
              <a:buNone/>
            </a:pPr>
            <a:r>
              <a:rPr lang="en-US" sz="1600" dirty="0"/>
              <a:t>260       New York : </a:t>
            </a:r>
            <a:r>
              <a:rPr lang="en-US" sz="1600" dirty="0" err="1"/>
              <a:t>ǂb</a:t>
            </a:r>
            <a:r>
              <a:rPr lang="en-US" sz="1600" dirty="0"/>
              <a:t> Intercollegiate Song Book, Inc. : </a:t>
            </a:r>
            <a:r>
              <a:rPr lang="en-US" sz="1600" dirty="0" err="1"/>
              <a:t>ǂb</a:t>
            </a:r>
            <a:r>
              <a:rPr lang="en-US" sz="1600" dirty="0"/>
              <a:t> Thornton W. Allen Co., exclusive agents, </a:t>
            </a:r>
            <a:r>
              <a:rPr lang="en-US" sz="1600" dirty="0" err="1"/>
              <a:t>ǂc</a:t>
            </a:r>
            <a:r>
              <a:rPr lang="en-US" sz="1600" dirty="0"/>
              <a:t> ©1936.</a:t>
            </a:r>
          </a:p>
          <a:p>
            <a:pPr marL="0" indent="0">
              <a:buNone/>
            </a:pPr>
            <a:r>
              <a:rPr lang="en-US" sz="1600" dirty="0"/>
              <a:t>300       1 score (64 pages) ; </a:t>
            </a:r>
            <a:r>
              <a:rPr lang="en-US" sz="1600" dirty="0" err="1"/>
              <a:t>ǂc</a:t>
            </a:r>
            <a:r>
              <a:rPr lang="en-US" sz="1600" dirty="0"/>
              <a:t> 28 cm</a:t>
            </a:r>
          </a:p>
          <a:p>
            <a:pPr marL="0" indent="0">
              <a:buNone/>
            </a:pPr>
            <a:r>
              <a:rPr lang="en-US" sz="1600" dirty="0"/>
              <a:t>500       Each song can be played by ukulele, guitar, steel guitar, banjo, saxophones, piano, violin, mandolin or any C instrument. Ukulele or banjo tuning, with guitar chords indicated.</a:t>
            </a:r>
          </a:p>
        </p:txBody>
      </p:sp>
      <p:sp>
        <p:nvSpPr>
          <p:cNvPr id="5" name="Title 3"/>
          <p:cNvSpPr>
            <a:spLocks noGrp="1"/>
          </p:cNvSpPr>
          <p:nvPr>
            <p:ph type="title"/>
          </p:nvPr>
        </p:nvSpPr>
        <p:spPr>
          <a:xfrm>
            <a:off x="575035" y="110730"/>
            <a:ext cx="7803855" cy="436025"/>
          </a:xfrm>
          <a:ln w="12700">
            <a:solidFill>
              <a:schemeClr val="tx1"/>
            </a:solidFill>
          </a:ln>
        </p:spPr>
        <p:txBody>
          <a:bodyPr/>
          <a:lstStyle/>
          <a:p>
            <a:r>
              <a:rPr lang="en-US" sz="2300" b="1" dirty="0">
                <a:solidFill>
                  <a:schemeClr val="tx2"/>
                </a:solidFill>
                <a:latin typeface="+mn-lt"/>
                <a:ea typeface="+mn-ea"/>
                <a:cs typeface="+mn-cs"/>
              </a:rPr>
              <a:t>Cataloging Scores Defensively:  Geographic Coverage</a:t>
            </a:r>
          </a:p>
        </p:txBody>
      </p:sp>
      <p:sp>
        <p:nvSpPr>
          <p:cNvPr id="2" name="Rectangle 1"/>
          <p:cNvSpPr/>
          <p:nvPr/>
        </p:nvSpPr>
        <p:spPr>
          <a:xfrm>
            <a:off x="172529" y="4471383"/>
            <a:ext cx="4201508" cy="369332"/>
          </a:xfrm>
          <a:prstGeom prst="rect">
            <a:avLst/>
          </a:prstGeom>
        </p:spPr>
        <p:txBody>
          <a:bodyPr wrap="square">
            <a:spAutoFit/>
          </a:bodyPr>
          <a:lstStyle/>
          <a:p>
            <a:r>
              <a:rPr lang="en-US" b="1" dirty="0">
                <a:solidFill>
                  <a:srgbClr val="FF0000"/>
                </a:solidFill>
              </a:rPr>
              <a:t>Difference in Geographic Coverage</a:t>
            </a:r>
            <a:endParaRPr lang="en-US" dirty="0"/>
          </a:p>
        </p:txBody>
      </p:sp>
    </p:spTree>
    <p:extLst>
      <p:ext uri="{BB962C8B-B14F-4D97-AF65-F5344CB8AC3E}">
        <p14:creationId xmlns:p14="http://schemas.microsoft.com/office/powerpoint/2010/main" val="35636428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71449" y="765840"/>
            <a:ext cx="4243533" cy="3686087"/>
          </a:xfrm>
        </p:spPr>
        <p:txBody>
          <a:bodyPr/>
          <a:lstStyle/>
          <a:p>
            <a:pPr marL="0" indent="0">
              <a:buNone/>
            </a:pPr>
            <a:r>
              <a:rPr lang="en-US" sz="1800" dirty="0"/>
              <a:t>100 1   Sankey, Ira David, </a:t>
            </a:r>
            <a:r>
              <a:rPr lang="en-US" sz="1800" dirty="0" err="1"/>
              <a:t>ǂd</a:t>
            </a:r>
            <a:r>
              <a:rPr lang="en-US" sz="1800" dirty="0"/>
              <a:t> 1840-1908.</a:t>
            </a:r>
          </a:p>
          <a:p>
            <a:pPr marL="0" indent="0">
              <a:buNone/>
            </a:pPr>
            <a:r>
              <a:rPr lang="en-US" sz="1800" dirty="0"/>
              <a:t>245 10 Sacred songs. </a:t>
            </a:r>
            <a:r>
              <a:rPr lang="en-US" sz="1800" dirty="0" err="1"/>
              <a:t>ǂn</a:t>
            </a:r>
            <a:r>
              <a:rPr lang="en-US" sz="1800" dirty="0"/>
              <a:t> No. 1 / </a:t>
            </a:r>
            <a:r>
              <a:rPr lang="en-US" sz="1800" dirty="0" err="1"/>
              <a:t>ǂc</a:t>
            </a:r>
            <a:r>
              <a:rPr lang="en-US" sz="1800" dirty="0"/>
              <a:t> by Ira D. Sankey, James </a:t>
            </a:r>
            <a:r>
              <a:rPr lang="en-US" sz="1800" dirty="0" err="1"/>
              <a:t>McGranahan</a:t>
            </a:r>
            <a:r>
              <a:rPr lang="en-US" sz="1800" dirty="0"/>
              <a:t> and Geo. C. Stebbins.</a:t>
            </a:r>
          </a:p>
          <a:p>
            <a:pPr marL="0" indent="0">
              <a:buNone/>
            </a:pPr>
            <a:r>
              <a:rPr lang="en-US" sz="1800" dirty="0"/>
              <a:t>260      New York ; </a:t>
            </a:r>
            <a:r>
              <a:rPr lang="en-US" sz="1800" dirty="0" err="1"/>
              <a:t>ǂa</a:t>
            </a:r>
            <a:r>
              <a:rPr lang="en-US" sz="1800" dirty="0"/>
              <a:t> Chicago : </a:t>
            </a:r>
            <a:r>
              <a:rPr lang="en-US" sz="1800" dirty="0" err="1"/>
              <a:t>ǂb</a:t>
            </a:r>
            <a:r>
              <a:rPr lang="en-US" sz="1800" dirty="0"/>
              <a:t> </a:t>
            </a:r>
            <a:r>
              <a:rPr lang="en-US" sz="1800" dirty="0" err="1"/>
              <a:t>Biglow</a:t>
            </a:r>
            <a:r>
              <a:rPr lang="en-US" sz="1800" dirty="0"/>
              <a:t> &amp; Main Co., </a:t>
            </a:r>
            <a:r>
              <a:rPr lang="en-US" sz="1800" dirty="0" err="1"/>
              <a:t>ǂc</a:t>
            </a:r>
            <a:r>
              <a:rPr lang="en-US" sz="1800" dirty="0"/>
              <a:t> [©1898]</a:t>
            </a:r>
          </a:p>
          <a:p>
            <a:pPr marL="0" indent="0">
              <a:buNone/>
            </a:pPr>
            <a:r>
              <a:rPr lang="en-US" sz="1800" dirty="0"/>
              <a:t>300      60 pages ; </a:t>
            </a:r>
            <a:r>
              <a:rPr lang="en-US" sz="1800" dirty="0" err="1"/>
              <a:t>ǂc</a:t>
            </a:r>
            <a:r>
              <a:rPr lang="en-US" sz="1800" dirty="0"/>
              <a:t> 14 cm</a:t>
            </a:r>
          </a:p>
          <a:p>
            <a:pPr marL="0" indent="0">
              <a:buNone/>
            </a:pPr>
            <a:r>
              <a:rPr lang="en-US" sz="1800" dirty="0"/>
              <a:t>336      notated music </a:t>
            </a:r>
            <a:r>
              <a:rPr lang="en-US" sz="1800" dirty="0" err="1"/>
              <a:t>ǂb</a:t>
            </a:r>
            <a:r>
              <a:rPr lang="en-US" sz="1800" dirty="0"/>
              <a:t> </a:t>
            </a:r>
            <a:r>
              <a:rPr lang="en-US" sz="1800" dirty="0" err="1"/>
              <a:t>ntm</a:t>
            </a:r>
            <a:r>
              <a:rPr lang="en-US" sz="1800" dirty="0"/>
              <a:t> ǂ2 rdacontent</a:t>
            </a:r>
          </a:p>
          <a:p>
            <a:pPr marL="0" indent="0">
              <a:buNone/>
            </a:pPr>
            <a:r>
              <a:rPr lang="en-US" sz="1800" dirty="0"/>
              <a:t>337      unmediated </a:t>
            </a:r>
            <a:r>
              <a:rPr lang="en-US" sz="1800" dirty="0" err="1"/>
              <a:t>ǂb</a:t>
            </a:r>
            <a:r>
              <a:rPr lang="en-US" sz="1800" dirty="0"/>
              <a:t> n ǂ2 rdamedia</a:t>
            </a:r>
          </a:p>
          <a:p>
            <a:pPr marL="0" indent="0">
              <a:buNone/>
            </a:pPr>
            <a:r>
              <a:rPr lang="en-US" sz="1800" dirty="0"/>
              <a:t>338      volume </a:t>
            </a:r>
            <a:r>
              <a:rPr lang="en-US" sz="1800" dirty="0" err="1"/>
              <a:t>ǂb</a:t>
            </a:r>
            <a:r>
              <a:rPr lang="en-US" sz="1800" dirty="0"/>
              <a:t> </a:t>
            </a:r>
            <a:r>
              <a:rPr lang="en-US" sz="1800" dirty="0" err="1"/>
              <a:t>nc</a:t>
            </a:r>
            <a:r>
              <a:rPr lang="en-US" sz="1800" dirty="0"/>
              <a:t> ǂ2 rdacarrier</a:t>
            </a:r>
            <a:endParaRPr lang="en-US" sz="1300" dirty="0"/>
          </a:p>
        </p:txBody>
      </p:sp>
      <p:sp>
        <p:nvSpPr>
          <p:cNvPr id="4" name="Content Placeholder 3"/>
          <p:cNvSpPr>
            <a:spLocks noGrp="1"/>
          </p:cNvSpPr>
          <p:nvPr>
            <p:ph sz="half" idx="2"/>
          </p:nvPr>
        </p:nvSpPr>
        <p:spPr>
          <a:xfrm>
            <a:off x="4495801" y="857249"/>
            <a:ext cx="4419599" cy="3585441"/>
          </a:xfrm>
        </p:spPr>
        <p:txBody>
          <a:bodyPr/>
          <a:lstStyle/>
          <a:p>
            <a:pPr marL="0" indent="0">
              <a:buNone/>
            </a:pPr>
            <a:r>
              <a:rPr lang="en-US" sz="1800" dirty="0"/>
              <a:t>245 00 Sacred songs. </a:t>
            </a:r>
            <a:r>
              <a:rPr lang="en-US" sz="1800" dirty="0" err="1"/>
              <a:t>ǂn</a:t>
            </a:r>
            <a:r>
              <a:rPr lang="en-US" sz="1800" dirty="0"/>
              <a:t> No. 1 / </a:t>
            </a:r>
            <a:r>
              <a:rPr lang="en-US" sz="1800" dirty="0" err="1"/>
              <a:t>ǂc</a:t>
            </a:r>
            <a:r>
              <a:rPr lang="en-US" sz="1800" dirty="0"/>
              <a:t> [compiled] by Ira D. Sankey, James </a:t>
            </a:r>
            <a:r>
              <a:rPr lang="en-US" sz="1800" dirty="0" err="1"/>
              <a:t>McGranahan</a:t>
            </a:r>
            <a:r>
              <a:rPr lang="en-US" sz="1800" dirty="0"/>
              <a:t> and Geo. C. Stebbins.</a:t>
            </a:r>
          </a:p>
          <a:p>
            <a:pPr marL="0" indent="0">
              <a:buNone/>
            </a:pPr>
            <a:r>
              <a:rPr lang="en-US" sz="1800" i="1" dirty="0">
                <a:solidFill>
                  <a:srgbClr val="FF0000"/>
                </a:solidFill>
              </a:rPr>
              <a:t>250      Army and Navy edition.</a:t>
            </a:r>
          </a:p>
          <a:p>
            <a:pPr marL="0" indent="0">
              <a:buNone/>
            </a:pPr>
            <a:r>
              <a:rPr lang="en-US" sz="1800" dirty="0"/>
              <a:t>260      New York : </a:t>
            </a:r>
            <a:r>
              <a:rPr lang="en-US" sz="1800" dirty="0" err="1"/>
              <a:t>ǂb</a:t>
            </a:r>
            <a:r>
              <a:rPr lang="en-US" sz="1800" dirty="0"/>
              <a:t> The </a:t>
            </a:r>
            <a:r>
              <a:rPr lang="en-US" sz="1800" dirty="0" err="1"/>
              <a:t>Biglow</a:t>
            </a:r>
            <a:r>
              <a:rPr lang="en-US" sz="1800" dirty="0"/>
              <a:t> &amp; Main Co., </a:t>
            </a:r>
            <a:r>
              <a:rPr lang="en-US" sz="1800" dirty="0" err="1"/>
              <a:t>ǂc</a:t>
            </a:r>
            <a:r>
              <a:rPr lang="en-US" sz="1800" dirty="0"/>
              <a:t> [1898]</a:t>
            </a:r>
          </a:p>
          <a:p>
            <a:pPr marL="0" indent="0">
              <a:buNone/>
            </a:pPr>
            <a:r>
              <a:rPr lang="en-US" sz="1800" dirty="0"/>
              <a:t>300      60 pages ; </a:t>
            </a:r>
            <a:r>
              <a:rPr lang="en-US" sz="1800" dirty="0" err="1"/>
              <a:t>ǂc</a:t>
            </a:r>
            <a:r>
              <a:rPr lang="en-US" sz="1800" dirty="0"/>
              <a:t> 14 cm</a:t>
            </a:r>
          </a:p>
          <a:p>
            <a:pPr marL="0" indent="0">
              <a:buNone/>
            </a:pPr>
            <a:r>
              <a:rPr lang="en-US" sz="1800" dirty="0"/>
              <a:t>336      notated music </a:t>
            </a:r>
            <a:r>
              <a:rPr lang="en-US" sz="1800" dirty="0" err="1"/>
              <a:t>ǂb</a:t>
            </a:r>
            <a:r>
              <a:rPr lang="en-US" sz="1800" dirty="0"/>
              <a:t> </a:t>
            </a:r>
            <a:r>
              <a:rPr lang="en-US" sz="1800" dirty="0" err="1"/>
              <a:t>ntm</a:t>
            </a:r>
            <a:r>
              <a:rPr lang="en-US" sz="1800" dirty="0"/>
              <a:t> ǂ2 rdacontent</a:t>
            </a:r>
          </a:p>
          <a:p>
            <a:pPr marL="0" indent="0">
              <a:buNone/>
            </a:pPr>
            <a:r>
              <a:rPr lang="en-US" sz="1800" dirty="0"/>
              <a:t>337      unmediated </a:t>
            </a:r>
            <a:r>
              <a:rPr lang="en-US" sz="1800" dirty="0" err="1"/>
              <a:t>ǂb</a:t>
            </a:r>
            <a:r>
              <a:rPr lang="en-US" sz="1800" dirty="0"/>
              <a:t> n ǂ2 rdamedia</a:t>
            </a:r>
          </a:p>
          <a:p>
            <a:pPr marL="0" indent="0">
              <a:buNone/>
            </a:pPr>
            <a:r>
              <a:rPr lang="en-US" sz="1800" dirty="0"/>
              <a:t>338      volume </a:t>
            </a:r>
            <a:r>
              <a:rPr lang="en-US" sz="1800" dirty="0" err="1"/>
              <a:t>ǂb</a:t>
            </a:r>
            <a:r>
              <a:rPr lang="en-US" sz="1800" dirty="0"/>
              <a:t> </a:t>
            </a:r>
            <a:r>
              <a:rPr lang="en-US" sz="1800" dirty="0" err="1"/>
              <a:t>nc</a:t>
            </a:r>
            <a:r>
              <a:rPr lang="en-US" sz="1800" dirty="0"/>
              <a:t> ǂ2 rdacarrier</a:t>
            </a:r>
          </a:p>
        </p:txBody>
      </p:sp>
      <p:sp>
        <p:nvSpPr>
          <p:cNvPr id="5" name="Title 3"/>
          <p:cNvSpPr>
            <a:spLocks noGrp="1"/>
          </p:cNvSpPr>
          <p:nvPr>
            <p:ph type="title"/>
          </p:nvPr>
        </p:nvSpPr>
        <p:spPr>
          <a:xfrm>
            <a:off x="1520888" y="154418"/>
            <a:ext cx="6344817" cy="510777"/>
          </a:xfrm>
          <a:ln w="12700">
            <a:solidFill>
              <a:schemeClr val="tx1"/>
            </a:solidFill>
          </a:ln>
        </p:spPr>
        <p:txBody>
          <a:bodyPr/>
          <a:lstStyle/>
          <a:p>
            <a:r>
              <a:rPr lang="en-US" sz="2400" b="1" dirty="0">
                <a:solidFill>
                  <a:schemeClr val="tx2"/>
                </a:solidFill>
                <a:latin typeface="+mn-lt"/>
                <a:ea typeface="+mn-ea"/>
                <a:cs typeface="+mn-cs"/>
              </a:rPr>
              <a:t>Cataloging Scores Defensively:  Audience</a:t>
            </a:r>
          </a:p>
        </p:txBody>
      </p:sp>
      <p:sp>
        <p:nvSpPr>
          <p:cNvPr id="2" name="Rectangle 1"/>
          <p:cNvSpPr/>
          <p:nvPr/>
        </p:nvSpPr>
        <p:spPr>
          <a:xfrm>
            <a:off x="1874033" y="4451928"/>
            <a:ext cx="4757676" cy="584775"/>
          </a:xfrm>
          <a:prstGeom prst="rect">
            <a:avLst/>
          </a:prstGeom>
        </p:spPr>
        <p:txBody>
          <a:bodyPr wrap="square">
            <a:spAutoFit/>
          </a:bodyPr>
          <a:lstStyle/>
          <a:p>
            <a:r>
              <a:rPr lang="en-US" sz="3200" b="1" dirty="0">
                <a:solidFill>
                  <a:srgbClr val="FF0000"/>
                </a:solidFill>
              </a:rPr>
              <a:t>Difference in Audience</a:t>
            </a:r>
            <a:endParaRPr lang="en-US" sz="3200" dirty="0"/>
          </a:p>
        </p:txBody>
      </p:sp>
    </p:spTree>
    <p:extLst>
      <p:ext uri="{BB962C8B-B14F-4D97-AF65-F5344CB8AC3E}">
        <p14:creationId xmlns:p14="http://schemas.microsoft.com/office/powerpoint/2010/main" val="25913533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71449" y="857251"/>
            <a:ext cx="4243533" cy="3373004"/>
          </a:xfrm>
        </p:spPr>
        <p:txBody>
          <a:bodyPr/>
          <a:lstStyle/>
          <a:p>
            <a:pPr marL="0" indent="0">
              <a:buNone/>
            </a:pPr>
            <a:r>
              <a:rPr lang="en-US" sz="1600" dirty="0"/>
              <a:t>100 1   </a:t>
            </a:r>
            <a:r>
              <a:rPr lang="en-US" sz="1600" dirty="0" err="1"/>
              <a:t>Spradling</a:t>
            </a:r>
            <a:r>
              <a:rPr lang="en-US" sz="1600" dirty="0"/>
              <a:t>, Robert L. </a:t>
            </a:r>
            <a:r>
              <a:rPr lang="en-US" sz="1600" dirty="0" err="1"/>
              <a:t>ǂq</a:t>
            </a:r>
            <a:r>
              <a:rPr lang="en-US" sz="1600" dirty="0"/>
              <a:t> (Robert Ledford)</a:t>
            </a:r>
          </a:p>
          <a:p>
            <a:pPr marL="0" indent="0">
              <a:buNone/>
            </a:pPr>
            <a:r>
              <a:rPr lang="en-US" sz="1600" dirty="0"/>
              <a:t>245 10 Error detection : </a:t>
            </a:r>
            <a:r>
              <a:rPr lang="en-US" sz="1600" dirty="0" err="1"/>
              <a:t>ǂb</a:t>
            </a:r>
            <a:r>
              <a:rPr lang="en-US" sz="1600" dirty="0"/>
              <a:t> exercises for the instrumental conductor / </a:t>
            </a:r>
            <a:r>
              <a:rPr lang="en-US" sz="1600" dirty="0" err="1"/>
              <a:t>ǂc</a:t>
            </a:r>
            <a:r>
              <a:rPr lang="en-US" sz="1600" dirty="0"/>
              <a:t> by Robert </a:t>
            </a:r>
            <a:r>
              <a:rPr lang="en-US" sz="1600" dirty="0" err="1"/>
              <a:t>Spradling</a:t>
            </a:r>
            <a:r>
              <a:rPr lang="en-US" sz="1600" dirty="0"/>
              <a:t>.</a:t>
            </a:r>
          </a:p>
          <a:p>
            <a:pPr marL="0" indent="0">
              <a:buNone/>
            </a:pPr>
            <a:r>
              <a:rPr lang="en-US" sz="1600" i="1" dirty="0">
                <a:solidFill>
                  <a:srgbClr val="FF0000"/>
                </a:solidFill>
              </a:rPr>
              <a:t>250      Student's edition.</a:t>
            </a:r>
          </a:p>
          <a:p>
            <a:pPr marL="0" indent="0">
              <a:buNone/>
            </a:pPr>
            <a:r>
              <a:rPr lang="en-US" sz="1600" dirty="0"/>
              <a:t>264  1  New York : </a:t>
            </a:r>
            <a:r>
              <a:rPr lang="en-US" sz="1600" dirty="0" err="1"/>
              <a:t>ǂb</a:t>
            </a:r>
            <a:r>
              <a:rPr lang="en-US" sz="1600" dirty="0"/>
              <a:t> Carl Fischer, </a:t>
            </a:r>
            <a:r>
              <a:rPr lang="en-US" sz="1600" dirty="0" err="1"/>
              <a:t>ǂc</a:t>
            </a:r>
            <a:r>
              <a:rPr lang="en-US" sz="1600" dirty="0"/>
              <a:t> [2010]</a:t>
            </a:r>
          </a:p>
          <a:p>
            <a:pPr marL="0" indent="0">
              <a:buNone/>
            </a:pPr>
            <a:r>
              <a:rPr lang="en-US" sz="1600" dirty="0"/>
              <a:t>264  4  </a:t>
            </a:r>
            <a:r>
              <a:rPr lang="en-US" sz="1600" dirty="0" err="1"/>
              <a:t>ǂc</a:t>
            </a:r>
            <a:r>
              <a:rPr lang="en-US" sz="1600" dirty="0"/>
              <a:t> ©2010</a:t>
            </a:r>
          </a:p>
          <a:p>
            <a:pPr marL="0" indent="0">
              <a:buNone/>
            </a:pPr>
            <a:r>
              <a:rPr lang="en-US" sz="1600" dirty="0"/>
              <a:t>300      1 score </a:t>
            </a:r>
            <a:r>
              <a:rPr lang="en-US" sz="1600" i="1" dirty="0">
                <a:solidFill>
                  <a:srgbClr val="FF0000"/>
                </a:solidFill>
              </a:rPr>
              <a:t>(95 pages)</a:t>
            </a:r>
            <a:r>
              <a:rPr lang="en-US" sz="1600" dirty="0"/>
              <a:t> ; </a:t>
            </a:r>
            <a:r>
              <a:rPr lang="en-US" sz="1600" dirty="0" err="1"/>
              <a:t>ǂc</a:t>
            </a:r>
            <a:r>
              <a:rPr lang="en-US" sz="1600" dirty="0"/>
              <a:t> 31 cm</a:t>
            </a:r>
          </a:p>
          <a:p>
            <a:pPr marL="0" indent="0">
              <a:buNone/>
            </a:pPr>
            <a:r>
              <a:rPr lang="en-US" sz="1600" dirty="0"/>
              <a:t>504      Includes bibliographical references (page 13).</a:t>
            </a:r>
          </a:p>
        </p:txBody>
      </p:sp>
      <p:sp>
        <p:nvSpPr>
          <p:cNvPr id="4" name="Content Placeholder 3"/>
          <p:cNvSpPr>
            <a:spLocks noGrp="1"/>
          </p:cNvSpPr>
          <p:nvPr>
            <p:ph sz="half" idx="2"/>
          </p:nvPr>
        </p:nvSpPr>
        <p:spPr>
          <a:xfrm>
            <a:off x="4495801" y="857250"/>
            <a:ext cx="4419599" cy="3106304"/>
          </a:xfrm>
        </p:spPr>
        <p:txBody>
          <a:bodyPr/>
          <a:lstStyle/>
          <a:p>
            <a:pPr marL="0" indent="0">
              <a:buNone/>
            </a:pPr>
            <a:r>
              <a:rPr lang="en-US" sz="1600" dirty="0"/>
              <a:t>100 1   </a:t>
            </a:r>
            <a:r>
              <a:rPr lang="en-US" sz="1600" dirty="0" err="1"/>
              <a:t>Spradling</a:t>
            </a:r>
            <a:r>
              <a:rPr lang="en-US" sz="1600" dirty="0"/>
              <a:t>, Robert L. </a:t>
            </a:r>
            <a:r>
              <a:rPr lang="en-US" sz="1600" dirty="0" err="1"/>
              <a:t>ǂq</a:t>
            </a:r>
            <a:r>
              <a:rPr lang="en-US" sz="1600" dirty="0"/>
              <a:t> (Robert Ledford)</a:t>
            </a:r>
          </a:p>
          <a:p>
            <a:pPr marL="0" indent="0">
              <a:buNone/>
            </a:pPr>
            <a:r>
              <a:rPr lang="en-US" sz="1600" dirty="0"/>
              <a:t>245 10 Error detection : </a:t>
            </a:r>
            <a:r>
              <a:rPr lang="en-US" sz="1600" dirty="0" err="1"/>
              <a:t>ǂb</a:t>
            </a:r>
            <a:r>
              <a:rPr lang="en-US" sz="1600" dirty="0"/>
              <a:t> exercises for the instrumental conductor / </a:t>
            </a:r>
            <a:r>
              <a:rPr lang="en-US" sz="1600" dirty="0" err="1"/>
              <a:t>ǂc</a:t>
            </a:r>
            <a:r>
              <a:rPr lang="en-US" sz="1600" dirty="0"/>
              <a:t> by Robert </a:t>
            </a:r>
            <a:r>
              <a:rPr lang="en-US" sz="1600" dirty="0" err="1"/>
              <a:t>Spradling</a:t>
            </a:r>
            <a:r>
              <a:rPr lang="en-US" sz="1600" dirty="0"/>
              <a:t>.</a:t>
            </a:r>
          </a:p>
          <a:p>
            <a:pPr marL="0" indent="0">
              <a:buNone/>
            </a:pPr>
            <a:r>
              <a:rPr lang="en-US" sz="1600" i="1" dirty="0">
                <a:solidFill>
                  <a:srgbClr val="FF0000"/>
                </a:solidFill>
              </a:rPr>
              <a:t>250      Teacher's edition.</a:t>
            </a:r>
          </a:p>
          <a:p>
            <a:pPr marL="0" indent="0">
              <a:buNone/>
            </a:pPr>
            <a:r>
              <a:rPr lang="en-US" sz="1600" dirty="0"/>
              <a:t>264  1  New York : </a:t>
            </a:r>
            <a:r>
              <a:rPr lang="en-US" sz="1600" dirty="0" err="1"/>
              <a:t>ǂb</a:t>
            </a:r>
            <a:r>
              <a:rPr lang="en-US" sz="1600" dirty="0"/>
              <a:t> Carl Fischer, </a:t>
            </a:r>
            <a:r>
              <a:rPr lang="en-US" sz="1600" dirty="0" err="1"/>
              <a:t>ǂc</a:t>
            </a:r>
            <a:r>
              <a:rPr lang="en-US" sz="1600" dirty="0"/>
              <a:t> [2010]</a:t>
            </a:r>
          </a:p>
          <a:p>
            <a:pPr marL="0" indent="0">
              <a:buNone/>
            </a:pPr>
            <a:r>
              <a:rPr lang="en-US" sz="1600" dirty="0"/>
              <a:t>264  4  </a:t>
            </a:r>
            <a:r>
              <a:rPr lang="en-US" sz="1600" dirty="0" err="1"/>
              <a:t>ǂc</a:t>
            </a:r>
            <a:r>
              <a:rPr lang="en-US" sz="1600" dirty="0"/>
              <a:t> ©2010</a:t>
            </a:r>
          </a:p>
          <a:p>
            <a:pPr marL="0" indent="0">
              <a:buNone/>
            </a:pPr>
            <a:r>
              <a:rPr lang="en-US" sz="1600" dirty="0"/>
              <a:t>300      1 score </a:t>
            </a:r>
            <a:r>
              <a:rPr lang="en-US" sz="1600" i="1" dirty="0">
                <a:solidFill>
                  <a:srgbClr val="FF0000"/>
                </a:solidFill>
              </a:rPr>
              <a:t>(325 pages)</a:t>
            </a:r>
            <a:r>
              <a:rPr lang="en-US" sz="1600" dirty="0"/>
              <a:t> ; </a:t>
            </a:r>
            <a:r>
              <a:rPr lang="en-US" sz="1600" dirty="0" err="1"/>
              <a:t>ǂc</a:t>
            </a:r>
            <a:r>
              <a:rPr lang="en-US" sz="1600" dirty="0"/>
              <a:t> 31 cm</a:t>
            </a:r>
          </a:p>
          <a:p>
            <a:pPr marL="0" indent="0">
              <a:buNone/>
            </a:pPr>
            <a:r>
              <a:rPr lang="en-US" sz="1600" dirty="0"/>
              <a:t>504      Includes bibliographical references (page 14).</a:t>
            </a:r>
          </a:p>
        </p:txBody>
      </p:sp>
      <p:sp>
        <p:nvSpPr>
          <p:cNvPr id="5" name="Title 3"/>
          <p:cNvSpPr>
            <a:spLocks noGrp="1"/>
          </p:cNvSpPr>
          <p:nvPr>
            <p:ph type="title"/>
          </p:nvPr>
        </p:nvSpPr>
        <p:spPr>
          <a:xfrm>
            <a:off x="1421452" y="213122"/>
            <a:ext cx="6313625" cy="510777"/>
          </a:xfrm>
          <a:ln w="12700">
            <a:solidFill>
              <a:schemeClr val="tx1"/>
            </a:solidFill>
          </a:ln>
        </p:spPr>
        <p:txBody>
          <a:bodyPr/>
          <a:lstStyle/>
          <a:p>
            <a:r>
              <a:rPr lang="en-US" sz="2400" b="1" dirty="0">
                <a:solidFill>
                  <a:schemeClr val="tx2"/>
                </a:solidFill>
                <a:latin typeface="+mn-lt"/>
                <a:ea typeface="+mn-ea"/>
                <a:cs typeface="+mn-cs"/>
              </a:rPr>
              <a:t>Cataloging Scores Defensively:  Audience</a:t>
            </a:r>
          </a:p>
        </p:txBody>
      </p:sp>
      <p:sp>
        <p:nvSpPr>
          <p:cNvPr id="2" name="Rectangle 1"/>
          <p:cNvSpPr/>
          <p:nvPr/>
        </p:nvSpPr>
        <p:spPr>
          <a:xfrm>
            <a:off x="2191740" y="4363607"/>
            <a:ext cx="4608121" cy="584775"/>
          </a:xfrm>
          <a:prstGeom prst="rect">
            <a:avLst/>
          </a:prstGeom>
        </p:spPr>
        <p:txBody>
          <a:bodyPr wrap="none">
            <a:spAutoFit/>
          </a:bodyPr>
          <a:lstStyle/>
          <a:p>
            <a:r>
              <a:rPr lang="en-US" sz="3200" b="1" dirty="0">
                <a:solidFill>
                  <a:srgbClr val="FF0000"/>
                </a:solidFill>
              </a:rPr>
              <a:t>Difference in Audience</a:t>
            </a:r>
            <a:endParaRPr lang="en-US" sz="3200" dirty="0"/>
          </a:p>
        </p:txBody>
      </p:sp>
    </p:spTree>
    <p:extLst>
      <p:ext uri="{BB962C8B-B14F-4D97-AF65-F5344CB8AC3E}">
        <p14:creationId xmlns:p14="http://schemas.microsoft.com/office/powerpoint/2010/main" val="23533569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71449" y="857251"/>
            <a:ext cx="4243533" cy="3373004"/>
          </a:xfrm>
        </p:spPr>
        <p:txBody>
          <a:bodyPr/>
          <a:lstStyle/>
          <a:p>
            <a:pPr marL="0" indent="0">
              <a:buNone/>
            </a:pPr>
            <a:r>
              <a:rPr lang="en-US" sz="1400" dirty="0"/>
              <a:t>100 1   Wesley, John, </a:t>
            </a:r>
            <a:r>
              <a:rPr lang="en-US" sz="1400" dirty="0" err="1"/>
              <a:t>ǂd</a:t>
            </a:r>
            <a:r>
              <a:rPr lang="en-US" sz="1400" dirty="0"/>
              <a:t> 1703-1791.</a:t>
            </a:r>
          </a:p>
          <a:p>
            <a:pPr marL="0" indent="0">
              <a:buNone/>
            </a:pPr>
            <a:r>
              <a:rPr lang="en-US" sz="1400" dirty="0"/>
              <a:t>245 10 John Wesley's covenant service : </a:t>
            </a:r>
            <a:r>
              <a:rPr lang="en-US" sz="1400" dirty="0" err="1"/>
              <a:t>ǂb</a:t>
            </a:r>
            <a:r>
              <a:rPr lang="en-US" sz="1400" dirty="0"/>
              <a:t> </a:t>
            </a:r>
            <a:r>
              <a:rPr lang="en-US" sz="1400" i="1" dirty="0">
                <a:solidFill>
                  <a:srgbClr val="FF0000"/>
                </a:solidFill>
              </a:rPr>
              <a:t>for New Year's, watch night, Covenant Sunday, or other special occasions</a:t>
            </a:r>
            <a:r>
              <a:rPr lang="en-US" sz="1400" dirty="0"/>
              <a:t> / </a:t>
            </a:r>
            <a:r>
              <a:rPr lang="en-US" sz="1400" dirty="0" err="1"/>
              <a:t>ǂc</a:t>
            </a:r>
            <a:r>
              <a:rPr lang="en-US" sz="1400" dirty="0"/>
              <a:t> music by Austin C. Lovelace ; edited by Gary Alan Smith.</a:t>
            </a:r>
          </a:p>
          <a:p>
            <a:pPr marL="0" indent="0">
              <a:buNone/>
            </a:pPr>
            <a:r>
              <a:rPr lang="en-US" sz="1400" dirty="0"/>
              <a:t>246 3    Covenant service</a:t>
            </a:r>
          </a:p>
          <a:p>
            <a:pPr marL="0" indent="0">
              <a:buNone/>
            </a:pPr>
            <a:r>
              <a:rPr lang="en-US" sz="1400" i="1" dirty="0">
                <a:solidFill>
                  <a:srgbClr val="FF0000"/>
                </a:solidFill>
              </a:rPr>
              <a:t>250       Leader's edition.</a:t>
            </a:r>
          </a:p>
          <a:p>
            <a:pPr marL="0" indent="0">
              <a:buNone/>
            </a:pPr>
            <a:r>
              <a:rPr lang="en-US" sz="1400" dirty="0"/>
              <a:t>260       Nashville : </a:t>
            </a:r>
            <a:r>
              <a:rPr lang="en-US" sz="1400" dirty="0" err="1"/>
              <a:t>ǂb</a:t>
            </a:r>
            <a:r>
              <a:rPr lang="en-US" sz="1400" dirty="0"/>
              <a:t> Abingdon Press, </a:t>
            </a:r>
            <a:r>
              <a:rPr lang="en-US" sz="1400" dirty="0" err="1"/>
              <a:t>ǂc</a:t>
            </a:r>
            <a:r>
              <a:rPr lang="en-US" sz="1400" dirty="0"/>
              <a:t> ©1991.</a:t>
            </a:r>
          </a:p>
          <a:p>
            <a:pPr marL="0" indent="0">
              <a:buNone/>
            </a:pPr>
            <a:r>
              <a:rPr lang="en-US" sz="1400" dirty="0"/>
              <a:t>300       </a:t>
            </a:r>
            <a:r>
              <a:rPr lang="en-US" sz="1400" i="1" dirty="0">
                <a:solidFill>
                  <a:srgbClr val="FF0000"/>
                </a:solidFill>
              </a:rPr>
              <a:t>28 pages </a:t>
            </a:r>
            <a:r>
              <a:rPr lang="en-US" sz="1400" dirty="0"/>
              <a:t>: </a:t>
            </a:r>
            <a:r>
              <a:rPr lang="en-US" sz="1400" dirty="0" err="1"/>
              <a:t>ǂb</a:t>
            </a:r>
            <a:r>
              <a:rPr lang="en-US" sz="1400" dirty="0"/>
              <a:t> music ; </a:t>
            </a:r>
            <a:r>
              <a:rPr lang="en-US" sz="1400" dirty="0" err="1"/>
              <a:t>ǂc</a:t>
            </a:r>
            <a:r>
              <a:rPr lang="en-US" sz="1400" dirty="0"/>
              <a:t> 28 cm</a:t>
            </a:r>
          </a:p>
          <a:p>
            <a:pPr marL="0" indent="0">
              <a:buNone/>
            </a:pPr>
            <a:r>
              <a:rPr lang="en-US" sz="1400" dirty="0"/>
              <a:t>500      Cover title: John Wesley's Covenant service, leader's edition. A complete worship service with original music for unison choir and congregation. Liturgy by John Wesley/Music by Austin C. Lovelace. Gary Alan Smith, editor.</a:t>
            </a:r>
          </a:p>
        </p:txBody>
      </p:sp>
      <p:sp>
        <p:nvSpPr>
          <p:cNvPr id="4" name="Content Placeholder 3"/>
          <p:cNvSpPr>
            <a:spLocks noGrp="1"/>
          </p:cNvSpPr>
          <p:nvPr>
            <p:ph sz="half" idx="2"/>
          </p:nvPr>
        </p:nvSpPr>
        <p:spPr>
          <a:xfrm>
            <a:off x="4495801" y="857250"/>
            <a:ext cx="4419599" cy="3838928"/>
          </a:xfrm>
        </p:spPr>
        <p:txBody>
          <a:bodyPr/>
          <a:lstStyle/>
          <a:p>
            <a:pPr marL="0" indent="0">
              <a:buNone/>
            </a:pPr>
            <a:r>
              <a:rPr lang="en-US" sz="1400" dirty="0"/>
              <a:t>100 1   Smith, Gary Alan. ǂ4 </a:t>
            </a:r>
            <a:r>
              <a:rPr lang="en-US" sz="1400" dirty="0" err="1"/>
              <a:t>edt</a:t>
            </a:r>
            <a:endParaRPr lang="en-US" sz="1400" dirty="0"/>
          </a:p>
          <a:p>
            <a:pPr marL="0" indent="0">
              <a:buNone/>
            </a:pPr>
            <a:r>
              <a:rPr lang="en-US" sz="1400" dirty="0"/>
              <a:t>245 10 John Wesley's covenant service : </a:t>
            </a:r>
            <a:r>
              <a:rPr lang="en-US" sz="1400" dirty="0" err="1"/>
              <a:t>ǂb</a:t>
            </a:r>
            <a:r>
              <a:rPr lang="en-US" sz="1400" dirty="0"/>
              <a:t> </a:t>
            </a:r>
            <a:r>
              <a:rPr lang="en-US" sz="1400" i="1" dirty="0">
                <a:solidFill>
                  <a:srgbClr val="FF0000"/>
                </a:solidFill>
              </a:rPr>
              <a:t>a complete worship service with original music for unison choir and congregation</a:t>
            </a:r>
            <a:r>
              <a:rPr lang="en-US" sz="1400" dirty="0"/>
              <a:t> / </a:t>
            </a:r>
            <a:r>
              <a:rPr lang="en-US" sz="1400" dirty="0" err="1"/>
              <a:t>ǂc</a:t>
            </a:r>
            <a:r>
              <a:rPr lang="en-US" sz="1400" dirty="0"/>
              <a:t> liturgy by John Wesley ; music by Austin C. Lovelace.</a:t>
            </a:r>
          </a:p>
          <a:p>
            <a:pPr marL="0" indent="0">
              <a:buNone/>
            </a:pPr>
            <a:r>
              <a:rPr lang="en-US" sz="1400" i="1" dirty="0">
                <a:solidFill>
                  <a:srgbClr val="FF0000"/>
                </a:solidFill>
              </a:rPr>
              <a:t>250      Choir edition.</a:t>
            </a:r>
          </a:p>
          <a:p>
            <a:pPr marL="0" indent="0">
              <a:buNone/>
            </a:pPr>
            <a:r>
              <a:rPr lang="en-US" sz="1400" dirty="0"/>
              <a:t>260      Nashville : </a:t>
            </a:r>
            <a:r>
              <a:rPr lang="en-US" sz="1400" dirty="0" err="1"/>
              <a:t>ǂb</a:t>
            </a:r>
            <a:r>
              <a:rPr lang="en-US" sz="1400" dirty="0"/>
              <a:t> Abingdon Press, </a:t>
            </a:r>
            <a:r>
              <a:rPr lang="en-US" sz="1400" dirty="0" err="1"/>
              <a:t>ǂc</a:t>
            </a:r>
            <a:r>
              <a:rPr lang="en-US" sz="1400" dirty="0"/>
              <a:t> ©1991.</a:t>
            </a:r>
          </a:p>
          <a:p>
            <a:pPr marL="0" indent="0">
              <a:buNone/>
            </a:pPr>
            <a:r>
              <a:rPr lang="en-US" sz="1400" dirty="0"/>
              <a:t>300      1 score </a:t>
            </a:r>
            <a:r>
              <a:rPr lang="en-US" sz="1400" i="1" dirty="0">
                <a:solidFill>
                  <a:srgbClr val="FF0000"/>
                </a:solidFill>
              </a:rPr>
              <a:t>(32 pages) </a:t>
            </a:r>
            <a:r>
              <a:rPr lang="en-US" sz="1400" dirty="0"/>
              <a:t>; </a:t>
            </a:r>
            <a:r>
              <a:rPr lang="en-US" sz="1400" dirty="0" err="1"/>
              <a:t>ǂc</a:t>
            </a:r>
            <a:r>
              <a:rPr lang="en-US" sz="1400" dirty="0"/>
              <a:t> 27 cm</a:t>
            </a:r>
          </a:p>
          <a:p>
            <a:pPr marL="0" indent="0">
              <a:buNone/>
            </a:pPr>
            <a:r>
              <a:rPr lang="en-US" sz="1400" dirty="0"/>
              <a:t>500      Title on p. 3: "John Wesley's covenant service : choir edition: for New Year's, Watch-Night, Covenant Sunday, or other special occasions ..."</a:t>
            </a:r>
          </a:p>
          <a:p>
            <a:pPr marL="0" indent="0">
              <a:buNone/>
            </a:pPr>
            <a:r>
              <a:rPr lang="en-US" sz="1400" dirty="0"/>
              <a:t>500      Arrangement: musical voluntaries, collects and prayers, scriptures, creeds, acts of worship, responses, meditations, doxology and offering (many traditionally liturgical, melodies given on single staves); optional communion or sermon--p. 3-20.</a:t>
            </a:r>
          </a:p>
        </p:txBody>
      </p:sp>
      <p:sp>
        <p:nvSpPr>
          <p:cNvPr id="5" name="Title 3"/>
          <p:cNvSpPr>
            <a:spLocks noGrp="1"/>
          </p:cNvSpPr>
          <p:nvPr>
            <p:ph type="title"/>
          </p:nvPr>
        </p:nvSpPr>
        <p:spPr>
          <a:xfrm>
            <a:off x="1231641" y="213122"/>
            <a:ext cx="6338508" cy="510777"/>
          </a:xfrm>
          <a:ln w="12700">
            <a:solidFill>
              <a:schemeClr val="tx1"/>
            </a:solidFill>
          </a:ln>
        </p:spPr>
        <p:txBody>
          <a:bodyPr/>
          <a:lstStyle/>
          <a:p>
            <a:r>
              <a:rPr lang="en-US" sz="2400" b="1" dirty="0">
                <a:solidFill>
                  <a:schemeClr val="tx2"/>
                </a:solidFill>
                <a:latin typeface="+mn-lt"/>
                <a:ea typeface="+mn-ea"/>
                <a:cs typeface="+mn-cs"/>
              </a:rPr>
              <a:t>Cataloging Scores Defensively:  Audience</a:t>
            </a:r>
          </a:p>
        </p:txBody>
      </p:sp>
      <p:sp>
        <p:nvSpPr>
          <p:cNvPr id="2" name="Rectangle 1"/>
          <p:cNvSpPr/>
          <p:nvPr/>
        </p:nvSpPr>
        <p:spPr>
          <a:xfrm>
            <a:off x="171449" y="4341826"/>
            <a:ext cx="4081567" cy="523220"/>
          </a:xfrm>
          <a:prstGeom prst="rect">
            <a:avLst/>
          </a:prstGeom>
        </p:spPr>
        <p:txBody>
          <a:bodyPr wrap="none">
            <a:spAutoFit/>
          </a:bodyPr>
          <a:lstStyle/>
          <a:p>
            <a:r>
              <a:rPr lang="en-US" sz="2800" b="1" dirty="0">
                <a:solidFill>
                  <a:srgbClr val="FF0000"/>
                </a:solidFill>
              </a:rPr>
              <a:t>Difference in Audience</a:t>
            </a:r>
            <a:endParaRPr lang="en-US" sz="2800" dirty="0"/>
          </a:p>
        </p:txBody>
      </p:sp>
    </p:spTree>
    <p:extLst>
      <p:ext uri="{BB962C8B-B14F-4D97-AF65-F5344CB8AC3E}">
        <p14:creationId xmlns:p14="http://schemas.microsoft.com/office/powerpoint/2010/main" val="30572930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23936" y="1119673"/>
            <a:ext cx="4271866" cy="3573625"/>
          </a:xfrm>
        </p:spPr>
        <p:txBody>
          <a:bodyPr/>
          <a:lstStyle/>
          <a:p>
            <a:pPr marL="0" indent="0">
              <a:buNone/>
            </a:pPr>
            <a:r>
              <a:rPr lang="en-US" sz="1100" dirty="0"/>
              <a:t>100 1   Handel, George </a:t>
            </a:r>
            <a:r>
              <a:rPr lang="en-US" sz="1100" dirty="0" err="1"/>
              <a:t>Frideric</a:t>
            </a:r>
            <a:r>
              <a:rPr lang="en-US" sz="1100" dirty="0"/>
              <a:t>, </a:t>
            </a:r>
            <a:r>
              <a:rPr lang="en-US" sz="1100" dirty="0" err="1"/>
              <a:t>ǂd</a:t>
            </a:r>
            <a:r>
              <a:rPr lang="en-US" sz="1100" dirty="0"/>
              <a:t> 1685-1759, </a:t>
            </a:r>
            <a:r>
              <a:rPr lang="en-US" sz="1100" dirty="0" err="1"/>
              <a:t>ǂe</a:t>
            </a:r>
            <a:r>
              <a:rPr lang="en-US" sz="1100" dirty="0"/>
              <a:t> composer.</a:t>
            </a:r>
          </a:p>
          <a:p>
            <a:pPr marL="0" indent="0">
              <a:buNone/>
            </a:pPr>
            <a:r>
              <a:rPr lang="en-US" sz="1100" dirty="0"/>
              <a:t>240 10 Coronation anthems. </a:t>
            </a:r>
            <a:r>
              <a:rPr lang="en-US" sz="1100" dirty="0" err="1"/>
              <a:t>ǂp</a:t>
            </a:r>
            <a:r>
              <a:rPr lang="en-US" sz="1100" dirty="0"/>
              <a:t> </a:t>
            </a:r>
            <a:r>
              <a:rPr lang="en-US" sz="1100" dirty="0" err="1"/>
              <a:t>Zadok</a:t>
            </a:r>
            <a:r>
              <a:rPr lang="en-US" sz="1100" dirty="0"/>
              <a:t> the priest</a:t>
            </a:r>
          </a:p>
          <a:p>
            <a:pPr marL="0" indent="0">
              <a:buNone/>
            </a:pPr>
            <a:r>
              <a:rPr lang="en-US" sz="1100" dirty="0"/>
              <a:t>245 10 </a:t>
            </a:r>
            <a:r>
              <a:rPr lang="en-US" sz="1100" dirty="0" err="1"/>
              <a:t>Zadok</a:t>
            </a:r>
            <a:r>
              <a:rPr lang="en-US" sz="1100" dirty="0"/>
              <a:t> the priest : </a:t>
            </a:r>
            <a:r>
              <a:rPr lang="en-US" sz="1100" dirty="0" err="1"/>
              <a:t>ǂb</a:t>
            </a:r>
            <a:r>
              <a:rPr lang="en-US" sz="1100" dirty="0"/>
              <a:t> coronation anthem : HWV 258 / </a:t>
            </a:r>
            <a:r>
              <a:rPr lang="en-US" sz="1100" dirty="0" err="1"/>
              <a:t>ǂc</a:t>
            </a:r>
            <a:r>
              <a:rPr lang="en-US" sz="1100" dirty="0"/>
              <a:t> </a:t>
            </a:r>
            <a:r>
              <a:rPr lang="en-US" sz="1100" dirty="0" err="1"/>
              <a:t>Händel</a:t>
            </a:r>
            <a:r>
              <a:rPr lang="en-US" sz="1100" dirty="0"/>
              <a:t> ; </a:t>
            </a:r>
            <a:r>
              <a:rPr lang="en-US" sz="1100" dirty="0" err="1"/>
              <a:t>herausgegeben</a:t>
            </a:r>
            <a:r>
              <a:rPr lang="en-US" sz="1100" dirty="0"/>
              <a:t> von = edited by Stephan </a:t>
            </a:r>
            <a:r>
              <a:rPr lang="en-US" sz="1100" dirty="0" err="1"/>
              <a:t>Blaut</a:t>
            </a:r>
            <a:r>
              <a:rPr lang="en-US" sz="1100" dirty="0"/>
              <a:t>.</a:t>
            </a:r>
          </a:p>
          <a:p>
            <a:pPr marL="0" indent="0">
              <a:buNone/>
            </a:pPr>
            <a:r>
              <a:rPr lang="en-US" sz="1100" i="1" dirty="0">
                <a:solidFill>
                  <a:srgbClr val="FF0000"/>
                </a:solidFill>
              </a:rPr>
              <a:t>250      </a:t>
            </a:r>
            <a:r>
              <a:rPr lang="en-US" sz="1100" i="1" dirty="0" err="1">
                <a:solidFill>
                  <a:srgbClr val="FF0000"/>
                </a:solidFill>
              </a:rPr>
              <a:t>Partitur</a:t>
            </a:r>
            <a:r>
              <a:rPr lang="en-US" sz="1100" i="1" dirty="0">
                <a:solidFill>
                  <a:srgbClr val="FF0000"/>
                </a:solidFill>
              </a:rPr>
              <a:t> = </a:t>
            </a:r>
            <a:r>
              <a:rPr lang="en-US" sz="1100" i="1" dirty="0" err="1">
                <a:solidFill>
                  <a:srgbClr val="FF0000"/>
                </a:solidFill>
              </a:rPr>
              <a:t>ǂb</a:t>
            </a:r>
            <a:r>
              <a:rPr lang="en-US" sz="1100" i="1" dirty="0">
                <a:solidFill>
                  <a:srgbClr val="FF0000"/>
                </a:solidFill>
              </a:rPr>
              <a:t> Score.</a:t>
            </a:r>
          </a:p>
          <a:p>
            <a:pPr marL="0" indent="0">
              <a:buNone/>
            </a:pPr>
            <a:r>
              <a:rPr lang="en-US" sz="1100" dirty="0"/>
              <a:t>264  1  Kassel : </a:t>
            </a:r>
            <a:r>
              <a:rPr lang="en-US" sz="1100" dirty="0" err="1"/>
              <a:t>ǂb</a:t>
            </a:r>
            <a:r>
              <a:rPr lang="en-US" sz="1100" dirty="0"/>
              <a:t> </a:t>
            </a:r>
            <a:r>
              <a:rPr lang="en-US" sz="1100" dirty="0" err="1"/>
              <a:t>Bärenreiter</a:t>
            </a:r>
            <a:r>
              <a:rPr lang="en-US" sz="1100" dirty="0"/>
              <a:t>, </a:t>
            </a:r>
            <a:r>
              <a:rPr lang="en-US" sz="1100" dirty="0" err="1"/>
              <a:t>ǂc</a:t>
            </a:r>
            <a:r>
              <a:rPr lang="en-US" sz="1100" dirty="0"/>
              <a:t> [2016]</a:t>
            </a:r>
          </a:p>
          <a:p>
            <a:pPr marL="0" indent="0">
              <a:buNone/>
            </a:pPr>
            <a:r>
              <a:rPr lang="en-US" sz="1100" dirty="0"/>
              <a:t>264  4  </a:t>
            </a:r>
            <a:r>
              <a:rPr lang="en-US" sz="1100" dirty="0" err="1"/>
              <a:t>ǂc</a:t>
            </a:r>
            <a:r>
              <a:rPr lang="en-US" sz="1100" dirty="0"/>
              <a:t> ©2016</a:t>
            </a:r>
          </a:p>
          <a:p>
            <a:pPr marL="0" indent="0">
              <a:buNone/>
            </a:pPr>
            <a:r>
              <a:rPr lang="en-US" sz="1100" i="1" dirty="0">
                <a:solidFill>
                  <a:srgbClr val="FF0000"/>
                </a:solidFill>
              </a:rPr>
              <a:t>300      1 score (iv, 27 pages) ; </a:t>
            </a:r>
            <a:r>
              <a:rPr lang="en-US" sz="1100" i="1" dirty="0" err="1">
                <a:solidFill>
                  <a:srgbClr val="FF0000"/>
                </a:solidFill>
              </a:rPr>
              <a:t>ǂc</a:t>
            </a:r>
            <a:r>
              <a:rPr lang="en-US" sz="1100" i="1" dirty="0">
                <a:solidFill>
                  <a:srgbClr val="FF0000"/>
                </a:solidFill>
              </a:rPr>
              <a:t> 31 cm</a:t>
            </a:r>
          </a:p>
          <a:p>
            <a:pPr marL="0" indent="0">
              <a:buNone/>
            </a:pPr>
            <a:r>
              <a:rPr lang="en-US" sz="1100" dirty="0"/>
              <a:t>382 01 mixed chorus </a:t>
            </a:r>
            <a:r>
              <a:rPr lang="en-US" sz="1100" dirty="0" err="1"/>
              <a:t>ǂv</a:t>
            </a:r>
            <a:r>
              <a:rPr lang="en-US" sz="1100" dirty="0"/>
              <a:t> SSAATBB </a:t>
            </a:r>
            <a:r>
              <a:rPr lang="en-US" sz="1100" dirty="0" err="1"/>
              <a:t>ǂe</a:t>
            </a:r>
            <a:r>
              <a:rPr lang="en-US" sz="1100" dirty="0"/>
              <a:t> 1 </a:t>
            </a:r>
            <a:r>
              <a:rPr lang="en-US" sz="1100" dirty="0" err="1"/>
              <a:t>ǂa</a:t>
            </a:r>
            <a:r>
              <a:rPr lang="en-US" sz="1100" dirty="0"/>
              <a:t> orchestra </a:t>
            </a:r>
            <a:r>
              <a:rPr lang="en-US" sz="1100" dirty="0" err="1"/>
              <a:t>ǂe</a:t>
            </a:r>
            <a:r>
              <a:rPr lang="en-US" sz="1100" dirty="0"/>
              <a:t> 1 ǂ2 </a:t>
            </a:r>
            <a:r>
              <a:rPr lang="en-US" sz="1100" dirty="0" err="1"/>
              <a:t>lcmpt</a:t>
            </a:r>
            <a:endParaRPr lang="en-US" sz="1100" dirty="0"/>
          </a:p>
          <a:p>
            <a:pPr marL="0" indent="0">
              <a:buNone/>
            </a:pPr>
            <a:r>
              <a:rPr lang="en-US" sz="1100" dirty="0"/>
              <a:t>500      Coronation anthem for mixed chorus (SSAATBB) and orchestra.</a:t>
            </a:r>
          </a:p>
          <a:p>
            <a:pPr marL="0" indent="0">
              <a:buNone/>
            </a:pPr>
            <a:r>
              <a:rPr lang="en-US" sz="1100" dirty="0"/>
              <a:t>500      Composed for the 1727 coronation of King George II.</a:t>
            </a:r>
          </a:p>
          <a:p>
            <a:pPr marL="0" indent="0">
              <a:buNone/>
            </a:pPr>
            <a:r>
              <a:rPr lang="en-US" sz="1100" dirty="0"/>
              <a:t>500      Urtext edition taken from the </a:t>
            </a:r>
            <a:r>
              <a:rPr lang="en-US" sz="1100" dirty="0" err="1"/>
              <a:t>Hallische</a:t>
            </a:r>
            <a:r>
              <a:rPr lang="en-US" sz="1100" dirty="0"/>
              <a:t> </a:t>
            </a:r>
            <a:r>
              <a:rPr lang="en-US" sz="1100" dirty="0" err="1"/>
              <a:t>Händel-Ausgabe</a:t>
            </a:r>
            <a:r>
              <a:rPr lang="en-US" sz="1100" dirty="0"/>
              <a:t>, series III, volume 10 (BA 10711-01).</a:t>
            </a:r>
          </a:p>
          <a:p>
            <a:pPr marL="0" indent="0">
              <a:buNone/>
            </a:pPr>
            <a:endParaRPr lang="en-US" sz="1100" dirty="0"/>
          </a:p>
        </p:txBody>
      </p:sp>
      <p:sp>
        <p:nvSpPr>
          <p:cNvPr id="4" name="Content Placeholder 3"/>
          <p:cNvSpPr>
            <a:spLocks noGrp="1"/>
          </p:cNvSpPr>
          <p:nvPr>
            <p:ph sz="half" idx="2"/>
          </p:nvPr>
        </p:nvSpPr>
        <p:spPr>
          <a:xfrm>
            <a:off x="4495802" y="1125991"/>
            <a:ext cx="4489578" cy="3306049"/>
          </a:xfrm>
        </p:spPr>
        <p:txBody>
          <a:bodyPr/>
          <a:lstStyle/>
          <a:p>
            <a:pPr marL="0" indent="0">
              <a:buNone/>
            </a:pPr>
            <a:r>
              <a:rPr lang="en-US" sz="1100" dirty="0"/>
              <a:t>100 1   Handel, George </a:t>
            </a:r>
            <a:r>
              <a:rPr lang="en-US" sz="1100" dirty="0" err="1"/>
              <a:t>Frideric</a:t>
            </a:r>
            <a:r>
              <a:rPr lang="en-US" sz="1100" dirty="0"/>
              <a:t>, </a:t>
            </a:r>
            <a:r>
              <a:rPr lang="en-US" sz="1100" dirty="0" err="1"/>
              <a:t>ǂd</a:t>
            </a:r>
            <a:r>
              <a:rPr lang="en-US" sz="1100" dirty="0"/>
              <a:t> 1685-1759, </a:t>
            </a:r>
            <a:r>
              <a:rPr lang="en-US" sz="1100" dirty="0" err="1"/>
              <a:t>ǂe</a:t>
            </a:r>
            <a:r>
              <a:rPr lang="en-US" sz="1100" dirty="0"/>
              <a:t> composer.</a:t>
            </a:r>
          </a:p>
          <a:p>
            <a:pPr marL="0" indent="0">
              <a:buNone/>
            </a:pPr>
            <a:r>
              <a:rPr lang="en-US" sz="1100" dirty="0"/>
              <a:t>240 10 Coronation anthems. </a:t>
            </a:r>
            <a:r>
              <a:rPr lang="en-US" sz="1100" dirty="0" err="1"/>
              <a:t>ǂp</a:t>
            </a:r>
            <a:r>
              <a:rPr lang="en-US" sz="1100" dirty="0"/>
              <a:t> </a:t>
            </a:r>
            <a:r>
              <a:rPr lang="en-US" sz="1100" dirty="0" err="1"/>
              <a:t>Zadok</a:t>
            </a:r>
            <a:r>
              <a:rPr lang="en-US" sz="1100" dirty="0"/>
              <a:t> the priest. </a:t>
            </a:r>
            <a:r>
              <a:rPr lang="en-US" sz="1100" dirty="0" err="1"/>
              <a:t>ǂs</a:t>
            </a:r>
            <a:r>
              <a:rPr lang="en-US" sz="1100" dirty="0"/>
              <a:t> Vocal score</a:t>
            </a:r>
          </a:p>
          <a:p>
            <a:pPr marL="0" indent="0">
              <a:buNone/>
            </a:pPr>
            <a:r>
              <a:rPr lang="en-US" sz="1100" dirty="0"/>
              <a:t>245 10 </a:t>
            </a:r>
            <a:r>
              <a:rPr lang="en-US" sz="1100" dirty="0" err="1"/>
              <a:t>Zadok</a:t>
            </a:r>
            <a:r>
              <a:rPr lang="en-US" sz="1100" dirty="0"/>
              <a:t> the priest : </a:t>
            </a:r>
            <a:r>
              <a:rPr lang="en-US" sz="1100" dirty="0" err="1"/>
              <a:t>ǂb</a:t>
            </a:r>
            <a:r>
              <a:rPr lang="en-US" sz="1100" dirty="0"/>
              <a:t> coronation anthem, HWV 258 / </a:t>
            </a:r>
            <a:r>
              <a:rPr lang="en-US" sz="1100" dirty="0" err="1"/>
              <a:t>ǂc</a:t>
            </a:r>
            <a:r>
              <a:rPr lang="en-US" sz="1100" dirty="0"/>
              <a:t> </a:t>
            </a:r>
            <a:r>
              <a:rPr lang="en-US" sz="1100" dirty="0" err="1"/>
              <a:t>Händel</a:t>
            </a:r>
            <a:r>
              <a:rPr lang="en-US" sz="1100" dirty="0"/>
              <a:t>.</a:t>
            </a:r>
          </a:p>
          <a:p>
            <a:pPr marL="0" indent="0">
              <a:buNone/>
            </a:pPr>
            <a:r>
              <a:rPr lang="en-US" sz="1100" i="1" dirty="0">
                <a:solidFill>
                  <a:srgbClr val="FF0000"/>
                </a:solidFill>
              </a:rPr>
              <a:t>250      </a:t>
            </a:r>
            <a:r>
              <a:rPr lang="en-US" sz="1100" i="1" dirty="0" err="1">
                <a:solidFill>
                  <a:srgbClr val="FF0000"/>
                </a:solidFill>
              </a:rPr>
              <a:t>Klavierauszug</a:t>
            </a:r>
            <a:r>
              <a:rPr lang="en-US" sz="1100" i="1" dirty="0">
                <a:solidFill>
                  <a:srgbClr val="FF0000"/>
                </a:solidFill>
              </a:rPr>
              <a:t> / </a:t>
            </a:r>
            <a:r>
              <a:rPr lang="en-US" sz="1100" i="1" dirty="0" err="1">
                <a:solidFill>
                  <a:srgbClr val="FF0000"/>
                </a:solidFill>
              </a:rPr>
              <a:t>ǂb</a:t>
            </a:r>
            <a:r>
              <a:rPr lang="en-US" sz="1100" i="1" dirty="0">
                <a:solidFill>
                  <a:srgbClr val="FF0000"/>
                </a:solidFill>
              </a:rPr>
              <a:t> </a:t>
            </a:r>
            <a:r>
              <a:rPr lang="en-US" sz="1100" i="1" dirty="0" err="1">
                <a:solidFill>
                  <a:srgbClr val="FF0000"/>
                </a:solidFill>
              </a:rPr>
              <a:t>nach</a:t>
            </a:r>
            <a:r>
              <a:rPr lang="en-US" sz="1100" i="1" dirty="0">
                <a:solidFill>
                  <a:srgbClr val="FF0000"/>
                </a:solidFill>
              </a:rPr>
              <a:t> </a:t>
            </a:r>
            <a:r>
              <a:rPr lang="en-US" sz="1100" i="1" dirty="0" err="1">
                <a:solidFill>
                  <a:srgbClr val="FF0000"/>
                </a:solidFill>
              </a:rPr>
              <a:t>dem</a:t>
            </a:r>
            <a:r>
              <a:rPr lang="en-US" sz="1100" i="1" dirty="0">
                <a:solidFill>
                  <a:srgbClr val="FF0000"/>
                </a:solidFill>
              </a:rPr>
              <a:t> Urtext der </a:t>
            </a:r>
            <a:r>
              <a:rPr lang="en-US" sz="1100" i="1" dirty="0" err="1">
                <a:solidFill>
                  <a:srgbClr val="FF0000"/>
                </a:solidFill>
              </a:rPr>
              <a:t>Hallischen</a:t>
            </a:r>
            <a:r>
              <a:rPr lang="en-US" sz="1100" i="1" dirty="0">
                <a:solidFill>
                  <a:srgbClr val="FF0000"/>
                </a:solidFill>
              </a:rPr>
              <a:t> </a:t>
            </a:r>
            <a:r>
              <a:rPr lang="en-US" sz="1100" i="1" dirty="0" err="1">
                <a:solidFill>
                  <a:srgbClr val="FF0000"/>
                </a:solidFill>
              </a:rPr>
              <a:t>Händel-Ausgabe</a:t>
            </a:r>
            <a:r>
              <a:rPr lang="en-US" sz="1100" i="1" dirty="0">
                <a:solidFill>
                  <a:srgbClr val="FF0000"/>
                </a:solidFill>
              </a:rPr>
              <a:t> von Andreas </a:t>
            </a:r>
            <a:r>
              <a:rPr lang="en-US" sz="1100" i="1" dirty="0" err="1">
                <a:solidFill>
                  <a:srgbClr val="FF0000"/>
                </a:solidFill>
              </a:rPr>
              <a:t>Köhs</a:t>
            </a:r>
            <a:r>
              <a:rPr lang="en-US" sz="1100" i="1" dirty="0">
                <a:solidFill>
                  <a:srgbClr val="FF0000"/>
                </a:solidFill>
              </a:rPr>
              <a:t> = Piano reduction / based on the Urtext of the Halle Handel edition by Andreas </a:t>
            </a:r>
            <a:r>
              <a:rPr lang="en-US" sz="1100" i="1" dirty="0" err="1">
                <a:solidFill>
                  <a:srgbClr val="FF0000"/>
                </a:solidFill>
              </a:rPr>
              <a:t>Köhs</a:t>
            </a:r>
            <a:r>
              <a:rPr lang="en-US" sz="1100" i="1" dirty="0">
                <a:solidFill>
                  <a:srgbClr val="FF0000"/>
                </a:solidFill>
              </a:rPr>
              <a:t>.</a:t>
            </a:r>
          </a:p>
          <a:p>
            <a:pPr marL="0" indent="0">
              <a:buNone/>
            </a:pPr>
            <a:r>
              <a:rPr lang="en-US" sz="1100" dirty="0"/>
              <a:t>264  1  Kassel : </a:t>
            </a:r>
            <a:r>
              <a:rPr lang="en-US" sz="1100" dirty="0" err="1"/>
              <a:t>ǂb</a:t>
            </a:r>
            <a:r>
              <a:rPr lang="en-US" sz="1100" dirty="0"/>
              <a:t> </a:t>
            </a:r>
            <a:r>
              <a:rPr lang="en-US" sz="1100" dirty="0" err="1"/>
              <a:t>Bärenreiter</a:t>
            </a:r>
            <a:r>
              <a:rPr lang="en-US" sz="1100" dirty="0"/>
              <a:t>, </a:t>
            </a:r>
            <a:r>
              <a:rPr lang="en-US" sz="1100" dirty="0" err="1"/>
              <a:t>ǂc</a:t>
            </a:r>
            <a:r>
              <a:rPr lang="en-US" sz="1100" dirty="0"/>
              <a:t> [2016]</a:t>
            </a:r>
          </a:p>
          <a:p>
            <a:pPr marL="0" indent="0">
              <a:buNone/>
            </a:pPr>
            <a:r>
              <a:rPr lang="en-US" sz="1100" dirty="0"/>
              <a:t>264  4  </a:t>
            </a:r>
            <a:r>
              <a:rPr lang="en-US" sz="1100" dirty="0" err="1"/>
              <a:t>ǂc</a:t>
            </a:r>
            <a:r>
              <a:rPr lang="en-US" sz="1100" dirty="0"/>
              <a:t> ©2016</a:t>
            </a:r>
          </a:p>
          <a:p>
            <a:pPr marL="0" indent="0">
              <a:buNone/>
            </a:pPr>
            <a:r>
              <a:rPr lang="en-US" sz="1100" i="1" dirty="0">
                <a:solidFill>
                  <a:srgbClr val="FF0000"/>
                </a:solidFill>
              </a:rPr>
              <a:t>300      1 vocal score (v, 19 pages) ; </a:t>
            </a:r>
            <a:r>
              <a:rPr lang="en-US" sz="1100" i="1" dirty="0" err="1">
                <a:solidFill>
                  <a:srgbClr val="FF0000"/>
                </a:solidFill>
              </a:rPr>
              <a:t>ǂc</a:t>
            </a:r>
            <a:r>
              <a:rPr lang="en-US" sz="1100" i="1" dirty="0">
                <a:solidFill>
                  <a:srgbClr val="FF0000"/>
                </a:solidFill>
              </a:rPr>
              <a:t> 27 cm</a:t>
            </a:r>
          </a:p>
          <a:p>
            <a:pPr marL="0" indent="0">
              <a:buNone/>
            </a:pPr>
            <a:r>
              <a:rPr lang="en-US" sz="1100" dirty="0">
                <a:solidFill>
                  <a:srgbClr val="FF0000"/>
                </a:solidFill>
              </a:rPr>
              <a:t>348      vocal score ǂ2 rda</a:t>
            </a:r>
          </a:p>
          <a:p>
            <a:pPr marL="0" indent="0">
              <a:buNone/>
            </a:pPr>
            <a:r>
              <a:rPr lang="en-US" sz="1100" dirty="0"/>
              <a:t>490 0   </a:t>
            </a:r>
            <a:r>
              <a:rPr lang="en-US" sz="1100" dirty="0" err="1"/>
              <a:t>Hallische</a:t>
            </a:r>
            <a:r>
              <a:rPr lang="en-US" sz="1100" dirty="0"/>
              <a:t> </a:t>
            </a:r>
            <a:r>
              <a:rPr lang="en-US" sz="1100" dirty="0" err="1"/>
              <a:t>Händel-Ausgabe</a:t>
            </a:r>
            <a:r>
              <a:rPr lang="en-US" sz="1100" dirty="0"/>
              <a:t> ; </a:t>
            </a:r>
            <a:r>
              <a:rPr lang="en-US" sz="1100" dirty="0" err="1"/>
              <a:t>ǂv</a:t>
            </a:r>
            <a:r>
              <a:rPr lang="en-US" sz="1100" dirty="0"/>
              <a:t> Supplement</a:t>
            </a:r>
          </a:p>
          <a:p>
            <a:pPr marL="0" indent="0">
              <a:buNone/>
            </a:pPr>
            <a:r>
              <a:rPr lang="en-US" sz="1100" dirty="0"/>
              <a:t>500      Supplementary edition to the </a:t>
            </a:r>
            <a:r>
              <a:rPr lang="en-US" sz="1100" dirty="0" err="1"/>
              <a:t>Hallische</a:t>
            </a:r>
            <a:r>
              <a:rPr lang="en-US" sz="1100" dirty="0"/>
              <a:t> </a:t>
            </a:r>
            <a:r>
              <a:rPr lang="en-US" sz="1100" dirty="0" err="1"/>
              <a:t>Händel-Ausgabe</a:t>
            </a:r>
            <a:r>
              <a:rPr lang="en-US" sz="1100" dirty="0"/>
              <a:t>, series III, volume 10 (BA 10711-01).</a:t>
            </a:r>
          </a:p>
          <a:p>
            <a:pPr marL="0" indent="0">
              <a:buNone/>
            </a:pPr>
            <a:r>
              <a:rPr lang="en-US" sz="1100" dirty="0"/>
              <a:t>500      Composed for the 1727 coronation of King George II.</a:t>
            </a:r>
          </a:p>
          <a:p>
            <a:pPr marL="0" indent="0">
              <a:buNone/>
            </a:pPr>
            <a:r>
              <a:rPr lang="en-US" sz="1100" dirty="0"/>
              <a:t>500      Originally for mixed chorus and orchestra; accompaniment arranged for piano.</a:t>
            </a:r>
          </a:p>
        </p:txBody>
      </p:sp>
      <p:sp>
        <p:nvSpPr>
          <p:cNvPr id="5" name="Title 1"/>
          <p:cNvSpPr>
            <a:spLocks noGrp="1"/>
          </p:cNvSpPr>
          <p:nvPr>
            <p:ph type="title"/>
          </p:nvPr>
        </p:nvSpPr>
        <p:spPr>
          <a:xfrm>
            <a:off x="1660849" y="344613"/>
            <a:ext cx="6090461" cy="467769"/>
          </a:xfrm>
          <a:ln w="12700">
            <a:solidFill>
              <a:schemeClr val="tx1"/>
            </a:solidFill>
          </a:ln>
        </p:spPr>
        <p:txBody>
          <a:bodyPr/>
          <a:lstStyle/>
          <a:p>
            <a:r>
              <a:rPr lang="en-US" sz="2400" b="1" dirty="0">
                <a:solidFill>
                  <a:schemeClr val="tx2"/>
                </a:solidFill>
                <a:latin typeface="+mn-lt"/>
                <a:ea typeface="+mn-ea"/>
                <a:cs typeface="+mn-cs"/>
              </a:rPr>
              <a:t>Cataloging Scores Defensively:  Format</a:t>
            </a:r>
          </a:p>
        </p:txBody>
      </p:sp>
      <p:sp>
        <p:nvSpPr>
          <p:cNvPr id="2" name="Rectangle 1"/>
          <p:cNvSpPr/>
          <p:nvPr/>
        </p:nvSpPr>
        <p:spPr>
          <a:xfrm>
            <a:off x="1968127" y="4492758"/>
            <a:ext cx="5475903" cy="507831"/>
          </a:xfrm>
          <a:prstGeom prst="rect">
            <a:avLst/>
          </a:prstGeom>
        </p:spPr>
        <p:txBody>
          <a:bodyPr wrap="square">
            <a:spAutoFit/>
          </a:bodyPr>
          <a:lstStyle/>
          <a:p>
            <a:pPr algn="ctr">
              <a:lnSpc>
                <a:spcPct val="150000"/>
              </a:lnSpc>
            </a:pPr>
            <a:r>
              <a:rPr lang="en-US" b="1" dirty="0">
                <a:solidFill>
                  <a:srgbClr val="FF0000"/>
                </a:solidFill>
              </a:rPr>
              <a:t>Difference in Format or Physical Presentation</a:t>
            </a:r>
          </a:p>
        </p:txBody>
      </p:sp>
    </p:spTree>
    <p:extLst>
      <p:ext uri="{BB962C8B-B14F-4D97-AF65-F5344CB8AC3E}">
        <p14:creationId xmlns:p14="http://schemas.microsoft.com/office/powerpoint/2010/main" val="22902669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58262" y="711200"/>
            <a:ext cx="4202723" cy="3946033"/>
          </a:xfrm>
        </p:spPr>
        <p:txBody>
          <a:bodyPr/>
          <a:lstStyle/>
          <a:p>
            <a:pPr marL="0" indent="0">
              <a:buNone/>
            </a:pPr>
            <a:r>
              <a:rPr lang="en-US" sz="1100" dirty="0"/>
              <a:t>024 2    9790600041763</a:t>
            </a:r>
          </a:p>
          <a:p>
            <a:pPr marL="0" indent="0">
              <a:buNone/>
            </a:pPr>
            <a:r>
              <a:rPr lang="en-US" sz="1100" dirty="0">
                <a:solidFill>
                  <a:srgbClr val="FF0000"/>
                </a:solidFill>
              </a:rPr>
              <a:t>028 32  </a:t>
            </a:r>
            <a:r>
              <a:rPr lang="en-US" sz="1100" i="1" dirty="0">
                <a:solidFill>
                  <a:srgbClr val="FF0000"/>
                </a:solidFill>
              </a:rPr>
              <a:t>494-02886 </a:t>
            </a:r>
            <a:r>
              <a:rPr lang="en-US" sz="1100" dirty="0" err="1"/>
              <a:t>ǂb</a:t>
            </a:r>
            <a:r>
              <a:rPr lang="en-US" sz="1100" dirty="0"/>
              <a:t> Theodore Presser Company</a:t>
            </a:r>
          </a:p>
          <a:p>
            <a:pPr marL="0" indent="0">
              <a:buNone/>
            </a:pPr>
            <a:r>
              <a:rPr lang="en-US" sz="1100" dirty="0">
                <a:solidFill>
                  <a:srgbClr val="FF0000"/>
                </a:solidFill>
              </a:rPr>
              <a:t>028 22  </a:t>
            </a:r>
            <a:r>
              <a:rPr lang="en-US" sz="1100" i="1" dirty="0">
                <a:solidFill>
                  <a:srgbClr val="FF0000"/>
                </a:solidFill>
              </a:rPr>
              <a:t>EICM-47 </a:t>
            </a:r>
            <a:r>
              <a:rPr lang="en-US" sz="1100" dirty="0" err="1"/>
              <a:t>ǂb</a:t>
            </a:r>
            <a:r>
              <a:rPr lang="en-US" sz="1100" dirty="0"/>
              <a:t> Editions </a:t>
            </a:r>
            <a:r>
              <a:rPr lang="en-US" sz="1100" dirty="0" err="1"/>
              <a:t>Orphée</a:t>
            </a:r>
            <a:r>
              <a:rPr lang="en-US" sz="1100" dirty="0"/>
              <a:t>, Inc.</a:t>
            </a:r>
          </a:p>
          <a:p>
            <a:pPr marL="0" indent="0">
              <a:buNone/>
            </a:pPr>
            <a:r>
              <a:rPr lang="en-US" sz="1100" dirty="0"/>
              <a:t>100 1    Mozart, Wolfgang Amadeus, </a:t>
            </a:r>
            <a:r>
              <a:rPr lang="en-US" sz="1100" dirty="0" err="1"/>
              <a:t>ǂd</a:t>
            </a:r>
            <a:r>
              <a:rPr lang="en-US" sz="1100" dirty="0"/>
              <a:t> 1756-1791, </a:t>
            </a:r>
            <a:r>
              <a:rPr lang="en-US" sz="1100" dirty="0" err="1"/>
              <a:t>ǂe</a:t>
            </a:r>
            <a:r>
              <a:rPr lang="en-US" sz="1100" dirty="0"/>
              <a:t> composer.</a:t>
            </a:r>
          </a:p>
          <a:p>
            <a:pPr marL="0" indent="0">
              <a:buNone/>
            </a:pPr>
            <a:r>
              <a:rPr lang="en-US" sz="1100" dirty="0"/>
              <a:t>240 10  </a:t>
            </a:r>
            <a:r>
              <a:rPr lang="en-US" sz="1100" dirty="0" err="1"/>
              <a:t>Zauberflöte</a:t>
            </a:r>
            <a:r>
              <a:rPr lang="en-US" sz="1100" dirty="0"/>
              <a:t>. </a:t>
            </a:r>
            <a:r>
              <a:rPr lang="en-US" sz="1100" dirty="0" err="1"/>
              <a:t>ǂk</a:t>
            </a:r>
            <a:r>
              <a:rPr lang="en-US" sz="1100" dirty="0"/>
              <a:t> Selections; </a:t>
            </a:r>
            <a:r>
              <a:rPr lang="en-US" sz="1100" dirty="0" err="1"/>
              <a:t>ǂo</a:t>
            </a:r>
            <a:r>
              <a:rPr lang="en-US" sz="1100" dirty="0"/>
              <a:t> arranged</a:t>
            </a:r>
          </a:p>
          <a:p>
            <a:pPr marL="0" indent="0">
              <a:buNone/>
            </a:pPr>
            <a:r>
              <a:rPr lang="en-US" sz="1100" dirty="0"/>
              <a:t>245 14  The magic flute : </a:t>
            </a:r>
            <a:r>
              <a:rPr lang="en-US" sz="1100" dirty="0" err="1"/>
              <a:t>ǂb</a:t>
            </a:r>
            <a:r>
              <a:rPr lang="en-US" sz="1100" dirty="0"/>
              <a:t> arranged for guitar, violin and viola, op. 40 / </a:t>
            </a:r>
            <a:r>
              <a:rPr lang="en-US" sz="1100" dirty="0" err="1"/>
              <a:t>ǂc</a:t>
            </a:r>
            <a:r>
              <a:rPr lang="en-US" sz="1100" dirty="0"/>
              <a:t> by W.A. Mozart ; Antoine de </a:t>
            </a:r>
            <a:r>
              <a:rPr lang="en-US" sz="1100" dirty="0" err="1"/>
              <a:t>Lhoyer</a:t>
            </a:r>
            <a:r>
              <a:rPr lang="en-US" sz="1100" dirty="0"/>
              <a:t> [arranger].</a:t>
            </a:r>
          </a:p>
          <a:p>
            <a:pPr marL="0" indent="0">
              <a:buNone/>
            </a:pPr>
            <a:r>
              <a:rPr lang="en-US" sz="1100" i="1" dirty="0">
                <a:solidFill>
                  <a:srgbClr val="FF0000"/>
                </a:solidFill>
              </a:rPr>
              <a:t>250       Parts.</a:t>
            </a:r>
          </a:p>
          <a:p>
            <a:pPr marL="0" indent="0">
              <a:buNone/>
            </a:pPr>
            <a:r>
              <a:rPr lang="en-US" sz="1100" dirty="0"/>
              <a:t>264  1   Columbus, OH : </a:t>
            </a:r>
            <a:r>
              <a:rPr lang="en-US" sz="1100" dirty="0" err="1"/>
              <a:t>ǂb</a:t>
            </a:r>
            <a:r>
              <a:rPr lang="en-US" sz="1100" dirty="0"/>
              <a:t> Editions </a:t>
            </a:r>
            <a:r>
              <a:rPr lang="en-US" sz="1100" dirty="0" err="1"/>
              <a:t>Orphee</a:t>
            </a:r>
            <a:r>
              <a:rPr lang="en-US" sz="1100" dirty="0"/>
              <a:t>, Inc., </a:t>
            </a:r>
            <a:r>
              <a:rPr lang="en-US" sz="1100" dirty="0" err="1"/>
              <a:t>ǂc</a:t>
            </a:r>
            <a:r>
              <a:rPr lang="en-US" sz="1100" dirty="0"/>
              <a:t> [2012]</a:t>
            </a:r>
          </a:p>
          <a:p>
            <a:pPr marL="0" indent="0">
              <a:buNone/>
            </a:pPr>
            <a:r>
              <a:rPr lang="en-US" sz="1100" dirty="0"/>
              <a:t>264  2   King of Prussia, PA : </a:t>
            </a:r>
            <a:r>
              <a:rPr lang="en-US" sz="1100" dirty="0" err="1"/>
              <a:t>ǂb</a:t>
            </a:r>
            <a:r>
              <a:rPr lang="en-US" sz="1100" dirty="0"/>
              <a:t> The Theodore Presser Company, sole selling agent</a:t>
            </a:r>
          </a:p>
          <a:p>
            <a:pPr marL="0" indent="0">
              <a:buNone/>
            </a:pPr>
            <a:r>
              <a:rPr lang="en-US" sz="1100" dirty="0"/>
              <a:t>264  4   </a:t>
            </a:r>
            <a:r>
              <a:rPr lang="en-US" sz="1100" dirty="0" err="1"/>
              <a:t>ǂc</a:t>
            </a:r>
            <a:r>
              <a:rPr lang="en-US" sz="1100" dirty="0"/>
              <a:t> ©2012</a:t>
            </a:r>
          </a:p>
          <a:p>
            <a:pPr marL="0" indent="0">
              <a:buNone/>
            </a:pPr>
            <a:r>
              <a:rPr lang="en-US" sz="1100" dirty="0">
                <a:solidFill>
                  <a:srgbClr val="FF0000"/>
                </a:solidFill>
              </a:rPr>
              <a:t>300       </a:t>
            </a:r>
            <a:r>
              <a:rPr lang="en-US" sz="1100" i="1" dirty="0">
                <a:solidFill>
                  <a:srgbClr val="FF0000"/>
                </a:solidFill>
              </a:rPr>
              <a:t>3 parts </a:t>
            </a:r>
            <a:r>
              <a:rPr lang="en-US" sz="1100" dirty="0"/>
              <a:t>; </a:t>
            </a:r>
            <a:r>
              <a:rPr lang="en-US" sz="1100" dirty="0" err="1"/>
              <a:t>ǂc</a:t>
            </a:r>
            <a:r>
              <a:rPr lang="en-US" sz="1100" dirty="0"/>
              <a:t> 31 cm</a:t>
            </a:r>
          </a:p>
          <a:p>
            <a:pPr marL="0" indent="0">
              <a:buNone/>
            </a:pPr>
            <a:r>
              <a:rPr lang="en-US" sz="1100" dirty="0"/>
              <a:t>382 01  guitar </a:t>
            </a:r>
            <a:r>
              <a:rPr lang="en-US" sz="1100" dirty="0" err="1"/>
              <a:t>ǂn</a:t>
            </a:r>
            <a:r>
              <a:rPr lang="en-US" sz="1100" dirty="0"/>
              <a:t> 1 </a:t>
            </a:r>
            <a:r>
              <a:rPr lang="en-US" sz="1100" dirty="0" err="1"/>
              <a:t>ǂa</a:t>
            </a:r>
            <a:r>
              <a:rPr lang="en-US" sz="1100" dirty="0"/>
              <a:t> violin </a:t>
            </a:r>
            <a:r>
              <a:rPr lang="en-US" sz="1100" dirty="0" err="1"/>
              <a:t>ǂn</a:t>
            </a:r>
            <a:r>
              <a:rPr lang="en-US" sz="1100" dirty="0"/>
              <a:t> 1 </a:t>
            </a:r>
            <a:r>
              <a:rPr lang="en-US" sz="1100" dirty="0" err="1"/>
              <a:t>ǂa</a:t>
            </a:r>
            <a:r>
              <a:rPr lang="en-US" sz="1100" dirty="0"/>
              <a:t> viola </a:t>
            </a:r>
            <a:r>
              <a:rPr lang="en-US" sz="1100" dirty="0" err="1"/>
              <a:t>ǂn</a:t>
            </a:r>
            <a:r>
              <a:rPr lang="en-US" sz="1100" dirty="0"/>
              <a:t> 1 </a:t>
            </a:r>
            <a:r>
              <a:rPr lang="en-US" sz="1100" dirty="0" err="1"/>
              <a:t>ǂs</a:t>
            </a:r>
            <a:r>
              <a:rPr lang="en-US" sz="1100" dirty="0"/>
              <a:t> 3 ǂ2 </a:t>
            </a:r>
            <a:r>
              <a:rPr lang="en-US" sz="1100" dirty="0" err="1"/>
              <a:t>lcmpt</a:t>
            </a:r>
            <a:endParaRPr lang="en-US" sz="1100" dirty="0"/>
          </a:p>
          <a:p>
            <a:pPr marL="0" indent="0">
              <a:buNone/>
            </a:pPr>
            <a:r>
              <a:rPr lang="en-US" sz="1100" dirty="0"/>
              <a:t>500       Edited, with a preface, by </a:t>
            </a:r>
            <a:r>
              <a:rPr lang="en-US" sz="1100" dirty="0" err="1"/>
              <a:t>Matanya</a:t>
            </a:r>
            <a:r>
              <a:rPr lang="en-US" sz="1100" dirty="0"/>
              <a:t> </a:t>
            </a:r>
            <a:r>
              <a:rPr lang="en-US" sz="1100" dirty="0" err="1"/>
              <a:t>Ophee</a:t>
            </a:r>
            <a:r>
              <a:rPr lang="en-US" sz="1100" dirty="0"/>
              <a:t>.</a:t>
            </a:r>
          </a:p>
          <a:p>
            <a:pPr marL="0" indent="0">
              <a:buNone/>
            </a:pPr>
            <a:r>
              <a:rPr lang="en-US" sz="1100" dirty="0"/>
              <a:t>500       Based on an early 19th century print edition, originally published in Paris by </a:t>
            </a:r>
            <a:r>
              <a:rPr lang="en-US" sz="1100" dirty="0" err="1"/>
              <a:t>Lemoine</a:t>
            </a:r>
            <a:r>
              <a:rPr lang="en-US" sz="1100" dirty="0"/>
              <a:t>, housed in the Library of Congress.</a:t>
            </a:r>
          </a:p>
          <a:p>
            <a:pPr marL="0" indent="0">
              <a:buNone/>
            </a:pPr>
            <a:r>
              <a:rPr lang="en-US" sz="1100" dirty="0"/>
              <a:t>546       </a:t>
            </a:r>
            <a:r>
              <a:rPr lang="en-US" sz="1100" dirty="0" err="1"/>
              <a:t>ǂb</a:t>
            </a:r>
            <a:r>
              <a:rPr lang="en-US" sz="1100" dirty="0"/>
              <a:t> Staff notation.</a:t>
            </a:r>
          </a:p>
        </p:txBody>
      </p:sp>
      <p:sp>
        <p:nvSpPr>
          <p:cNvPr id="4" name="Content Placeholder 3"/>
          <p:cNvSpPr>
            <a:spLocks noGrp="1"/>
          </p:cNvSpPr>
          <p:nvPr>
            <p:ph sz="half" idx="2"/>
          </p:nvPr>
        </p:nvSpPr>
        <p:spPr>
          <a:xfrm>
            <a:off x="4353013" y="844688"/>
            <a:ext cx="4653706" cy="3624675"/>
          </a:xfrm>
        </p:spPr>
        <p:txBody>
          <a:bodyPr/>
          <a:lstStyle/>
          <a:p>
            <a:pPr marL="0" lvl="0" indent="0">
              <a:buNone/>
            </a:pPr>
            <a:r>
              <a:rPr lang="en-US" sz="1100" dirty="0">
                <a:solidFill>
                  <a:srgbClr val="000000"/>
                </a:solidFill>
              </a:rPr>
              <a:t>024 2    9790600041756</a:t>
            </a:r>
          </a:p>
          <a:p>
            <a:pPr marL="0" lvl="0" indent="0">
              <a:buNone/>
            </a:pPr>
            <a:r>
              <a:rPr lang="en-US" sz="1100" dirty="0">
                <a:solidFill>
                  <a:srgbClr val="FF0000"/>
                </a:solidFill>
              </a:rPr>
              <a:t>028 32  </a:t>
            </a:r>
            <a:r>
              <a:rPr lang="en-US" sz="1100" i="1" dirty="0">
                <a:solidFill>
                  <a:srgbClr val="FF0000"/>
                </a:solidFill>
              </a:rPr>
              <a:t>494-02885</a:t>
            </a:r>
            <a:r>
              <a:rPr lang="en-US" sz="1100" dirty="0">
                <a:solidFill>
                  <a:srgbClr val="FF0000"/>
                </a:solidFill>
              </a:rPr>
              <a:t> </a:t>
            </a:r>
            <a:r>
              <a:rPr lang="en-US" sz="1100" dirty="0" err="1">
                <a:solidFill>
                  <a:srgbClr val="000000"/>
                </a:solidFill>
              </a:rPr>
              <a:t>ǂb</a:t>
            </a:r>
            <a:r>
              <a:rPr lang="en-US" sz="1100" dirty="0">
                <a:solidFill>
                  <a:srgbClr val="000000"/>
                </a:solidFill>
              </a:rPr>
              <a:t> Theodore Presser Company</a:t>
            </a:r>
          </a:p>
          <a:p>
            <a:pPr marL="0" lvl="0" indent="0">
              <a:buNone/>
            </a:pPr>
            <a:r>
              <a:rPr lang="en-US" sz="1100" dirty="0">
                <a:solidFill>
                  <a:srgbClr val="FF0000"/>
                </a:solidFill>
              </a:rPr>
              <a:t>028 22  </a:t>
            </a:r>
            <a:r>
              <a:rPr lang="en-US" sz="1100" i="1" dirty="0">
                <a:solidFill>
                  <a:srgbClr val="FF0000"/>
                </a:solidFill>
              </a:rPr>
              <a:t>EICM-47a</a:t>
            </a:r>
            <a:r>
              <a:rPr lang="en-US" sz="1100" dirty="0">
                <a:solidFill>
                  <a:srgbClr val="FF0000"/>
                </a:solidFill>
              </a:rPr>
              <a:t> </a:t>
            </a:r>
            <a:r>
              <a:rPr lang="en-US" sz="1100" dirty="0" err="1">
                <a:solidFill>
                  <a:srgbClr val="000000"/>
                </a:solidFill>
              </a:rPr>
              <a:t>ǂb</a:t>
            </a:r>
            <a:r>
              <a:rPr lang="en-US" sz="1100" dirty="0">
                <a:solidFill>
                  <a:srgbClr val="000000"/>
                </a:solidFill>
              </a:rPr>
              <a:t> Editions </a:t>
            </a:r>
            <a:r>
              <a:rPr lang="en-US" sz="1100" dirty="0" err="1">
                <a:solidFill>
                  <a:srgbClr val="000000"/>
                </a:solidFill>
              </a:rPr>
              <a:t>Orphée</a:t>
            </a:r>
            <a:r>
              <a:rPr lang="en-US" sz="1100" dirty="0">
                <a:solidFill>
                  <a:srgbClr val="000000"/>
                </a:solidFill>
              </a:rPr>
              <a:t>, Inc.</a:t>
            </a:r>
          </a:p>
          <a:p>
            <a:pPr marL="0" lvl="0" indent="0">
              <a:buNone/>
            </a:pPr>
            <a:r>
              <a:rPr lang="en-US" sz="1100" dirty="0">
                <a:solidFill>
                  <a:srgbClr val="000000"/>
                </a:solidFill>
              </a:rPr>
              <a:t>100 1    Mozart, Wolfgang Amadeus, </a:t>
            </a:r>
            <a:r>
              <a:rPr lang="en-US" sz="1100" dirty="0" err="1">
                <a:solidFill>
                  <a:srgbClr val="000000"/>
                </a:solidFill>
              </a:rPr>
              <a:t>ǂd</a:t>
            </a:r>
            <a:r>
              <a:rPr lang="en-US" sz="1100" dirty="0">
                <a:solidFill>
                  <a:srgbClr val="000000"/>
                </a:solidFill>
              </a:rPr>
              <a:t> 1756-1791, </a:t>
            </a:r>
            <a:r>
              <a:rPr lang="en-US" sz="1100" dirty="0" err="1">
                <a:solidFill>
                  <a:srgbClr val="000000"/>
                </a:solidFill>
              </a:rPr>
              <a:t>ǂe</a:t>
            </a:r>
            <a:r>
              <a:rPr lang="en-US" sz="1100" dirty="0">
                <a:solidFill>
                  <a:srgbClr val="000000"/>
                </a:solidFill>
              </a:rPr>
              <a:t> composer.</a:t>
            </a:r>
          </a:p>
          <a:p>
            <a:pPr marL="0" lvl="0" indent="0">
              <a:buNone/>
            </a:pPr>
            <a:r>
              <a:rPr lang="en-US" sz="1100" dirty="0">
                <a:solidFill>
                  <a:srgbClr val="000000"/>
                </a:solidFill>
              </a:rPr>
              <a:t>240 10  </a:t>
            </a:r>
            <a:r>
              <a:rPr lang="en-US" sz="1100" dirty="0" err="1">
                <a:solidFill>
                  <a:srgbClr val="000000"/>
                </a:solidFill>
              </a:rPr>
              <a:t>Zauberflöte</a:t>
            </a:r>
            <a:r>
              <a:rPr lang="en-US" sz="1100" dirty="0">
                <a:solidFill>
                  <a:srgbClr val="000000"/>
                </a:solidFill>
              </a:rPr>
              <a:t>. </a:t>
            </a:r>
            <a:r>
              <a:rPr lang="en-US" sz="1100" dirty="0" err="1">
                <a:solidFill>
                  <a:srgbClr val="000000"/>
                </a:solidFill>
              </a:rPr>
              <a:t>ǂk</a:t>
            </a:r>
            <a:r>
              <a:rPr lang="en-US" sz="1100" dirty="0">
                <a:solidFill>
                  <a:srgbClr val="000000"/>
                </a:solidFill>
              </a:rPr>
              <a:t> Selections; </a:t>
            </a:r>
            <a:r>
              <a:rPr lang="en-US" sz="1100" dirty="0" err="1">
                <a:solidFill>
                  <a:srgbClr val="000000"/>
                </a:solidFill>
              </a:rPr>
              <a:t>ǂo</a:t>
            </a:r>
            <a:r>
              <a:rPr lang="en-US" sz="1100" dirty="0">
                <a:solidFill>
                  <a:srgbClr val="000000"/>
                </a:solidFill>
              </a:rPr>
              <a:t> arranged</a:t>
            </a:r>
          </a:p>
          <a:p>
            <a:pPr marL="0" lvl="0" indent="0">
              <a:buNone/>
            </a:pPr>
            <a:r>
              <a:rPr lang="en-US" sz="1100" dirty="0">
                <a:solidFill>
                  <a:srgbClr val="000000"/>
                </a:solidFill>
              </a:rPr>
              <a:t>245 14  The magic flute : </a:t>
            </a:r>
            <a:r>
              <a:rPr lang="en-US" sz="1100" dirty="0" err="1">
                <a:solidFill>
                  <a:srgbClr val="000000"/>
                </a:solidFill>
              </a:rPr>
              <a:t>ǂb</a:t>
            </a:r>
            <a:r>
              <a:rPr lang="en-US" sz="1100" dirty="0">
                <a:solidFill>
                  <a:srgbClr val="000000"/>
                </a:solidFill>
              </a:rPr>
              <a:t> arranged for guitar, violin and viola, op. 40 / </a:t>
            </a:r>
            <a:r>
              <a:rPr lang="en-US" sz="1100" dirty="0" err="1">
                <a:solidFill>
                  <a:srgbClr val="000000"/>
                </a:solidFill>
              </a:rPr>
              <a:t>ǂc</a:t>
            </a:r>
            <a:r>
              <a:rPr lang="en-US" sz="1100" dirty="0">
                <a:solidFill>
                  <a:srgbClr val="000000"/>
                </a:solidFill>
              </a:rPr>
              <a:t> by W.A. Mozart ; Antoine de </a:t>
            </a:r>
            <a:r>
              <a:rPr lang="en-US" sz="1100" dirty="0" err="1">
                <a:solidFill>
                  <a:srgbClr val="000000"/>
                </a:solidFill>
              </a:rPr>
              <a:t>Lhoyer</a:t>
            </a:r>
            <a:r>
              <a:rPr lang="en-US" sz="1100" dirty="0">
                <a:solidFill>
                  <a:srgbClr val="000000"/>
                </a:solidFill>
              </a:rPr>
              <a:t> [arranger].</a:t>
            </a:r>
          </a:p>
          <a:p>
            <a:pPr marL="0" lvl="0" indent="0">
              <a:buNone/>
            </a:pPr>
            <a:r>
              <a:rPr lang="en-US" sz="1100" i="1" dirty="0">
                <a:solidFill>
                  <a:srgbClr val="FF0000"/>
                </a:solidFill>
              </a:rPr>
              <a:t>250       Score.</a:t>
            </a:r>
          </a:p>
          <a:p>
            <a:pPr marL="0" lvl="0" indent="0">
              <a:buNone/>
            </a:pPr>
            <a:r>
              <a:rPr lang="en-US" sz="1100" dirty="0">
                <a:solidFill>
                  <a:srgbClr val="000000"/>
                </a:solidFill>
              </a:rPr>
              <a:t>264  1   Columbus, OH : </a:t>
            </a:r>
            <a:r>
              <a:rPr lang="en-US" sz="1100" dirty="0" err="1">
                <a:solidFill>
                  <a:srgbClr val="000000"/>
                </a:solidFill>
              </a:rPr>
              <a:t>ǂb</a:t>
            </a:r>
            <a:r>
              <a:rPr lang="en-US" sz="1100" dirty="0">
                <a:solidFill>
                  <a:srgbClr val="000000"/>
                </a:solidFill>
              </a:rPr>
              <a:t> Editions </a:t>
            </a:r>
            <a:r>
              <a:rPr lang="en-US" sz="1100" dirty="0" err="1">
                <a:solidFill>
                  <a:srgbClr val="000000"/>
                </a:solidFill>
              </a:rPr>
              <a:t>Orphee</a:t>
            </a:r>
            <a:r>
              <a:rPr lang="en-US" sz="1100" dirty="0">
                <a:solidFill>
                  <a:srgbClr val="000000"/>
                </a:solidFill>
              </a:rPr>
              <a:t>, Inc., </a:t>
            </a:r>
            <a:r>
              <a:rPr lang="en-US" sz="1100" dirty="0" err="1">
                <a:solidFill>
                  <a:srgbClr val="000000"/>
                </a:solidFill>
              </a:rPr>
              <a:t>ǂc</a:t>
            </a:r>
            <a:r>
              <a:rPr lang="en-US" sz="1100" dirty="0">
                <a:solidFill>
                  <a:srgbClr val="000000"/>
                </a:solidFill>
              </a:rPr>
              <a:t> [2012]</a:t>
            </a:r>
          </a:p>
          <a:p>
            <a:pPr marL="0" lvl="0" indent="0">
              <a:buNone/>
            </a:pPr>
            <a:r>
              <a:rPr lang="en-US" sz="1100" dirty="0">
                <a:solidFill>
                  <a:srgbClr val="000000"/>
                </a:solidFill>
              </a:rPr>
              <a:t>264  2   King of Prussia, PA : </a:t>
            </a:r>
            <a:r>
              <a:rPr lang="en-US" sz="1100" dirty="0" err="1">
                <a:solidFill>
                  <a:srgbClr val="000000"/>
                </a:solidFill>
              </a:rPr>
              <a:t>ǂb</a:t>
            </a:r>
            <a:r>
              <a:rPr lang="en-US" sz="1100" dirty="0">
                <a:solidFill>
                  <a:srgbClr val="000000"/>
                </a:solidFill>
              </a:rPr>
              <a:t> The Theodore Presser Company, sole selling agent</a:t>
            </a:r>
          </a:p>
          <a:p>
            <a:pPr marL="0" lvl="0" indent="0">
              <a:buNone/>
            </a:pPr>
            <a:r>
              <a:rPr lang="en-US" sz="1100" dirty="0">
                <a:solidFill>
                  <a:srgbClr val="000000"/>
                </a:solidFill>
              </a:rPr>
              <a:t>264  4   </a:t>
            </a:r>
            <a:r>
              <a:rPr lang="en-US" sz="1100" dirty="0" err="1">
                <a:solidFill>
                  <a:srgbClr val="000000"/>
                </a:solidFill>
              </a:rPr>
              <a:t>ǂc</a:t>
            </a:r>
            <a:r>
              <a:rPr lang="en-US" sz="1100" dirty="0">
                <a:solidFill>
                  <a:srgbClr val="000000"/>
                </a:solidFill>
              </a:rPr>
              <a:t> ©2012</a:t>
            </a:r>
          </a:p>
          <a:p>
            <a:pPr marL="0" lvl="0" indent="0">
              <a:buNone/>
            </a:pPr>
            <a:r>
              <a:rPr lang="en-US" sz="1100" dirty="0">
                <a:solidFill>
                  <a:srgbClr val="FF0000"/>
                </a:solidFill>
              </a:rPr>
              <a:t>300       </a:t>
            </a:r>
            <a:r>
              <a:rPr lang="en-US" sz="1100" i="1" dirty="0">
                <a:solidFill>
                  <a:srgbClr val="FF0000"/>
                </a:solidFill>
              </a:rPr>
              <a:t>1 score (34 pages) </a:t>
            </a:r>
            <a:r>
              <a:rPr lang="en-US" sz="1100" dirty="0">
                <a:solidFill>
                  <a:srgbClr val="000000"/>
                </a:solidFill>
              </a:rPr>
              <a:t>; </a:t>
            </a:r>
            <a:r>
              <a:rPr lang="en-US" sz="1100" dirty="0" err="1">
                <a:solidFill>
                  <a:srgbClr val="000000"/>
                </a:solidFill>
              </a:rPr>
              <a:t>ǂc</a:t>
            </a:r>
            <a:r>
              <a:rPr lang="en-US" sz="1100" dirty="0">
                <a:solidFill>
                  <a:srgbClr val="000000"/>
                </a:solidFill>
              </a:rPr>
              <a:t> 31 cm</a:t>
            </a:r>
          </a:p>
          <a:p>
            <a:pPr marL="0" lvl="0" indent="0">
              <a:buNone/>
            </a:pPr>
            <a:r>
              <a:rPr lang="en-US" sz="1100" dirty="0">
                <a:solidFill>
                  <a:srgbClr val="000000"/>
                </a:solidFill>
              </a:rPr>
              <a:t>382 01  guitar </a:t>
            </a:r>
            <a:r>
              <a:rPr lang="en-US" sz="1100" dirty="0" err="1">
                <a:solidFill>
                  <a:srgbClr val="000000"/>
                </a:solidFill>
              </a:rPr>
              <a:t>ǂn</a:t>
            </a:r>
            <a:r>
              <a:rPr lang="en-US" sz="1100" dirty="0">
                <a:solidFill>
                  <a:srgbClr val="000000"/>
                </a:solidFill>
              </a:rPr>
              <a:t> 1 </a:t>
            </a:r>
            <a:r>
              <a:rPr lang="en-US" sz="1100" dirty="0" err="1">
                <a:solidFill>
                  <a:srgbClr val="000000"/>
                </a:solidFill>
              </a:rPr>
              <a:t>ǂa</a:t>
            </a:r>
            <a:r>
              <a:rPr lang="en-US" sz="1100" dirty="0">
                <a:solidFill>
                  <a:srgbClr val="000000"/>
                </a:solidFill>
              </a:rPr>
              <a:t> violin </a:t>
            </a:r>
            <a:r>
              <a:rPr lang="en-US" sz="1100" dirty="0" err="1">
                <a:solidFill>
                  <a:srgbClr val="000000"/>
                </a:solidFill>
              </a:rPr>
              <a:t>ǂn</a:t>
            </a:r>
            <a:r>
              <a:rPr lang="en-US" sz="1100" dirty="0">
                <a:solidFill>
                  <a:srgbClr val="000000"/>
                </a:solidFill>
              </a:rPr>
              <a:t> 1 </a:t>
            </a:r>
            <a:r>
              <a:rPr lang="en-US" sz="1100" dirty="0" err="1">
                <a:solidFill>
                  <a:srgbClr val="000000"/>
                </a:solidFill>
              </a:rPr>
              <a:t>ǂa</a:t>
            </a:r>
            <a:r>
              <a:rPr lang="en-US" sz="1100" dirty="0">
                <a:solidFill>
                  <a:srgbClr val="000000"/>
                </a:solidFill>
              </a:rPr>
              <a:t> viola </a:t>
            </a:r>
            <a:r>
              <a:rPr lang="en-US" sz="1100" dirty="0" err="1">
                <a:solidFill>
                  <a:srgbClr val="000000"/>
                </a:solidFill>
              </a:rPr>
              <a:t>ǂn</a:t>
            </a:r>
            <a:r>
              <a:rPr lang="en-US" sz="1100" dirty="0">
                <a:solidFill>
                  <a:srgbClr val="000000"/>
                </a:solidFill>
              </a:rPr>
              <a:t> 1 </a:t>
            </a:r>
            <a:r>
              <a:rPr lang="en-US" sz="1100" dirty="0" err="1">
                <a:solidFill>
                  <a:srgbClr val="000000"/>
                </a:solidFill>
              </a:rPr>
              <a:t>ǂs</a:t>
            </a:r>
            <a:r>
              <a:rPr lang="en-US" sz="1100" dirty="0">
                <a:solidFill>
                  <a:srgbClr val="000000"/>
                </a:solidFill>
              </a:rPr>
              <a:t> 3 ǂ2 </a:t>
            </a:r>
            <a:r>
              <a:rPr lang="en-US" sz="1100" dirty="0" err="1">
                <a:solidFill>
                  <a:srgbClr val="000000"/>
                </a:solidFill>
              </a:rPr>
              <a:t>lcmpt</a:t>
            </a:r>
            <a:endParaRPr lang="en-US" sz="1100" dirty="0">
              <a:solidFill>
                <a:srgbClr val="000000"/>
              </a:solidFill>
            </a:endParaRPr>
          </a:p>
          <a:p>
            <a:pPr marL="0" lvl="0" indent="0">
              <a:buNone/>
            </a:pPr>
            <a:r>
              <a:rPr lang="en-US" sz="1100" dirty="0">
                <a:solidFill>
                  <a:srgbClr val="000000"/>
                </a:solidFill>
              </a:rPr>
              <a:t>500       Edited, with a preface, by </a:t>
            </a:r>
            <a:r>
              <a:rPr lang="en-US" sz="1100" dirty="0" err="1">
                <a:solidFill>
                  <a:srgbClr val="000000"/>
                </a:solidFill>
              </a:rPr>
              <a:t>Matanya</a:t>
            </a:r>
            <a:r>
              <a:rPr lang="en-US" sz="1100" dirty="0">
                <a:solidFill>
                  <a:srgbClr val="000000"/>
                </a:solidFill>
              </a:rPr>
              <a:t> </a:t>
            </a:r>
            <a:r>
              <a:rPr lang="en-US" sz="1100" dirty="0" err="1">
                <a:solidFill>
                  <a:srgbClr val="000000"/>
                </a:solidFill>
              </a:rPr>
              <a:t>Ophee</a:t>
            </a:r>
            <a:r>
              <a:rPr lang="en-US" sz="1100" dirty="0">
                <a:solidFill>
                  <a:srgbClr val="000000"/>
                </a:solidFill>
              </a:rPr>
              <a:t>.</a:t>
            </a:r>
          </a:p>
          <a:p>
            <a:pPr marL="0" lvl="0" indent="0">
              <a:buNone/>
            </a:pPr>
            <a:r>
              <a:rPr lang="en-US" sz="1100" dirty="0">
                <a:solidFill>
                  <a:srgbClr val="000000"/>
                </a:solidFill>
              </a:rPr>
              <a:t>500       Based on an early 19th century print edition, originally published in Paris by </a:t>
            </a:r>
            <a:r>
              <a:rPr lang="en-US" sz="1100" dirty="0" err="1">
                <a:solidFill>
                  <a:srgbClr val="000000"/>
                </a:solidFill>
              </a:rPr>
              <a:t>Lemoine</a:t>
            </a:r>
            <a:r>
              <a:rPr lang="en-US" sz="1100" dirty="0">
                <a:solidFill>
                  <a:srgbClr val="000000"/>
                </a:solidFill>
              </a:rPr>
              <a:t>, housed in the Library of Congress.</a:t>
            </a:r>
          </a:p>
          <a:p>
            <a:pPr marL="0" lvl="0" indent="0">
              <a:buNone/>
            </a:pPr>
            <a:r>
              <a:rPr lang="en-US" sz="1100" dirty="0">
                <a:solidFill>
                  <a:srgbClr val="000000"/>
                </a:solidFill>
              </a:rPr>
              <a:t>546       </a:t>
            </a:r>
            <a:r>
              <a:rPr lang="en-US" sz="1100" dirty="0" err="1">
                <a:solidFill>
                  <a:srgbClr val="000000"/>
                </a:solidFill>
              </a:rPr>
              <a:t>ǂb</a:t>
            </a:r>
            <a:r>
              <a:rPr lang="en-US" sz="1100" dirty="0">
                <a:solidFill>
                  <a:srgbClr val="000000"/>
                </a:solidFill>
              </a:rPr>
              <a:t> Staff notation.</a:t>
            </a:r>
            <a:endParaRPr lang="en-US" sz="1500" dirty="0"/>
          </a:p>
        </p:txBody>
      </p:sp>
      <p:sp>
        <p:nvSpPr>
          <p:cNvPr id="5" name="Title 3"/>
          <p:cNvSpPr>
            <a:spLocks noGrp="1"/>
          </p:cNvSpPr>
          <p:nvPr>
            <p:ph type="title"/>
          </p:nvPr>
        </p:nvSpPr>
        <p:spPr>
          <a:xfrm>
            <a:off x="1438070" y="147881"/>
            <a:ext cx="6166259" cy="443453"/>
          </a:xfrm>
          <a:ln w="12700">
            <a:solidFill>
              <a:schemeClr val="tx1"/>
            </a:solidFill>
          </a:ln>
        </p:spPr>
        <p:txBody>
          <a:bodyPr/>
          <a:lstStyle/>
          <a:p>
            <a:r>
              <a:rPr lang="en-US" sz="2400" b="1" dirty="0">
                <a:solidFill>
                  <a:schemeClr val="tx2"/>
                </a:solidFill>
                <a:latin typeface="+mn-lt"/>
                <a:ea typeface="+mn-ea"/>
                <a:cs typeface="+mn-cs"/>
              </a:rPr>
              <a:t>Cataloging Scores Defensively:  Format</a:t>
            </a:r>
          </a:p>
        </p:txBody>
      </p:sp>
      <p:sp>
        <p:nvSpPr>
          <p:cNvPr id="2" name="Rectangle 1"/>
          <p:cNvSpPr/>
          <p:nvPr/>
        </p:nvSpPr>
        <p:spPr>
          <a:xfrm>
            <a:off x="2192650" y="4537160"/>
            <a:ext cx="4657100" cy="461665"/>
          </a:xfrm>
          <a:prstGeom prst="rect">
            <a:avLst/>
          </a:prstGeom>
        </p:spPr>
        <p:txBody>
          <a:bodyPr wrap="square">
            <a:spAutoFit/>
          </a:bodyPr>
          <a:lstStyle/>
          <a:p>
            <a:pPr algn="ctr">
              <a:lnSpc>
                <a:spcPct val="150000"/>
              </a:lnSpc>
            </a:pPr>
            <a:r>
              <a:rPr lang="en-US" sz="1600" b="1" dirty="0">
                <a:solidFill>
                  <a:srgbClr val="FF0000"/>
                </a:solidFill>
              </a:rPr>
              <a:t>Difference in Format or Physical Presentation</a:t>
            </a:r>
          </a:p>
        </p:txBody>
      </p:sp>
    </p:spTree>
    <p:extLst>
      <p:ext uri="{BB962C8B-B14F-4D97-AF65-F5344CB8AC3E}">
        <p14:creationId xmlns:p14="http://schemas.microsoft.com/office/powerpoint/2010/main" val="20394325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50290" y="822532"/>
            <a:ext cx="4202723" cy="3506237"/>
          </a:xfrm>
        </p:spPr>
        <p:txBody>
          <a:bodyPr/>
          <a:lstStyle/>
          <a:p>
            <a:pPr marL="0" indent="0">
              <a:buNone/>
            </a:pPr>
            <a:r>
              <a:rPr lang="en-US" sz="1400" dirty="0"/>
              <a:t>100 1   Thomas, Augusta Read, </a:t>
            </a:r>
            <a:r>
              <a:rPr lang="en-US" sz="1400" dirty="0" err="1"/>
              <a:t>ǂe</a:t>
            </a:r>
            <a:r>
              <a:rPr lang="en-US" sz="1400" dirty="0"/>
              <a:t> composer, </a:t>
            </a:r>
            <a:r>
              <a:rPr lang="en-US" sz="1400" dirty="0" err="1"/>
              <a:t>ǂe</a:t>
            </a:r>
            <a:r>
              <a:rPr lang="en-US" sz="1400" dirty="0"/>
              <a:t> lyricist.</a:t>
            </a:r>
          </a:p>
          <a:p>
            <a:pPr marL="0" indent="0">
              <a:buNone/>
            </a:pPr>
            <a:r>
              <a:rPr lang="en-US" sz="1400" dirty="0"/>
              <a:t>245 10 Twilight butterfly : </a:t>
            </a:r>
            <a:r>
              <a:rPr lang="en-US" sz="1400" dirty="0" err="1"/>
              <a:t>ǂb</a:t>
            </a:r>
            <a:r>
              <a:rPr lang="en-US" sz="1400" dirty="0"/>
              <a:t> for light lyric soprano and piano / </a:t>
            </a:r>
            <a:r>
              <a:rPr lang="en-US" sz="1400" dirty="0" err="1"/>
              <a:t>ǂc</a:t>
            </a:r>
            <a:r>
              <a:rPr lang="en-US" sz="1400" dirty="0"/>
              <a:t> Augusta Read Thomas ; Augusta Read Thomas (lyricist).</a:t>
            </a:r>
          </a:p>
          <a:p>
            <a:pPr marL="0" indent="0">
              <a:buNone/>
            </a:pPr>
            <a:r>
              <a:rPr lang="en-US" sz="1400" dirty="0"/>
              <a:t>264  1  New York, NY : </a:t>
            </a:r>
            <a:r>
              <a:rPr lang="en-US" sz="1400" dirty="0" err="1"/>
              <a:t>ǂb</a:t>
            </a:r>
            <a:r>
              <a:rPr lang="en-US" sz="1400" dirty="0"/>
              <a:t> G. </a:t>
            </a:r>
            <a:r>
              <a:rPr lang="en-US" sz="1400" dirty="0" err="1"/>
              <a:t>Schirmer</a:t>
            </a:r>
            <a:r>
              <a:rPr lang="en-US" sz="1400" dirty="0"/>
              <a:t>, </a:t>
            </a:r>
            <a:r>
              <a:rPr lang="en-US" sz="1400" dirty="0" err="1"/>
              <a:t>ǂc</a:t>
            </a:r>
            <a:r>
              <a:rPr lang="en-US" sz="1400" dirty="0"/>
              <a:t> [2013]</a:t>
            </a:r>
          </a:p>
          <a:p>
            <a:pPr marL="0" indent="0">
              <a:buNone/>
            </a:pPr>
            <a:r>
              <a:rPr lang="en-US" sz="1400" dirty="0"/>
              <a:t>264  4  </a:t>
            </a:r>
            <a:r>
              <a:rPr lang="en-US" sz="1400" dirty="0" err="1"/>
              <a:t>ǂc</a:t>
            </a:r>
            <a:r>
              <a:rPr lang="en-US" sz="1400" dirty="0"/>
              <a:t> ©2013.</a:t>
            </a:r>
          </a:p>
          <a:p>
            <a:pPr marL="0" indent="0">
              <a:buNone/>
            </a:pPr>
            <a:r>
              <a:rPr lang="en-US" sz="1400" dirty="0"/>
              <a:t>300      1 score (5 pages) ; </a:t>
            </a:r>
            <a:r>
              <a:rPr lang="en-US" sz="1400" i="1" dirty="0" err="1">
                <a:solidFill>
                  <a:srgbClr val="FF0000"/>
                </a:solidFill>
              </a:rPr>
              <a:t>ǂc</a:t>
            </a:r>
            <a:r>
              <a:rPr lang="en-US" sz="1400" i="1" dirty="0">
                <a:solidFill>
                  <a:srgbClr val="FF0000"/>
                </a:solidFill>
              </a:rPr>
              <a:t> 31 cm</a:t>
            </a:r>
          </a:p>
          <a:p>
            <a:pPr marL="0" indent="0">
              <a:buNone/>
            </a:pPr>
            <a:r>
              <a:rPr lang="en-US" sz="1400" dirty="0"/>
              <a:t>382 01 soprano voice </a:t>
            </a:r>
            <a:r>
              <a:rPr lang="en-US" sz="1400" dirty="0" err="1"/>
              <a:t>ǂn</a:t>
            </a:r>
            <a:r>
              <a:rPr lang="en-US" sz="1400" dirty="0"/>
              <a:t> 1 </a:t>
            </a:r>
            <a:r>
              <a:rPr lang="en-US" sz="1400" dirty="0" err="1"/>
              <a:t>ǂa</a:t>
            </a:r>
            <a:r>
              <a:rPr lang="en-US" sz="1400" dirty="0"/>
              <a:t> piano </a:t>
            </a:r>
            <a:r>
              <a:rPr lang="en-US" sz="1400" dirty="0" err="1"/>
              <a:t>ǂn</a:t>
            </a:r>
            <a:r>
              <a:rPr lang="en-US" sz="1400" dirty="0"/>
              <a:t> 1 </a:t>
            </a:r>
            <a:r>
              <a:rPr lang="en-US" sz="1400" dirty="0" err="1"/>
              <a:t>ǂs</a:t>
            </a:r>
            <a:r>
              <a:rPr lang="en-US" sz="1400" dirty="0"/>
              <a:t> 2 ǂ2 </a:t>
            </a:r>
            <a:r>
              <a:rPr lang="en-US" sz="1400" dirty="0" err="1"/>
              <a:t>lcmpt</a:t>
            </a:r>
            <a:endParaRPr lang="en-US" sz="1400" dirty="0"/>
          </a:p>
          <a:p>
            <a:pPr marL="0" indent="0">
              <a:buNone/>
            </a:pPr>
            <a:r>
              <a:rPr lang="en-US" sz="1400" dirty="0"/>
              <a:t>500      "2013"--Caption.</a:t>
            </a:r>
          </a:p>
          <a:p>
            <a:pPr marL="0" indent="0">
              <a:buNone/>
            </a:pPr>
            <a:r>
              <a:rPr lang="en-US" sz="1400" dirty="0"/>
              <a:t>500      Includes notes by the composer.</a:t>
            </a:r>
          </a:p>
          <a:p>
            <a:pPr marL="0" indent="0">
              <a:buNone/>
            </a:pPr>
            <a:r>
              <a:rPr lang="en-US" sz="1400" dirty="0"/>
              <a:t>500      Words printed also as text.</a:t>
            </a:r>
          </a:p>
          <a:p>
            <a:pPr marL="0" indent="0">
              <a:buNone/>
            </a:pPr>
            <a:r>
              <a:rPr lang="en-US" sz="1400" dirty="0"/>
              <a:t>546      </a:t>
            </a:r>
            <a:r>
              <a:rPr lang="en-US" sz="1400" dirty="0" err="1"/>
              <a:t>ǂb</a:t>
            </a:r>
            <a:r>
              <a:rPr lang="en-US" sz="1400" dirty="0"/>
              <a:t> Staff notation.</a:t>
            </a:r>
          </a:p>
        </p:txBody>
      </p:sp>
      <p:sp>
        <p:nvSpPr>
          <p:cNvPr id="4" name="Content Placeholder 3"/>
          <p:cNvSpPr>
            <a:spLocks noGrp="1"/>
          </p:cNvSpPr>
          <p:nvPr>
            <p:ph sz="half" idx="2"/>
          </p:nvPr>
        </p:nvSpPr>
        <p:spPr>
          <a:xfrm>
            <a:off x="4353013" y="827465"/>
            <a:ext cx="4653706" cy="3624675"/>
          </a:xfrm>
        </p:spPr>
        <p:txBody>
          <a:bodyPr/>
          <a:lstStyle/>
          <a:p>
            <a:pPr marL="0" lvl="0" indent="0">
              <a:buNone/>
            </a:pPr>
            <a:r>
              <a:rPr lang="en-US" sz="1200" dirty="0">
                <a:solidFill>
                  <a:srgbClr val="000000"/>
                </a:solidFill>
              </a:rPr>
              <a:t>100 1   Thomas, Augusta Read, </a:t>
            </a:r>
            <a:r>
              <a:rPr lang="en-US" sz="1200" dirty="0" err="1">
                <a:solidFill>
                  <a:srgbClr val="000000"/>
                </a:solidFill>
              </a:rPr>
              <a:t>ǂe</a:t>
            </a:r>
            <a:r>
              <a:rPr lang="en-US" sz="1200" dirty="0">
                <a:solidFill>
                  <a:srgbClr val="000000"/>
                </a:solidFill>
              </a:rPr>
              <a:t> composer, </a:t>
            </a:r>
            <a:r>
              <a:rPr lang="en-US" sz="1200" dirty="0" err="1">
                <a:solidFill>
                  <a:srgbClr val="000000"/>
                </a:solidFill>
              </a:rPr>
              <a:t>ǂe</a:t>
            </a:r>
            <a:r>
              <a:rPr lang="en-US" sz="1200" dirty="0">
                <a:solidFill>
                  <a:srgbClr val="000000"/>
                </a:solidFill>
              </a:rPr>
              <a:t> author.</a:t>
            </a:r>
          </a:p>
          <a:p>
            <a:pPr marL="0" lvl="0" indent="0">
              <a:buNone/>
            </a:pPr>
            <a:r>
              <a:rPr lang="en-US" sz="1200" dirty="0">
                <a:solidFill>
                  <a:srgbClr val="000000"/>
                </a:solidFill>
              </a:rPr>
              <a:t>245 10 Twilight butterfly : </a:t>
            </a:r>
            <a:r>
              <a:rPr lang="en-US" sz="1200" dirty="0" err="1">
                <a:solidFill>
                  <a:srgbClr val="000000"/>
                </a:solidFill>
              </a:rPr>
              <a:t>ǂb</a:t>
            </a:r>
            <a:r>
              <a:rPr lang="en-US" sz="1200" dirty="0">
                <a:solidFill>
                  <a:srgbClr val="000000"/>
                </a:solidFill>
              </a:rPr>
              <a:t> for light lyric soprano and piano / </a:t>
            </a:r>
            <a:r>
              <a:rPr lang="en-US" sz="1200" dirty="0" err="1">
                <a:solidFill>
                  <a:srgbClr val="000000"/>
                </a:solidFill>
              </a:rPr>
              <a:t>ǂc</a:t>
            </a:r>
            <a:r>
              <a:rPr lang="en-US" sz="1200" dirty="0">
                <a:solidFill>
                  <a:srgbClr val="000000"/>
                </a:solidFill>
              </a:rPr>
              <a:t> Augusta Read Thomas.</a:t>
            </a:r>
          </a:p>
          <a:p>
            <a:pPr marL="0" lvl="0" indent="0">
              <a:buNone/>
            </a:pPr>
            <a:r>
              <a:rPr lang="en-US" sz="1200" dirty="0">
                <a:solidFill>
                  <a:srgbClr val="000000"/>
                </a:solidFill>
              </a:rPr>
              <a:t>264  1  New York, NY : </a:t>
            </a:r>
            <a:r>
              <a:rPr lang="en-US" sz="1200" dirty="0" err="1">
                <a:solidFill>
                  <a:srgbClr val="000000"/>
                </a:solidFill>
              </a:rPr>
              <a:t>ǂb</a:t>
            </a:r>
            <a:r>
              <a:rPr lang="en-US" sz="1200" dirty="0">
                <a:solidFill>
                  <a:srgbClr val="000000"/>
                </a:solidFill>
              </a:rPr>
              <a:t> G. </a:t>
            </a:r>
            <a:r>
              <a:rPr lang="en-US" sz="1200" dirty="0" err="1">
                <a:solidFill>
                  <a:srgbClr val="000000"/>
                </a:solidFill>
              </a:rPr>
              <a:t>Schirmer</a:t>
            </a:r>
            <a:r>
              <a:rPr lang="en-US" sz="1200" dirty="0">
                <a:solidFill>
                  <a:srgbClr val="000000"/>
                </a:solidFill>
              </a:rPr>
              <a:t>, Inc., </a:t>
            </a:r>
            <a:r>
              <a:rPr lang="en-US" sz="1200" dirty="0" err="1">
                <a:solidFill>
                  <a:srgbClr val="000000"/>
                </a:solidFill>
              </a:rPr>
              <a:t>ǂc</a:t>
            </a:r>
            <a:r>
              <a:rPr lang="en-US" sz="1200" dirty="0">
                <a:solidFill>
                  <a:srgbClr val="000000"/>
                </a:solidFill>
              </a:rPr>
              <a:t> 2013.</a:t>
            </a:r>
          </a:p>
          <a:p>
            <a:pPr marL="0" lvl="0" indent="0">
              <a:buNone/>
            </a:pPr>
            <a:r>
              <a:rPr lang="en-US" sz="1200" dirty="0">
                <a:solidFill>
                  <a:srgbClr val="000000"/>
                </a:solidFill>
              </a:rPr>
              <a:t>264  4  </a:t>
            </a:r>
            <a:r>
              <a:rPr lang="en-US" sz="1200" dirty="0" err="1">
                <a:solidFill>
                  <a:srgbClr val="000000"/>
                </a:solidFill>
              </a:rPr>
              <a:t>ǂc</a:t>
            </a:r>
            <a:r>
              <a:rPr lang="en-US" sz="1200" dirty="0">
                <a:solidFill>
                  <a:srgbClr val="000000"/>
                </a:solidFill>
              </a:rPr>
              <a:t> ©2013</a:t>
            </a:r>
          </a:p>
          <a:p>
            <a:pPr marL="0" lvl="0" indent="0">
              <a:buNone/>
            </a:pPr>
            <a:r>
              <a:rPr lang="en-US" sz="1200" dirty="0">
                <a:solidFill>
                  <a:srgbClr val="000000"/>
                </a:solidFill>
              </a:rPr>
              <a:t>300      1 score (5 pages) ; </a:t>
            </a:r>
            <a:r>
              <a:rPr lang="en-US" sz="1200" i="1" dirty="0" err="1">
                <a:solidFill>
                  <a:srgbClr val="FF0000"/>
                </a:solidFill>
              </a:rPr>
              <a:t>ǂc</a:t>
            </a:r>
            <a:r>
              <a:rPr lang="en-US" sz="1200" i="1" dirty="0">
                <a:solidFill>
                  <a:srgbClr val="FF0000"/>
                </a:solidFill>
              </a:rPr>
              <a:t> 36 cm</a:t>
            </a:r>
          </a:p>
          <a:p>
            <a:pPr marL="0" lvl="0" indent="0">
              <a:buNone/>
            </a:pPr>
            <a:r>
              <a:rPr lang="en-US" sz="1200" dirty="0">
                <a:solidFill>
                  <a:srgbClr val="000000"/>
                </a:solidFill>
              </a:rPr>
              <a:t>382 01 soprano </a:t>
            </a:r>
            <a:r>
              <a:rPr lang="en-US" sz="1200" dirty="0" err="1">
                <a:solidFill>
                  <a:srgbClr val="000000"/>
                </a:solidFill>
              </a:rPr>
              <a:t>ǂn</a:t>
            </a:r>
            <a:r>
              <a:rPr lang="en-US" sz="1200" dirty="0">
                <a:solidFill>
                  <a:srgbClr val="000000"/>
                </a:solidFill>
              </a:rPr>
              <a:t> 1 </a:t>
            </a:r>
            <a:r>
              <a:rPr lang="en-US" sz="1200" dirty="0" err="1">
                <a:solidFill>
                  <a:srgbClr val="000000"/>
                </a:solidFill>
              </a:rPr>
              <a:t>ǂv</a:t>
            </a:r>
            <a:r>
              <a:rPr lang="en-US" sz="1200" dirty="0">
                <a:solidFill>
                  <a:srgbClr val="000000"/>
                </a:solidFill>
              </a:rPr>
              <a:t> light lyric </a:t>
            </a:r>
            <a:r>
              <a:rPr lang="en-US" sz="1200" dirty="0" err="1">
                <a:solidFill>
                  <a:srgbClr val="000000"/>
                </a:solidFill>
              </a:rPr>
              <a:t>ǂa</a:t>
            </a:r>
            <a:r>
              <a:rPr lang="en-US" sz="1200" dirty="0">
                <a:solidFill>
                  <a:srgbClr val="000000"/>
                </a:solidFill>
              </a:rPr>
              <a:t> piano </a:t>
            </a:r>
            <a:r>
              <a:rPr lang="en-US" sz="1200" dirty="0" err="1">
                <a:solidFill>
                  <a:srgbClr val="000000"/>
                </a:solidFill>
              </a:rPr>
              <a:t>ǂn</a:t>
            </a:r>
            <a:r>
              <a:rPr lang="en-US" sz="1200" dirty="0">
                <a:solidFill>
                  <a:srgbClr val="000000"/>
                </a:solidFill>
              </a:rPr>
              <a:t> 1 </a:t>
            </a:r>
            <a:r>
              <a:rPr lang="en-US" sz="1200" dirty="0" err="1">
                <a:solidFill>
                  <a:srgbClr val="000000"/>
                </a:solidFill>
              </a:rPr>
              <a:t>ǂs</a:t>
            </a:r>
            <a:r>
              <a:rPr lang="en-US" sz="1200" dirty="0">
                <a:solidFill>
                  <a:srgbClr val="000000"/>
                </a:solidFill>
              </a:rPr>
              <a:t> 2 ǂ2 </a:t>
            </a:r>
            <a:r>
              <a:rPr lang="en-US" sz="1200" dirty="0" err="1">
                <a:solidFill>
                  <a:srgbClr val="000000"/>
                </a:solidFill>
              </a:rPr>
              <a:t>lcmpt</a:t>
            </a:r>
            <a:endParaRPr lang="en-US" sz="1200" dirty="0">
              <a:solidFill>
                <a:srgbClr val="000000"/>
              </a:solidFill>
            </a:endParaRPr>
          </a:p>
          <a:p>
            <a:pPr marL="0" lvl="0" indent="0">
              <a:buNone/>
            </a:pPr>
            <a:r>
              <a:rPr lang="en-US" sz="1200" dirty="0">
                <a:solidFill>
                  <a:srgbClr val="000000"/>
                </a:solidFill>
              </a:rPr>
              <a:t>500      Dedicated to Kristin </a:t>
            </a:r>
            <a:r>
              <a:rPr lang="en-US" sz="1200" dirty="0" err="1">
                <a:solidFill>
                  <a:srgbClr val="000000"/>
                </a:solidFill>
              </a:rPr>
              <a:t>Lancino</a:t>
            </a:r>
            <a:r>
              <a:rPr lang="en-US" sz="1200" dirty="0">
                <a:solidFill>
                  <a:srgbClr val="000000"/>
                </a:solidFill>
              </a:rPr>
              <a:t>.</a:t>
            </a:r>
          </a:p>
          <a:p>
            <a:pPr marL="0" lvl="0" indent="0">
              <a:buNone/>
            </a:pPr>
            <a:r>
              <a:rPr lang="en-US" sz="1200" dirty="0">
                <a:solidFill>
                  <a:srgbClr val="000000"/>
                </a:solidFill>
              </a:rPr>
              <a:t>500      Commissioned by Ravinia Festival President and CEO </a:t>
            </a:r>
            <a:r>
              <a:rPr lang="en-US" sz="1200" dirty="0" err="1">
                <a:solidFill>
                  <a:srgbClr val="000000"/>
                </a:solidFill>
              </a:rPr>
              <a:t>Welz</a:t>
            </a:r>
            <a:r>
              <a:rPr lang="en-US" sz="1200" dirty="0">
                <a:solidFill>
                  <a:srgbClr val="000000"/>
                </a:solidFill>
              </a:rPr>
              <a:t> Kauffman, Program Director Kevin Murphy, and the Ravinia Festival Steans Music Institute, for the 25th anniversary of the Institute in 2013.</a:t>
            </a:r>
          </a:p>
          <a:p>
            <a:pPr marL="0" lvl="0" indent="0">
              <a:buNone/>
            </a:pPr>
            <a:r>
              <a:rPr lang="en-US" sz="1200" dirty="0">
                <a:solidFill>
                  <a:srgbClr val="000000"/>
                </a:solidFill>
              </a:rPr>
              <a:t>500      Premiered by Gan-</a:t>
            </a:r>
            <a:r>
              <a:rPr lang="en-US" sz="1200" dirty="0" err="1">
                <a:solidFill>
                  <a:srgbClr val="000000"/>
                </a:solidFill>
              </a:rPr>
              <a:t>ya</a:t>
            </a:r>
            <a:r>
              <a:rPr lang="en-US" sz="1200" dirty="0">
                <a:solidFill>
                  <a:srgbClr val="000000"/>
                </a:solidFill>
              </a:rPr>
              <a:t> Ben-</a:t>
            </a:r>
            <a:r>
              <a:rPr lang="en-US" sz="1200" dirty="0" err="1">
                <a:solidFill>
                  <a:srgbClr val="000000"/>
                </a:solidFill>
              </a:rPr>
              <a:t>gur</a:t>
            </a:r>
            <a:r>
              <a:rPr lang="en-US" sz="1200" dirty="0">
                <a:solidFill>
                  <a:srgbClr val="000000"/>
                </a:solidFill>
              </a:rPr>
              <a:t> </a:t>
            </a:r>
            <a:r>
              <a:rPr lang="en-US" sz="1200" dirty="0" err="1">
                <a:solidFill>
                  <a:srgbClr val="000000"/>
                </a:solidFill>
              </a:rPr>
              <a:t>Akselrod</a:t>
            </a:r>
            <a:r>
              <a:rPr lang="en-US" sz="1200" dirty="0">
                <a:solidFill>
                  <a:srgbClr val="000000"/>
                </a:solidFill>
              </a:rPr>
              <a:t> and Adam Nielsen in Ravinia, August 2013.</a:t>
            </a:r>
          </a:p>
          <a:p>
            <a:pPr marL="0" lvl="0" indent="0">
              <a:buNone/>
            </a:pPr>
            <a:r>
              <a:rPr lang="en-US" sz="1200" dirty="0">
                <a:solidFill>
                  <a:srgbClr val="000000"/>
                </a:solidFill>
              </a:rPr>
              <a:t>546      English words by the composer, also printed as text.</a:t>
            </a:r>
          </a:p>
          <a:p>
            <a:pPr marL="0" lvl="0" indent="0">
              <a:buNone/>
            </a:pPr>
            <a:r>
              <a:rPr lang="en-US" sz="1200" dirty="0">
                <a:solidFill>
                  <a:srgbClr val="000000"/>
                </a:solidFill>
              </a:rPr>
              <a:t>546      </a:t>
            </a:r>
            <a:r>
              <a:rPr lang="en-US" sz="1200" dirty="0" err="1">
                <a:solidFill>
                  <a:srgbClr val="000000"/>
                </a:solidFill>
              </a:rPr>
              <a:t>ǂb</a:t>
            </a:r>
            <a:r>
              <a:rPr lang="en-US" sz="1200" dirty="0">
                <a:solidFill>
                  <a:srgbClr val="000000"/>
                </a:solidFill>
              </a:rPr>
              <a:t> Staff notation.</a:t>
            </a:r>
          </a:p>
          <a:p>
            <a:pPr marL="0" lvl="0" indent="0">
              <a:buNone/>
            </a:pPr>
            <a:r>
              <a:rPr lang="en-US" sz="1200" dirty="0">
                <a:solidFill>
                  <a:srgbClr val="000000"/>
                </a:solidFill>
              </a:rPr>
              <a:t>500      Duration: approximately 6 min., 30 sec.</a:t>
            </a:r>
            <a:endParaRPr lang="en-US" sz="1100" dirty="0">
              <a:solidFill>
                <a:srgbClr val="000000"/>
              </a:solidFill>
            </a:endParaRPr>
          </a:p>
        </p:txBody>
      </p:sp>
      <p:sp>
        <p:nvSpPr>
          <p:cNvPr id="5" name="Title 3"/>
          <p:cNvSpPr>
            <a:spLocks noGrp="1"/>
          </p:cNvSpPr>
          <p:nvPr>
            <p:ph type="title"/>
          </p:nvPr>
        </p:nvSpPr>
        <p:spPr>
          <a:xfrm>
            <a:off x="1438070" y="147881"/>
            <a:ext cx="6166259" cy="443453"/>
          </a:xfrm>
          <a:ln w="12700">
            <a:solidFill>
              <a:schemeClr val="tx1"/>
            </a:solidFill>
          </a:ln>
        </p:spPr>
        <p:txBody>
          <a:bodyPr/>
          <a:lstStyle/>
          <a:p>
            <a:r>
              <a:rPr lang="en-US" sz="2400" b="1" dirty="0">
                <a:solidFill>
                  <a:schemeClr val="tx2"/>
                </a:solidFill>
                <a:latin typeface="+mn-lt"/>
                <a:ea typeface="+mn-ea"/>
                <a:cs typeface="+mn-cs"/>
              </a:rPr>
              <a:t>Cataloging Scores Defensively:  Format</a:t>
            </a:r>
          </a:p>
        </p:txBody>
      </p:sp>
      <p:sp>
        <p:nvSpPr>
          <p:cNvPr id="2" name="Rectangle 1"/>
          <p:cNvSpPr/>
          <p:nvPr/>
        </p:nvSpPr>
        <p:spPr>
          <a:xfrm>
            <a:off x="2192650" y="4537160"/>
            <a:ext cx="4657100" cy="461665"/>
          </a:xfrm>
          <a:prstGeom prst="rect">
            <a:avLst/>
          </a:prstGeom>
        </p:spPr>
        <p:txBody>
          <a:bodyPr wrap="square">
            <a:spAutoFit/>
          </a:bodyPr>
          <a:lstStyle/>
          <a:p>
            <a:pPr algn="ctr">
              <a:lnSpc>
                <a:spcPct val="150000"/>
              </a:lnSpc>
            </a:pPr>
            <a:r>
              <a:rPr lang="en-US" sz="1600" b="1" dirty="0">
                <a:solidFill>
                  <a:srgbClr val="FF0000"/>
                </a:solidFill>
              </a:rPr>
              <a:t>Difference in Format or Physical Presentation</a:t>
            </a:r>
          </a:p>
        </p:txBody>
      </p:sp>
    </p:spTree>
    <p:extLst>
      <p:ext uri="{BB962C8B-B14F-4D97-AF65-F5344CB8AC3E}">
        <p14:creationId xmlns:p14="http://schemas.microsoft.com/office/powerpoint/2010/main" val="9956623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71450" y="738886"/>
            <a:ext cx="4324350" cy="3385246"/>
          </a:xfrm>
        </p:spPr>
        <p:txBody>
          <a:bodyPr/>
          <a:lstStyle/>
          <a:p>
            <a:pPr marL="0" indent="0">
              <a:buNone/>
            </a:pPr>
            <a:r>
              <a:rPr lang="en-US" sz="1400" dirty="0"/>
              <a:t>100 1   Clarke, Ian, </a:t>
            </a:r>
            <a:r>
              <a:rPr lang="en-US" sz="1400" dirty="0" err="1"/>
              <a:t>ǂd</a:t>
            </a:r>
            <a:r>
              <a:rPr lang="en-US" sz="1400" dirty="0"/>
              <a:t> 1964- </a:t>
            </a:r>
            <a:r>
              <a:rPr lang="en-US" sz="1400" dirty="0" err="1"/>
              <a:t>ǂe</a:t>
            </a:r>
            <a:r>
              <a:rPr lang="en-US" sz="1400" dirty="0"/>
              <a:t> composer.</a:t>
            </a:r>
          </a:p>
          <a:p>
            <a:pPr marL="0" indent="0">
              <a:buNone/>
            </a:pPr>
            <a:r>
              <a:rPr lang="en-US" sz="1400" dirty="0"/>
              <a:t>245 10 Zoom tube : </a:t>
            </a:r>
            <a:r>
              <a:rPr lang="en-US" sz="1400" dirty="0" err="1"/>
              <a:t>ǂb</a:t>
            </a:r>
            <a:r>
              <a:rPr lang="en-US" sz="1400" dirty="0"/>
              <a:t> for solo flute / </a:t>
            </a:r>
            <a:r>
              <a:rPr lang="en-US" sz="1400" dirty="0" err="1"/>
              <a:t>ǂc</a:t>
            </a:r>
            <a:r>
              <a:rPr lang="en-US" sz="1400" dirty="0"/>
              <a:t> Ian Clarke.</a:t>
            </a:r>
          </a:p>
          <a:p>
            <a:pPr marL="0" indent="0">
              <a:buNone/>
            </a:pPr>
            <a:r>
              <a:rPr lang="en-US" sz="1400" i="1" dirty="0">
                <a:solidFill>
                  <a:srgbClr val="FF0000"/>
                </a:solidFill>
              </a:rPr>
              <a:t>250      Ed. 1.4a Jan 2014.</a:t>
            </a:r>
          </a:p>
          <a:p>
            <a:pPr marL="0" indent="0">
              <a:buNone/>
            </a:pPr>
            <a:r>
              <a:rPr lang="en-US" sz="1400" dirty="0"/>
              <a:t>264  1  [England] : </a:t>
            </a:r>
            <a:r>
              <a:rPr lang="en-US" sz="1400" dirty="0" err="1"/>
              <a:t>ǂb</a:t>
            </a:r>
            <a:r>
              <a:rPr lang="en-US" sz="1400" dirty="0"/>
              <a:t> IC Music, </a:t>
            </a:r>
            <a:r>
              <a:rPr lang="en-US" sz="1400" dirty="0" err="1"/>
              <a:t>ǂc</a:t>
            </a:r>
            <a:r>
              <a:rPr lang="en-US" sz="1400" dirty="0"/>
              <a:t> 2014.</a:t>
            </a:r>
          </a:p>
          <a:p>
            <a:pPr marL="0" indent="0">
              <a:buNone/>
            </a:pPr>
            <a:r>
              <a:rPr lang="en-US" sz="1400" dirty="0"/>
              <a:t>264  2  Croydon, Surrey, England ; </a:t>
            </a:r>
            <a:r>
              <a:rPr lang="en-US" sz="1400" dirty="0" err="1"/>
              <a:t>ǂb</a:t>
            </a:r>
            <a:r>
              <a:rPr lang="en-US" sz="1400" dirty="0"/>
              <a:t> Distributed by Just Flutes Edition.</a:t>
            </a:r>
          </a:p>
          <a:p>
            <a:pPr marL="0" indent="0">
              <a:buNone/>
            </a:pPr>
            <a:r>
              <a:rPr lang="en-US" sz="1400" dirty="0"/>
              <a:t>264  4  </a:t>
            </a:r>
            <a:r>
              <a:rPr lang="en-US" sz="1400" dirty="0" err="1"/>
              <a:t>ǂc</a:t>
            </a:r>
            <a:r>
              <a:rPr lang="en-US" sz="1400" dirty="0"/>
              <a:t> ©2000</a:t>
            </a:r>
          </a:p>
          <a:p>
            <a:pPr marL="0" indent="0">
              <a:buNone/>
            </a:pPr>
            <a:r>
              <a:rPr lang="en-US" sz="1400" dirty="0"/>
              <a:t>300      1 score (8 pages) ; </a:t>
            </a:r>
            <a:r>
              <a:rPr lang="en-US" sz="1400" dirty="0" err="1"/>
              <a:t>ǂc</a:t>
            </a:r>
            <a:r>
              <a:rPr lang="en-US" sz="1400" dirty="0"/>
              <a:t> 30 cm</a:t>
            </a:r>
          </a:p>
          <a:p>
            <a:pPr marL="0" indent="0">
              <a:buNone/>
            </a:pPr>
            <a:r>
              <a:rPr lang="en-US" sz="1400" dirty="0"/>
              <a:t>500      "IC Music/Just Flutes edition."</a:t>
            </a:r>
          </a:p>
          <a:p>
            <a:pPr marL="0" indent="0">
              <a:buNone/>
            </a:pPr>
            <a:r>
              <a:rPr lang="en-US" sz="1400" dirty="0"/>
              <a:t>500      "Composed 1999."</a:t>
            </a:r>
          </a:p>
          <a:p>
            <a:pPr marL="0" indent="0">
              <a:buNone/>
            </a:pPr>
            <a:r>
              <a:rPr lang="en-US" sz="1400" dirty="0"/>
              <a:t>500      Includes performance notes by the composer.</a:t>
            </a:r>
          </a:p>
          <a:p>
            <a:pPr marL="0" indent="0">
              <a:buNone/>
            </a:pPr>
            <a:r>
              <a:rPr lang="en-US" sz="1400" dirty="0"/>
              <a:t>546      </a:t>
            </a:r>
            <a:r>
              <a:rPr lang="en-US" sz="1400" dirty="0" err="1"/>
              <a:t>ǂb</a:t>
            </a:r>
            <a:r>
              <a:rPr lang="en-US" sz="1400" dirty="0"/>
              <a:t> Staff notation.</a:t>
            </a:r>
          </a:p>
        </p:txBody>
      </p:sp>
      <p:sp>
        <p:nvSpPr>
          <p:cNvPr id="4" name="Content Placeholder 3"/>
          <p:cNvSpPr>
            <a:spLocks noGrp="1"/>
          </p:cNvSpPr>
          <p:nvPr>
            <p:ph sz="half" idx="2"/>
          </p:nvPr>
        </p:nvSpPr>
        <p:spPr>
          <a:xfrm>
            <a:off x="4608945" y="739777"/>
            <a:ext cx="4401705" cy="3124865"/>
          </a:xfrm>
        </p:spPr>
        <p:txBody>
          <a:bodyPr/>
          <a:lstStyle/>
          <a:p>
            <a:pPr marL="0" indent="0">
              <a:buNone/>
            </a:pPr>
            <a:r>
              <a:rPr lang="en-US" sz="1400" dirty="0"/>
              <a:t>100 1    Clarke, Ian, </a:t>
            </a:r>
            <a:r>
              <a:rPr lang="en-US" sz="1400" dirty="0" err="1"/>
              <a:t>ǂd</a:t>
            </a:r>
            <a:r>
              <a:rPr lang="en-US" sz="1400" dirty="0"/>
              <a:t> 1964- </a:t>
            </a:r>
            <a:r>
              <a:rPr lang="en-US" sz="1400" dirty="0" err="1"/>
              <a:t>ǂe</a:t>
            </a:r>
            <a:r>
              <a:rPr lang="en-US" sz="1400" dirty="0"/>
              <a:t> composer.</a:t>
            </a:r>
          </a:p>
          <a:p>
            <a:pPr marL="0" indent="0">
              <a:buNone/>
            </a:pPr>
            <a:r>
              <a:rPr lang="en-US" sz="1400" dirty="0"/>
              <a:t>245 10  Zoom tube : </a:t>
            </a:r>
            <a:r>
              <a:rPr lang="en-US" sz="1400" dirty="0" err="1"/>
              <a:t>ǂb</a:t>
            </a:r>
            <a:r>
              <a:rPr lang="en-US" sz="1400" dirty="0"/>
              <a:t> for solo flute / </a:t>
            </a:r>
            <a:r>
              <a:rPr lang="en-US" sz="1400" dirty="0" err="1"/>
              <a:t>ǂc</a:t>
            </a:r>
            <a:r>
              <a:rPr lang="en-US" sz="1400" dirty="0"/>
              <a:t> Ian Clarke.</a:t>
            </a:r>
          </a:p>
          <a:p>
            <a:pPr marL="0" indent="0">
              <a:buNone/>
            </a:pPr>
            <a:r>
              <a:rPr lang="en-US" sz="1400" dirty="0"/>
              <a:t>250       IC Music/Just Flutes edition.</a:t>
            </a:r>
          </a:p>
          <a:p>
            <a:pPr marL="0" indent="0">
              <a:buNone/>
            </a:pPr>
            <a:r>
              <a:rPr lang="en-US" sz="1400" i="1" dirty="0">
                <a:solidFill>
                  <a:srgbClr val="FF0000"/>
                </a:solidFill>
              </a:rPr>
              <a:t>250       Ed. 1.4b Apr 2014.</a:t>
            </a:r>
          </a:p>
          <a:p>
            <a:pPr marL="0" indent="0">
              <a:buNone/>
            </a:pPr>
            <a:r>
              <a:rPr lang="en-US" sz="1400" dirty="0"/>
              <a:t>264  1   [England] : </a:t>
            </a:r>
            <a:r>
              <a:rPr lang="en-US" sz="1400" dirty="0" err="1"/>
              <a:t>ǂb</a:t>
            </a:r>
            <a:r>
              <a:rPr lang="en-US" sz="1400" dirty="0"/>
              <a:t> IC Music, </a:t>
            </a:r>
            <a:r>
              <a:rPr lang="en-US" sz="1400" dirty="0" err="1"/>
              <a:t>ǂc</a:t>
            </a:r>
            <a:r>
              <a:rPr lang="en-US" sz="1400" dirty="0"/>
              <a:t> [2014]</a:t>
            </a:r>
          </a:p>
          <a:p>
            <a:pPr marL="0" indent="0">
              <a:buNone/>
            </a:pPr>
            <a:r>
              <a:rPr lang="en-US" sz="1400" dirty="0"/>
              <a:t>264  2   [Croydon, London, England] ; </a:t>
            </a:r>
            <a:r>
              <a:rPr lang="en-US" sz="1400" dirty="0" err="1"/>
              <a:t>ǂb</a:t>
            </a:r>
            <a:r>
              <a:rPr lang="en-US" sz="1400" dirty="0"/>
              <a:t> Distributed by Just Flutes Edition</a:t>
            </a:r>
          </a:p>
          <a:p>
            <a:pPr marL="0" indent="0">
              <a:buNone/>
            </a:pPr>
            <a:r>
              <a:rPr lang="en-US" sz="1400" dirty="0"/>
              <a:t>264  4   </a:t>
            </a:r>
            <a:r>
              <a:rPr lang="en-US" sz="1400" dirty="0" err="1"/>
              <a:t>ǂc</a:t>
            </a:r>
            <a:r>
              <a:rPr lang="en-US" sz="1400" dirty="0"/>
              <a:t> ©2000</a:t>
            </a:r>
          </a:p>
          <a:p>
            <a:pPr marL="0" indent="0">
              <a:buNone/>
            </a:pPr>
            <a:r>
              <a:rPr lang="en-US" sz="1400" dirty="0"/>
              <a:t>300       1 score (8 pages) ; </a:t>
            </a:r>
            <a:r>
              <a:rPr lang="en-US" sz="1400" dirty="0" err="1"/>
              <a:t>ǂc</a:t>
            </a:r>
            <a:r>
              <a:rPr lang="en-US" sz="1400" dirty="0"/>
              <a:t> 30 cm</a:t>
            </a:r>
          </a:p>
          <a:p>
            <a:pPr marL="0" indent="0">
              <a:buNone/>
            </a:pPr>
            <a:r>
              <a:rPr lang="en-US" sz="1400" dirty="0"/>
              <a:t>500      "Composed 1999."</a:t>
            </a:r>
          </a:p>
          <a:p>
            <a:pPr marL="0" indent="0">
              <a:buNone/>
            </a:pPr>
            <a:r>
              <a:rPr lang="en-US" sz="1400" dirty="0"/>
              <a:t>500      Includes performance notes by the composer.</a:t>
            </a:r>
          </a:p>
          <a:p>
            <a:pPr marL="0" indent="0">
              <a:buNone/>
            </a:pPr>
            <a:r>
              <a:rPr lang="en-US" sz="1400" dirty="0"/>
              <a:t>546      </a:t>
            </a:r>
            <a:r>
              <a:rPr lang="en-US" sz="1400" dirty="0" err="1"/>
              <a:t>ǂb</a:t>
            </a:r>
            <a:r>
              <a:rPr lang="en-US" sz="1400" dirty="0"/>
              <a:t> Staff notation.</a:t>
            </a:r>
          </a:p>
        </p:txBody>
      </p:sp>
      <p:sp>
        <p:nvSpPr>
          <p:cNvPr id="5" name="Title 3"/>
          <p:cNvSpPr>
            <a:spLocks noGrp="1"/>
          </p:cNvSpPr>
          <p:nvPr>
            <p:ph type="title"/>
          </p:nvPr>
        </p:nvSpPr>
        <p:spPr>
          <a:xfrm>
            <a:off x="1399591" y="110729"/>
            <a:ext cx="6035681" cy="443453"/>
          </a:xfrm>
          <a:ln w="12700">
            <a:solidFill>
              <a:schemeClr val="tx1"/>
            </a:solidFill>
          </a:ln>
        </p:spPr>
        <p:txBody>
          <a:bodyPr/>
          <a:lstStyle/>
          <a:p>
            <a:r>
              <a:rPr lang="en-US" sz="2400" b="1" dirty="0">
                <a:solidFill>
                  <a:schemeClr val="tx2"/>
                </a:solidFill>
                <a:latin typeface="+mn-lt"/>
                <a:ea typeface="+mn-ea"/>
                <a:cs typeface="+mn-cs"/>
              </a:rPr>
              <a:t>Cataloging Scores Defensively:  Date</a:t>
            </a:r>
          </a:p>
        </p:txBody>
      </p:sp>
      <p:sp>
        <p:nvSpPr>
          <p:cNvPr id="7" name="Rectangle 6"/>
          <p:cNvSpPr/>
          <p:nvPr/>
        </p:nvSpPr>
        <p:spPr>
          <a:xfrm>
            <a:off x="1205674" y="4311256"/>
            <a:ext cx="6423513" cy="461665"/>
          </a:xfrm>
          <a:prstGeom prst="rect">
            <a:avLst/>
          </a:prstGeom>
        </p:spPr>
        <p:txBody>
          <a:bodyPr wrap="square">
            <a:spAutoFit/>
          </a:bodyPr>
          <a:lstStyle/>
          <a:p>
            <a:pPr algn="ctr"/>
            <a:r>
              <a:rPr lang="en-US" sz="2400" b="1" dirty="0">
                <a:solidFill>
                  <a:srgbClr val="FF0000"/>
                </a:solidFill>
              </a:rPr>
              <a:t>Different Date Associated with the Content</a:t>
            </a:r>
          </a:p>
        </p:txBody>
      </p:sp>
    </p:spTree>
    <p:extLst>
      <p:ext uri="{BB962C8B-B14F-4D97-AF65-F5344CB8AC3E}">
        <p14:creationId xmlns:p14="http://schemas.microsoft.com/office/powerpoint/2010/main" val="475367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2"/>
          </p:nvPr>
        </p:nvSpPr>
        <p:spPr>
          <a:xfrm>
            <a:off x="340786" y="840508"/>
            <a:ext cx="8439148" cy="3694547"/>
          </a:xfrm>
        </p:spPr>
        <p:txBody>
          <a:bodyPr/>
          <a:lstStyle/>
          <a:p>
            <a:pPr marL="0" indent="0">
              <a:buNone/>
            </a:pPr>
            <a:r>
              <a:rPr lang="en-US" sz="2000" b="1" dirty="0"/>
              <a:t>When to Input a New Record</a:t>
            </a:r>
          </a:p>
          <a:p>
            <a:pPr marL="457200" lvl="1" indent="0">
              <a:buNone/>
            </a:pPr>
            <a:r>
              <a:rPr lang="en-US" sz="1800" dirty="0"/>
              <a:t>OCLC Bibliographic Formats and Standards (BFAS), Chapter 4</a:t>
            </a:r>
          </a:p>
          <a:p>
            <a:pPr marL="914400" lvl="2" indent="0">
              <a:buNone/>
            </a:pPr>
            <a:r>
              <a:rPr lang="en-US" sz="1600" dirty="0">
                <a:hlinkClick r:id="rId3"/>
              </a:rPr>
              <a:t>http://www.oclc.org/bibformats/en/input.html</a:t>
            </a:r>
            <a:endParaRPr lang="en-US" sz="1600" dirty="0"/>
          </a:p>
          <a:p>
            <a:pPr marL="114300" indent="0">
              <a:spcBef>
                <a:spcPts val="0"/>
              </a:spcBef>
              <a:buNone/>
            </a:pPr>
            <a:endParaRPr lang="en-US" sz="2000" b="1" dirty="0"/>
          </a:p>
          <a:p>
            <a:pPr marL="114300" indent="0">
              <a:buNone/>
            </a:pPr>
            <a:r>
              <a:rPr lang="en-US" sz="2000" b="1" dirty="0"/>
              <a:t>Differences Between, Changes Within:  Guidelines on When to Create a New Record</a:t>
            </a:r>
          </a:p>
          <a:p>
            <a:pPr marL="457200" lvl="1" indent="0">
              <a:buNone/>
            </a:pPr>
            <a:r>
              <a:rPr lang="en-US" sz="1800" dirty="0"/>
              <a:t>ALA’s Association for Library Collections and Technical Services (ALCTS)</a:t>
            </a:r>
          </a:p>
          <a:p>
            <a:pPr marL="914400" lvl="2" indent="0">
              <a:buNone/>
            </a:pPr>
            <a:r>
              <a:rPr lang="en-US" sz="1600" dirty="0">
                <a:hlinkClick r:id="rId4"/>
              </a:rPr>
              <a:t>http://www.ala.org/ala/mgrps/divs/alcts/resources/org/cat/differences07.pdf</a:t>
            </a:r>
            <a:endParaRPr lang="en-US" sz="1600" dirty="0"/>
          </a:p>
          <a:p>
            <a:pPr marL="114300" indent="0">
              <a:spcBef>
                <a:spcPts val="0"/>
              </a:spcBef>
              <a:buNone/>
            </a:pPr>
            <a:endParaRPr lang="en-US" sz="2000" b="1" dirty="0"/>
          </a:p>
          <a:p>
            <a:pPr marL="114300" indent="0">
              <a:buNone/>
            </a:pPr>
            <a:r>
              <a:rPr lang="en-US" sz="2000" b="1" dirty="0"/>
              <a:t>OCLC’s “Cataloging Defensively” Page</a:t>
            </a:r>
          </a:p>
          <a:p>
            <a:pPr marL="914400" lvl="2" indent="0">
              <a:buNone/>
            </a:pPr>
            <a:r>
              <a:rPr lang="en-US" sz="1600" dirty="0">
                <a:hlinkClick r:id="rId5"/>
              </a:rPr>
              <a:t>http://www.oclc.org/en/events/cataloging-defensively.html</a:t>
            </a:r>
            <a:endParaRPr lang="en-US" sz="1600" dirty="0"/>
          </a:p>
        </p:txBody>
      </p:sp>
      <p:sp>
        <p:nvSpPr>
          <p:cNvPr id="5" name="Text Placeholder 4"/>
          <p:cNvSpPr>
            <a:spLocks noGrp="1"/>
          </p:cNvSpPr>
          <p:nvPr>
            <p:ph type="body" sz="quarter" idx="13"/>
          </p:nvPr>
        </p:nvSpPr>
        <p:spPr>
          <a:xfrm>
            <a:off x="1185377" y="215288"/>
            <a:ext cx="6749966" cy="552808"/>
          </a:xfrm>
          <a:ln w="12700">
            <a:solidFill>
              <a:schemeClr val="tx1"/>
            </a:solidFill>
          </a:ln>
        </p:spPr>
        <p:txBody>
          <a:bodyPr/>
          <a:lstStyle/>
          <a:p>
            <a:pPr algn="ctr"/>
            <a:r>
              <a:rPr lang="en-US" sz="2400" dirty="0"/>
              <a:t>Cataloging Scores Defensively:  Introduction</a:t>
            </a:r>
          </a:p>
        </p:txBody>
      </p:sp>
    </p:spTree>
    <p:extLst>
      <p:ext uri="{BB962C8B-B14F-4D97-AF65-F5344CB8AC3E}">
        <p14:creationId xmlns:p14="http://schemas.microsoft.com/office/powerpoint/2010/main" val="2408315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71450" y="738886"/>
            <a:ext cx="4324350" cy="3040012"/>
          </a:xfrm>
        </p:spPr>
        <p:txBody>
          <a:bodyPr/>
          <a:lstStyle/>
          <a:p>
            <a:pPr marL="0" indent="0">
              <a:buNone/>
            </a:pPr>
            <a:r>
              <a:rPr lang="en-US" sz="1400" dirty="0"/>
              <a:t>100 1   </a:t>
            </a:r>
            <a:r>
              <a:rPr lang="en-US" sz="1400" dirty="0" err="1"/>
              <a:t>Berio</a:t>
            </a:r>
            <a:r>
              <a:rPr lang="en-US" sz="1400" dirty="0"/>
              <a:t>, Luciano, </a:t>
            </a:r>
            <a:r>
              <a:rPr lang="en-US" sz="1400" dirty="0" err="1"/>
              <a:t>ǂd</a:t>
            </a:r>
            <a:r>
              <a:rPr lang="en-US" sz="1400" dirty="0"/>
              <a:t> 1925-2003.</a:t>
            </a:r>
          </a:p>
          <a:p>
            <a:pPr marL="0" indent="0">
              <a:buNone/>
            </a:pPr>
            <a:r>
              <a:rPr lang="en-US" sz="1400" dirty="0"/>
              <a:t>24010  </a:t>
            </a:r>
            <a:r>
              <a:rPr lang="en-US" sz="1400" dirty="0" err="1"/>
              <a:t>Sequenza</a:t>
            </a:r>
            <a:r>
              <a:rPr lang="en-US" sz="1400" dirty="0"/>
              <a:t>, </a:t>
            </a:r>
            <a:r>
              <a:rPr lang="en-US" sz="1400" dirty="0" err="1"/>
              <a:t>ǂn</a:t>
            </a:r>
            <a:r>
              <a:rPr lang="en-US" sz="1400" dirty="0"/>
              <a:t> no. 6</a:t>
            </a:r>
          </a:p>
          <a:p>
            <a:pPr marL="0" indent="0">
              <a:buNone/>
            </a:pPr>
            <a:r>
              <a:rPr lang="en-US" sz="1400" dirty="0"/>
              <a:t>245 10 </a:t>
            </a:r>
            <a:r>
              <a:rPr lang="en-US" sz="1400" dirty="0" err="1"/>
              <a:t>Sequenza</a:t>
            </a:r>
            <a:r>
              <a:rPr lang="en-US" sz="1400" dirty="0"/>
              <a:t> VI : </a:t>
            </a:r>
            <a:r>
              <a:rPr lang="en-US" sz="1400" dirty="0" err="1"/>
              <a:t>ǂb</a:t>
            </a:r>
            <a:r>
              <a:rPr lang="en-US" sz="1400" dirty="0"/>
              <a:t> per viola sola / </a:t>
            </a:r>
            <a:r>
              <a:rPr lang="en-US" sz="1400" dirty="0" err="1"/>
              <a:t>ǂc</a:t>
            </a:r>
            <a:r>
              <a:rPr lang="en-US" sz="1400" dirty="0"/>
              <a:t> Luciano </a:t>
            </a:r>
            <a:r>
              <a:rPr lang="en-US" sz="1400" dirty="0" err="1"/>
              <a:t>Berio</a:t>
            </a:r>
            <a:r>
              <a:rPr lang="en-US" sz="1400" dirty="0"/>
              <a:t>.</a:t>
            </a:r>
          </a:p>
          <a:p>
            <a:pPr marL="0" indent="0">
              <a:buNone/>
            </a:pPr>
            <a:r>
              <a:rPr lang="en-US" sz="1400" dirty="0"/>
              <a:t>260      London : </a:t>
            </a:r>
            <a:r>
              <a:rPr lang="en-US" sz="1400" dirty="0" err="1"/>
              <a:t>ǂb</a:t>
            </a:r>
            <a:r>
              <a:rPr lang="en-US" sz="1400" dirty="0"/>
              <a:t> Universal, </a:t>
            </a:r>
            <a:r>
              <a:rPr lang="en-US" sz="1400" dirty="0" err="1"/>
              <a:t>ǂc</a:t>
            </a:r>
            <a:r>
              <a:rPr lang="en-US" sz="1400" dirty="0"/>
              <a:t> </a:t>
            </a:r>
            <a:r>
              <a:rPr lang="en-US" sz="1400" dirty="0">
                <a:solidFill>
                  <a:srgbClr val="FF0000"/>
                </a:solidFill>
              </a:rPr>
              <a:t>1984, ©1970.</a:t>
            </a:r>
          </a:p>
          <a:p>
            <a:pPr marL="0" indent="0">
              <a:buNone/>
            </a:pPr>
            <a:r>
              <a:rPr lang="en-US" sz="1400" dirty="0"/>
              <a:t>300      1 score (6 leaves) ; </a:t>
            </a:r>
            <a:r>
              <a:rPr lang="en-US" sz="1400" dirty="0" err="1"/>
              <a:t>ǂc</a:t>
            </a:r>
            <a:r>
              <a:rPr lang="en-US" sz="1400" dirty="0"/>
              <a:t> 41 cm</a:t>
            </a:r>
          </a:p>
          <a:p>
            <a:pPr marL="0" indent="0">
              <a:buNone/>
            </a:pPr>
            <a:r>
              <a:rPr lang="en-US" sz="1400" dirty="0"/>
              <a:t>336      notated music </a:t>
            </a:r>
            <a:r>
              <a:rPr lang="en-US" sz="1400" dirty="0" err="1"/>
              <a:t>ǂb</a:t>
            </a:r>
            <a:r>
              <a:rPr lang="en-US" sz="1400" dirty="0"/>
              <a:t> </a:t>
            </a:r>
            <a:r>
              <a:rPr lang="en-US" sz="1400" dirty="0" err="1"/>
              <a:t>ntm</a:t>
            </a:r>
            <a:r>
              <a:rPr lang="en-US" sz="1400" dirty="0"/>
              <a:t> ǂ2 rdacontent</a:t>
            </a:r>
          </a:p>
          <a:p>
            <a:pPr marL="0" indent="0">
              <a:buNone/>
            </a:pPr>
            <a:r>
              <a:rPr lang="en-US" sz="1400" dirty="0"/>
              <a:t>337      unmediated </a:t>
            </a:r>
            <a:r>
              <a:rPr lang="en-US" sz="1400" dirty="0" err="1"/>
              <a:t>ǂb</a:t>
            </a:r>
            <a:r>
              <a:rPr lang="en-US" sz="1400" dirty="0"/>
              <a:t> n ǂ2 rdamedia</a:t>
            </a:r>
          </a:p>
          <a:p>
            <a:pPr marL="0" indent="0">
              <a:buNone/>
            </a:pPr>
            <a:r>
              <a:rPr lang="en-US" sz="1400" dirty="0"/>
              <a:t>338      volume </a:t>
            </a:r>
            <a:r>
              <a:rPr lang="en-US" sz="1400" dirty="0" err="1"/>
              <a:t>ǂb</a:t>
            </a:r>
            <a:r>
              <a:rPr lang="en-US" sz="1400" dirty="0"/>
              <a:t> </a:t>
            </a:r>
            <a:r>
              <a:rPr lang="en-US" sz="1400" dirty="0" err="1"/>
              <a:t>nc</a:t>
            </a:r>
            <a:r>
              <a:rPr lang="en-US" sz="1400" dirty="0"/>
              <a:t> ǂ2 rdacarrier</a:t>
            </a:r>
          </a:p>
          <a:p>
            <a:pPr marL="0" indent="0">
              <a:buNone/>
            </a:pPr>
            <a:r>
              <a:rPr lang="en-US" sz="1400" dirty="0"/>
              <a:t>500      Cover title.</a:t>
            </a:r>
          </a:p>
          <a:p>
            <a:pPr marL="0" indent="0">
              <a:buNone/>
            </a:pPr>
            <a:r>
              <a:rPr lang="en-US" sz="1400" dirty="0"/>
              <a:t>500      Performance instructions in English and German.</a:t>
            </a:r>
          </a:p>
        </p:txBody>
      </p:sp>
      <p:sp>
        <p:nvSpPr>
          <p:cNvPr id="4" name="Content Placeholder 3"/>
          <p:cNvSpPr>
            <a:spLocks noGrp="1"/>
          </p:cNvSpPr>
          <p:nvPr>
            <p:ph sz="half" idx="2"/>
          </p:nvPr>
        </p:nvSpPr>
        <p:spPr>
          <a:xfrm>
            <a:off x="4608945" y="739777"/>
            <a:ext cx="4401705" cy="3729586"/>
          </a:xfrm>
        </p:spPr>
        <p:txBody>
          <a:bodyPr/>
          <a:lstStyle/>
          <a:p>
            <a:pPr marL="0" indent="0">
              <a:buNone/>
            </a:pPr>
            <a:r>
              <a:rPr lang="en-US" sz="1400" dirty="0"/>
              <a:t>100 1   </a:t>
            </a:r>
            <a:r>
              <a:rPr lang="en-US" sz="1400" dirty="0" err="1"/>
              <a:t>Berio</a:t>
            </a:r>
            <a:r>
              <a:rPr lang="en-US" sz="1400" dirty="0"/>
              <a:t>, Luciano, </a:t>
            </a:r>
            <a:r>
              <a:rPr lang="en-US" sz="1400" dirty="0" err="1"/>
              <a:t>ǂd</a:t>
            </a:r>
            <a:r>
              <a:rPr lang="en-US" sz="1400" dirty="0"/>
              <a:t> 1925-2003.</a:t>
            </a:r>
          </a:p>
          <a:p>
            <a:pPr marL="0" indent="0">
              <a:buNone/>
            </a:pPr>
            <a:r>
              <a:rPr lang="en-US" sz="1400" dirty="0"/>
              <a:t>240 10 </a:t>
            </a:r>
            <a:r>
              <a:rPr lang="en-US" sz="1400" dirty="0" err="1"/>
              <a:t>Sequenza</a:t>
            </a:r>
            <a:r>
              <a:rPr lang="en-US" sz="1400" dirty="0"/>
              <a:t>, </a:t>
            </a:r>
            <a:r>
              <a:rPr lang="en-US" sz="1400" dirty="0" err="1"/>
              <a:t>ǂn</a:t>
            </a:r>
            <a:r>
              <a:rPr lang="en-US" sz="1400" dirty="0"/>
              <a:t> no. 6</a:t>
            </a:r>
          </a:p>
          <a:p>
            <a:pPr marL="0" indent="0">
              <a:buNone/>
            </a:pPr>
            <a:r>
              <a:rPr lang="en-US" sz="1400" dirty="0"/>
              <a:t>245 00 </a:t>
            </a:r>
            <a:r>
              <a:rPr lang="en-US" sz="1400" dirty="0" err="1"/>
              <a:t>Sequenza</a:t>
            </a:r>
            <a:r>
              <a:rPr lang="en-US" sz="1400" dirty="0"/>
              <a:t> VI : </a:t>
            </a:r>
            <a:r>
              <a:rPr lang="en-US" sz="1400" dirty="0" err="1"/>
              <a:t>ǂb</a:t>
            </a:r>
            <a:r>
              <a:rPr lang="en-US" sz="1400" dirty="0"/>
              <a:t> per viola sola / </a:t>
            </a:r>
            <a:r>
              <a:rPr lang="en-US" sz="1400" dirty="0" err="1"/>
              <a:t>ǂc</a:t>
            </a:r>
            <a:r>
              <a:rPr lang="en-US" sz="1400" dirty="0"/>
              <a:t> Luciano </a:t>
            </a:r>
            <a:r>
              <a:rPr lang="en-US" sz="1400" dirty="0" err="1"/>
              <a:t>Berio</a:t>
            </a:r>
            <a:r>
              <a:rPr lang="en-US" sz="1400" dirty="0"/>
              <a:t>.</a:t>
            </a:r>
          </a:p>
          <a:p>
            <a:pPr marL="0" indent="0">
              <a:buNone/>
            </a:pPr>
            <a:r>
              <a:rPr lang="en-US" sz="1400" dirty="0">
                <a:solidFill>
                  <a:srgbClr val="FF0000"/>
                </a:solidFill>
              </a:rPr>
              <a:t>250      Corr. reissue, 1990.</a:t>
            </a:r>
          </a:p>
          <a:p>
            <a:pPr marL="0" indent="0">
              <a:buNone/>
            </a:pPr>
            <a:r>
              <a:rPr lang="en-US" sz="1400" dirty="0"/>
              <a:t>260      London : </a:t>
            </a:r>
            <a:r>
              <a:rPr lang="en-US" sz="1400" dirty="0" err="1"/>
              <a:t>ǂb</a:t>
            </a:r>
            <a:r>
              <a:rPr lang="en-US" sz="1400" dirty="0"/>
              <a:t> Universal Edition, </a:t>
            </a:r>
            <a:r>
              <a:rPr lang="en-US" sz="1400" dirty="0" err="1"/>
              <a:t>ǂc</a:t>
            </a:r>
            <a:r>
              <a:rPr lang="en-US" sz="1400" dirty="0"/>
              <a:t> </a:t>
            </a:r>
            <a:r>
              <a:rPr lang="en-US" sz="1400" dirty="0">
                <a:solidFill>
                  <a:srgbClr val="FF0000"/>
                </a:solidFill>
              </a:rPr>
              <a:t>[2001], ©1970.</a:t>
            </a:r>
          </a:p>
          <a:p>
            <a:pPr marL="0" indent="0">
              <a:buNone/>
            </a:pPr>
            <a:r>
              <a:rPr lang="en-US" sz="1400" dirty="0"/>
              <a:t>300      6 leaves of music ; </a:t>
            </a:r>
            <a:r>
              <a:rPr lang="en-US" sz="1400" dirty="0" err="1"/>
              <a:t>ǂc</a:t>
            </a:r>
            <a:r>
              <a:rPr lang="en-US" sz="1400" dirty="0"/>
              <a:t> 40 cm</a:t>
            </a:r>
          </a:p>
          <a:p>
            <a:pPr marL="0" indent="0">
              <a:buNone/>
            </a:pPr>
            <a:r>
              <a:rPr lang="en-US" sz="1400" dirty="0"/>
              <a:t>336      notated music </a:t>
            </a:r>
            <a:r>
              <a:rPr lang="en-US" sz="1400" dirty="0" err="1"/>
              <a:t>ǂb</a:t>
            </a:r>
            <a:r>
              <a:rPr lang="en-US" sz="1400" dirty="0"/>
              <a:t> </a:t>
            </a:r>
            <a:r>
              <a:rPr lang="en-US" sz="1400" dirty="0" err="1"/>
              <a:t>ntm</a:t>
            </a:r>
            <a:r>
              <a:rPr lang="en-US" sz="1400" dirty="0"/>
              <a:t> ǂ2 rdacontent</a:t>
            </a:r>
          </a:p>
          <a:p>
            <a:pPr marL="0" indent="0">
              <a:buNone/>
            </a:pPr>
            <a:r>
              <a:rPr lang="en-US" sz="1400" dirty="0"/>
              <a:t>337      unmediated </a:t>
            </a:r>
            <a:r>
              <a:rPr lang="en-US" sz="1400" dirty="0" err="1"/>
              <a:t>ǂb</a:t>
            </a:r>
            <a:r>
              <a:rPr lang="en-US" sz="1400" dirty="0"/>
              <a:t> n ǂ2 rdamedia</a:t>
            </a:r>
          </a:p>
          <a:p>
            <a:pPr marL="0" indent="0">
              <a:buNone/>
            </a:pPr>
            <a:r>
              <a:rPr lang="en-US" sz="1400" dirty="0"/>
              <a:t>338      volume </a:t>
            </a:r>
            <a:r>
              <a:rPr lang="en-US" sz="1400" dirty="0" err="1"/>
              <a:t>ǂb</a:t>
            </a:r>
            <a:r>
              <a:rPr lang="en-US" sz="1400" dirty="0"/>
              <a:t> </a:t>
            </a:r>
            <a:r>
              <a:rPr lang="en-US" sz="1400" dirty="0" err="1"/>
              <a:t>nc</a:t>
            </a:r>
            <a:r>
              <a:rPr lang="en-US" sz="1400" dirty="0"/>
              <a:t> ǂ2 rdacarrier</a:t>
            </a:r>
          </a:p>
          <a:p>
            <a:pPr marL="0" indent="0">
              <a:buNone/>
            </a:pPr>
            <a:r>
              <a:rPr lang="en-US" sz="1400" dirty="0"/>
              <a:t>500      Cover title.</a:t>
            </a:r>
          </a:p>
          <a:p>
            <a:pPr marL="0" indent="0">
              <a:buNone/>
            </a:pPr>
            <a:r>
              <a:rPr lang="en-US" sz="1400" dirty="0"/>
              <a:t>500      Duration: ca. 8:00.</a:t>
            </a:r>
          </a:p>
          <a:p>
            <a:pPr marL="0" indent="0">
              <a:buNone/>
            </a:pPr>
            <a:r>
              <a:rPr lang="en-US" sz="1400" dirty="0"/>
              <a:t>500      Instructions for performance in English and German.</a:t>
            </a:r>
          </a:p>
        </p:txBody>
      </p:sp>
      <p:sp>
        <p:nvSpPr>
          <p:cNvPr id="5" name="Title 3"/>
          <p:cNvSpPr>
            <a:spLocks noGrp="1"/>
          </p:cNvSpPr>
          <p:nvPr>
            <p:ph type="title"/>
          </p:nvPr>
        </p:nvSpPr>
        <p:spPr>
          <a:xfrm>
            <a:off x="1399591" y="110729"/>
            <a:ext cx="6035681" cy="443453"/>
          </a:xfrm>
          <a:ln w="12700">
            <a:solidFill>
              <a:schemeClr val="tx1"/>
            </a:solidFill>
          </a:ln>
        </p:spPr>
        <p:txBody>
          <a:bodyPr/>
          <a:lstStyle/>
          <a:p>
            <a:r>
              <a:rPr lang="en-US" sz="2400" b="1" dirty="0">
                <a:solidFill>
                  <a:schemeClr val="tx2"/>
                </a:solidFill>
                <a:latin typeface="+mn-lt"/>
                <a:ea typeface="+mn-ea"/>
                <a:cs typeface="+mn-cs"/>
              </a:rPr>
              <a:t>Cataloging Scores Defensively:  Date</a:t>
            </a:r>
          </a:p>
        </p:txBody>
      </p:sp>
      <p:sp>
        <p:nvSpPr>
          <p:cNvPr id="7" name="Rectangle 6"/>
          <p:cNvSpPr/>
          <p:nvPr/>
        </p:nvSpPr>
        <p:spPr>
          <a:xfrm>
            <a:off x="171450" y="4080423"/>
            <a:ext cx="4437495" cy="830997"/>
          </a:xfrm>
          <a:prstGeom prst="rect">
            <a:avLst/>
          </a:prstGeom>
        </p:spPr>
        <p:txBody>
          <a:bodyPr wrap="square">
            <a:spAutoFit/>
          </a:bodyPr>
          <a:lstStyle/>
          <a:p>
            <a:pPr algn="ctr"/>
            <a:r>
              <a:rPr lang="en-US" sz="2400" b="1" dirty="0">
                <a:solidFill>
                  <a:srgbClr val="FF0000"/>
                </a:solidFill>
              </a:rPr>
              <a:t>Different Date Associated with the Content</a:t>
            </a:r>
          </a:p>
        </p:txBody>
      </p:sp>
    </p:spTree>
    <p:extLst>
      <p:ext uri="{BB962C8B-B14F-4D97-AF65-F5344CB8AC3E}">
        <p14:creationId xmlns:p14="http://schemas.microsoft.com/office/powerpoint/2010/main" val="22126573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4915" y="118823"/>
            <a:ext cx="6841772" cy="473732"/>
          </a:xfrm>
          <a:ln w="12700">
            <a:solidFill>
              <a:schemeClr val="tx1"/>
            </a:solidFill>
          </a:ln>
        </p:spPr>
        <p:txBody>
          <a:bodyPr/>
          <a:lstStyle/>
          <a:p>
            <a:r>
              <a:rPr lang="en-US" sz="2400" b="1" dirty="0">
                <a:solidFill>
                  <a:schemeClr val="tx2"/>
                </a:solidFill>
                <a:latin typeface="+mn-lt"/>
                <a:ea typeface="+mn-ea"/>
                <a:cs typeface="+mn-cs"/>
              </a:rPr>
              <a:t>Cataloging Scores Defensively:  Voice Range</a:t>
            </a:r>
          </a:p>
        </p:txBody>
      </p:sp>
      <p:sp>
        <p:nvSpPr>
          <p:cNvPr id="3" name="Content Placeholder 2"/>
          <p:cNvSpPr>
            <a:spLocks noGrp="1"/>
          </p:cNvSpPr>
          <p:nvPr>
            <p:ph sz="half" idx="1"/>
          </p:nvPr>
        </p:nvSpPr>
        <p:spPr>
          <a:xfrm>
            <a:off x="320511" y="718456"/>
            <a:ext cx="4175290" cy="4282751"/>
          </a:xfrm>
        </p:spPr>
        <p:txBody>
          <a:bodyPr/>
          <a:lstStyle/>
          <a:p>
            <a:pPr marL="0" indent="0">
              <a:buNone/>
            </a:pPr>
            <a:r>
              <a:rPr lang="en-US" sz="1200" dirty="0"/>
              <a:t>100 1    Britten, Benjamin, </a:t>
            </a:r>
            <a:r>
              <a:rPr lang="en-US" sz="1200" dirty="0" err="1"/>
              <a:t>ǂd</a:t>
            </a:r>
            <a:r>
              <a:rPr lang="en-US" sz="1200" dirty="0"/>
              <a:t> 1913-1976, </a:t>
            </a:r>
            <a:r>
              <a:rPr lang="en-US" sz="1200" dirty="0" err="1"/>
              <a:t>ǂe</a:t>
            </a:r>
            <a:r>
              <a:rPr lang="en-US" sz="1200" dirty="0"/>
              <a:t> composer.</a:t>
            </a:r>
          </a:p>
          <a:p>
            <a:pPr marL="0" indent="0">
              <a:buNone/>
            </a:pPr>
            <a:r>
              <a:rPr lang="en-US" sz="1200" dirty="0"/>
              <a:t>240 10  Folk song arrangements </a:t>
            </a:r>
            <a:r>
              <a:rPr lang="en-US" sz="1200" dirty="0" err="1"/>
              <a:t>ǂn</a:t>
            </a:r>
            <a:r>
              <a:rPr lang="en-US" sz="1200" dirty="0"/>
              <a:t> (1943-1961), v. 1-6</a:t>
            </a:r>
          </a:p>
          <a:p>
            <a:pPr marL="0" indent="0">
              <a:buNone/>
            </a:pPr>
            <a:r>
              <a:rPr lang="en-US" sz="1200" dirty="0"/>
              <a:t>245 10  Complete folksong arrangements : </a:t>
            </a:r>
            <a:r>
              <a:rPr lang="en-US" sz="1200" dirty="0" err="1"/>
              <a:t>ǂb</a:t>
            </a:r>
            <a:r>
              <a:rPr lang="en-US" sz="1200" dirty="0"/>
              <a:t> 61 songs. </a:t>
            </a:r>
            <a:r>
              <a:rPr lang="en-US" sz="1200" i="1" dirty="0" err="1">
                <a:solidFill>
                  <a:srgbClr val="FF0000"/>
                </a:solidFill>
              </a:rPr>
              <a:t>ǂp</a:t>
            </a:r>
            <a:r>
              <a:rPr lang="en-US" sz="1200" i="1" dirty="0">
                <a:solidFill>
                  <a:srgbClr val="FF0000"/>
                </a:solidFill>
              </a:rPr>
              <a:t> Medium/low voice </a:t>
            </a:r>
            <a:r>
              <a:rPr lang="en-US" sz="1200" dirty="0"/>
              <a:t>/ </a:t>
            </a:r>
            <a:r>
              <a:rPr lang="en-US" sz="1200" dirty="0" err="1"/>
              <a:t>ǂc</a:t>
            </a:r>
            <a:r>
              <a:rPr lang="en-US" sz="1200" dirty="0"/>
              <a:t> Benjamin Britten ; edited by Richard Walters.</a:t>
            </a:r>
          </a:p>
          <a:p>
            <a:pPr marL="0" indent="0">
              <a:buNone/>
            </a:pPr>
            <a:r>
              <a:rPr lang="en-US" sz="1200" dirty="0"/>
              <a:t>246 3    Complete folk song arrangements</a:t>
            </a:r>
          </a:p>
          <a:p>
            <a:pPr marL="0" indent="0">
              <a:buNone/>
            </a:pPr>
            <a:r>
              <a:rPr lang="en-US" sz="1200" i="1" dirty="0">
                <a:solidFill>
                  <a:srgbClr val="FF0000"/>
                </a:solidFill>
              </a:rPr>
              <a:t>250       Medium/low voice.</a:t>
            </a:r>
          </a:p>
          <a:p>
            <a:pPr marL="0" indent="0">
              <a:buNone/>
            </a:pPr>
            <a:r>
              <a:rPr lang="en-US" sz="1200" dirty="0"/>
              <a:t>264  1   [London] : </a:t>
            </a:r>
            <a:r>
              <a:rPr lang="en-US" sz="1200" dirty="0" err="1"/>
              <a:t>ǂb</a:t>
            </a:r>
            <a:r>
              <a:rPr lang="en-US" sz="1200" dirty="0"/>
              <a:t> Boosey &amp; Hawkes, </a:t>
            </a:r>
            <a:r>
              <a:rPr lang="en-US" sz="1200" dirty="0" err="1"/>
              <a:t>ǂc</a:t>
            </a:r>
            <a:r>
              <a:rPr lang="en-US" sz="1200" dirty="0"/>
              <a:t> [2006]</a:t>
            </a:r>
          </a:p>
          <a:p>
            <a:pPr marL="0" indent="0">
              <a:buNone/>
            </a:pPr>
            <a:r>
              <a:rPr lang="en-US" sz="1200" dirty="0"/>
              <a:t>264  2   Milwaukee, WI : </a:t>
            </a:r>
            <a:r>
              <a:rPr lang="en-US" sz="1200" dirty="0" err="1"/>
              <a:t>ǂb</a:t>
            </a:r>
            <a:r>
              <a:rPr lang="en-US" sz="1200" dirty="0"/>
              <a:t> Distributed by Hal Leonard Corporation</a:t>
            </a:r>
          </a:p>
          <a:p>
            <a:pPr marL="0" indent="0">
              <a:buNone/>
            </a:pPr>
            <a:r>
              <a:rPr lang="en-US" sz="1200" dirty="0"/>
              <a:t>264  4  </a:t>
            </a:r>
            <a:r>
              <a:rPr lang="en-US" sz="1200" dirty="0" err="1"/>
              <a:t>ǂc</a:t>
            </a:r>
            <a:r>
              <a:rPr lang="en-US" sz="1200" dirty="0"/>
              <a:t> ©2006</a:t>
            </a:r>
          </a:p>
          <a:p>
            <a:pPr marL="0" indent="0">
              <a:buNone/>
            </a:pPr>
            <a:r>
              <a:rPr lang="en-US" sz="1200" dirty="0"/>
              <a:t>300      1 score (xxv, 237 pages) : </a:t>
            </a:r>
            <a:r>
              <a:rPr lang="en-US" sz="1200" dirty="0" err="1"/>
              <a:t>ǂb</a:t>
            </a:r>
            <a:r>
              <a:rPr lang="en-US" sz="1200" dirty="0"/>
              <a:t> 1 portrait ; </a:t>
            </a:r>
            <a:r>
              <a:rPr lang="en-US" sz="1200" dirty="0" err="1"/>
              <a:t>ǂc</a:t>
            </a:r>
            <a:r>
              <a:rPr lang="en-US" sz="1200" dirty="0"/>
              <a:t> 31 cm</a:t>
            </a:r>
          </a:p>
          <a:p>
            <a:pPr marL="0" indent="0">
              <a:buNone/>
            </a:pPr>
            <a:r>
              <a:rPr lang="en-US" sz="1200" dirty="0"/>
              <a:t>500      Primarily for medium/low voice and piano; Eight folksong arrangements (1976) originally for high voice and harp, accompaniment arranged for piano by Colin Matthews; Soldier, won't you marry me? for 2 voices and piano; The stream in the valley for voice, cello ad libitum, and piano (cello part on page 237).</a:t>
            </a:r>
          </a:p>
          <a:p>
            <a:pPr marL="0" indent="0">
              <a:buNone/>
            </a:pPr>
            <a:r>
              <a:rPr lang="en-US" sz="1200" dirty="0"/>
              <a:t>546      English, French, and Welsh (1976 collection, 5th and 6th songs) words, with English translations; </a:t>
            </a:r>
            <a:r>
              <a:rPr lang="en-US" sz="1200" dirty="0" err="1"/>
              <a:t>ǂb</a:t>
            </a:r>
            <a:r>
              <a:rPr lang="en-US" sz="1200" dirty="0"/>
              <a:t> staff notation.</a:t>
            </a:r>
          </a:p>
        </p:txBody>
      </p:sp>
      <p:sp>
        <p:nvSpPr>
          <p:cNvPr id="4" name="Content Placeholder 3"/>
          <p:cNvSpPr>
            <a:spLocks noGrp="1"/>
          </p:cNvSpPr>
          <p:nvPr>
            <p:ph sz="half" idx="2"/>
          </p:nvPr>
        </p:nvSpPr>
        <p:spPr>
          <a:xfrm>
            <a:off x="4648201" y="718458"/>
            <a:ext cx="4297836" cy="4357395"/>
          </a:xfrm>
        </p:spPr>
        <p:txBody>
          <a:bodyPr/>
          <a:lstStyle/>
          <a:p>
            <a:pPr marL="0" indent="0">
              <a:buNone/>
            </a:pPr>
            <a:r>
              <a:rPr lang="en-US" sz="1200" dirty="0"/>
              <a:t>100 1   Britten, Benjamin, </a:t>
            </a:r>
            <a:r>
              <a:rPr lang="en-US" sz="1200" dirty="0" err="1"/>
              <a:t>ǂd</a:t>
            </a:r>
            <a:r>
              <a:rPr lang="en-US" sz="1200" dirty="0"/>
              <a:t> 1913-1976, </a:t>
            </a:r>
            <a:r>
              <a:rPr lang="en-US" sz="1200" dirty="0" err="1"/>
              <a:t>ǂe</a:t>
            </a:r>
            <a:r>
              <a:rPr lang="en-US" sz="1200" dirty="0"/>
              <a:t> composer.</a:t>
            </a:r>
          </a:p>
          <a:p>
            <a:pPr marL="0" indent="0">
              <a:buNone/>
            </a:pPr>
            <a:r>
              <a:rPr lang="en-US" sz="1200" dirty="0"/>
              <a:t>240 10 Vocal music. </a:t>
            </a:r>
            <a:r>
              <a:rPr lang="en-US" sz="1200" dirty="0" err="1"/>
              <a:t>ǂk</a:t>
            </a:r>
            <a:r>
              <a:rPr lang="en-US" sz="1200" dirty="0"/>
              <a:t> Selections</a:t>
            </a:r>
          </a:p>
          <a:p>
            <a:pPr marL="0" indent="0">
              <a:buNone/>
            </a:pPr>
            <a:r>
              <a:rPr lang="en-US" sz="1200" dirty="0"/>
              <a:t>245 10 Complete folksong arrangements : </a:t>
            </a:r>
            <a:r>
              <a:rPr lang="en-US" sz="1200" dirty="0" err="1"/>
              <a:t>ǂb</a:t>
            </a:r>
            <a:r>
              <a:rPr lang="en-US" sz="1200" dirty="0"/>
              <a:t> 61 songs</a:t>
            </a:r>
            <a:r>
              <a:rPr lang="en-US" sz="1200" i="1" dirty="0"/>
              <a:t>. </a:t>
            </a:r>
            <a:r>
              <a:rPr lang="en-US" sz="1200" i="1" dirty="0" err="1">
                <a:solidFill>
                  <a:srgbClr val="FF0000"/>
                </a:solidFill>
              </a:rPr>
              <a:t>ǂp</a:t>
            </a:r>
            <a:r>
              <a:rPr lang="en-US" sz="1200" i="1" dirty="0">
                <a:solidFill>
                  <a:srgbClr val="FF0000"/>
                </a:solidFill>
              </a:rPr>
              <a:t> High voice</a:t>
            </a:r>
            <a:r>
              <a:rPr lang="en-US" sz="1200" dirty="0"/>
              <a:t> / </a:t>
            </a:r>
            <a:r>
              <a:rPr lang="en-US" sz="1200" dirty="0" err="1"/>
              <a:t>ǂc</a:t>
            </a:r>
            <a:r>
              <a:rPr lang="en-US" sz="1200" dirty="0"/>
              <a:t> Benjamin Britten ; edited by Richard Walters.</a:t>
            </a:r>
          </a:p>
          <a:p>
            <a:pPr marL="0" indent="0">
              <a:buNone/>
            </a:pPr>
            <a:r>
              <a:rPr lang="en-US" sz="1200" dirty="0"/>
              <a:t>246 3   Complete folk song arrangements</a:t>
            </a:r>
          </a:p>
          <a:p>
            <a:pPr marL="0" indent="0">
              <a:buNone/>
            </a:pPr>
            <a:r>
              <a:rPr lang="en-US" sz="1200" i="1" dirty="0">
                <a:solidFill>
                  <a:srgbClr val="FF0000"/>
                </a:solidFill>
              </a:rPr>
              <a:t>250      High voice.</a:t>
            </a:r>
          </a:p>
          <a:p>
            <a:pPr marL="0" indent="0">
              <a:buNone/>
            </a:pPr>
            <a:r>
              <a:rPr lang="en-US" sz="1200" dirty="0"/>
              <a:t>264  1  [London] : </a:t>
            </a:r>
            <a:r>
              <a:rPr lang="en-US" sz="1200" dirty="0" err="1"/>
              <a:t>ǂb</a:t>
            </a:r>
            <a:r>
              <a:rPr lang="en-US" sz="1200" dirty="0"/>
              <a:t> Boosey &amp; Hawkes, </a:t>
            </a:r>
            <a:r>
              <a:rPr lang="en-US" sz="1200" dirty="0" err="1"/>
              <a:t>ǂc</a:t>
            </a:r>
            <a:r>
              <a:rPr lang="en-US" sz="1200" dirty="0"/>
              <a:t> [2006]</a:t>
            </a:r>
          </a:p>
          <a:p>
            <a:pPr marL="0" indent="0">
              <a:buNone/>
            </a:pPr>
            <a:r>
              <a:rPr lang="en-US" sz="1200" dirty="0"/>
              <a:t>264  2  Milwaukee, WI : </a:t>
            </a:r>
            <a:r>
              <a:rPr lang="en-US" sz="1200" dirty="0" err="1"/>
              <a:t>ǂb</a:t>
            </a:r>
            <a:r>
              <a:rPr lang="en-US" sz="1200" dirty="0"/>
              <a:t> Distributed by Hal Leonard Corporation</a:t>
            </a:r>
          </a:p>
          <a:p>
            <a:pPr marL="0" indent="0">
              <a:buNone/>
            </a:pPr>
            <a:r>
              <a:rPr lang="en-US" sz="1200" dirty="0"/>
              <a:t>264  4   </a:t>
            </a:r>
            <a:r>
              <a:rPr lang="en-US" sz="1200" dirty="0" err="1"/>
              <a:t>ǂc</a:t>
            </a:r>
            <a:r>
              <a:rPr lang="en-US" sz="1200" dirty="0"/>
              <a:t> ©2006</a:t>
            </a:r>
          </a:p>
          <a:p>
            <a:pPr marL="0" indent="0">
              <a:buNone/>
            </a:pPr>
            <a:r>
              <a:rPr lang="en-US" sz="1200" dirty="0"/>
              <a:t>300       1 score (xxv, 237 pages) : </a:t>
            </a:r>
            <a:r>
              <a:rPr lang="en-US" sz="1200" dirty="0" err="1"/>
              <a:t>ǂb</a:t>
            </a:r>
            <a:r>
              <a:rPr lang="en-US" sz="1200" dirty="0"/>
              <a:t> 1 portrait ; </a:t>
            </a:r>
            <a:r>
              <a:rPr lang="en-US" sz="1200" dirty="0" err="1"/>
              <a:t>ǂc</a:t>
            </a:r>
            <a:r>
              <a:rPr lang="en-US" sz="1200" dirty="0"/>
              <a:t> 31 cm</a:t>
            </a:r>
          </a:p>
          <a:p>
            <a:pPr marL="0" indent="0">
              <a:buNone/>
            </a:pPr>
            <a:r>
              <a:rPr lang="en-US" sz="1200" dirty="0"/>
              <a:t>500       Primarily for high voice and piano; Eight folksong arrangements (1976) originally for high voice and harp, accompaniment arranged for piano by Colin Matthews; Soldier, won't you marry me? for 2 voices and piano; The stream in the valley for voice, violoncello ad libitum, and piano (violoncello part on page 237).</a:t>
            </a:r>
          </a:p>
          <a:p>
            <a:pPr marL="0" indent="0">
              <a:buNone/>
            </a:pPr>
            <a:r>
              <a:rPr lang="en-US" sz="1200" dirty="0"/>
              <a:t>546      English, French, and Welsh (1976 collection, 5th and 6th songs) words, with English translations; </a:t>
            </a:r>
            <a:r>
              <a:rPr lang="en-US" sz="1200" dirty="0" err="1"/>
              <a:t>ǂb</a:t>
            </a:r>
            <a:r>
              <a:rPr lang="en-US" sz="1200" dirty="0"/>
              <a:t> staff notation.</a:t>
            </a:r>
            <a:endParaRPr lang="en-US" sz="1200" dirty="0">
              <a:solidFill>
                <a:srgbClr val="FF0000"/>
              </a:solidFill>
            </a:endParaRPr>
          </a:p>
          <a:p>
            <a:pPr marL="0" indent="0" algn="ctr">
              <a:buNone/>
            </a:pPr>
            <a:r>
              <a:rPr lang="en-US" sz="2400" dirty="0">
                <a:solidFill>
                  <a:srgbClr val="FF0000"/>
                </a:solidFill>
              </a:rPr>
              <a:t>Different Voice Range</a:t>
            </a:r>
          </a:p>
        </p:txBody>
      </p:sp>
    </p:spTree>
    <p:extLst>
      <p:ext uri="{BB962C8B-B14F-4D97-AF65-F5344CB8AC3E}">
        <p14:creationId xmlns:p14="http://schemas.microsoft.com/office/powerpoint/2010/main" val="6397489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4915" y="118823"/>
            <a:ext cx="6841772" cy="473732"/>
          </a:xfrm>
          <a:ln w="12700">
            <a:solidFill>
              <a:schemeClr val="tx1"/>
            </a:solidFill>
          </a:ln>
        </p:spPr>
        <p:txBody>
          <a:bodyPr/>
          <a:lstStyle/>
          <a:p>
            <a:r>
              <a:rPr lang="en-US" sz="2400" b="1" dirty="0">
                <a:solidFill>
                  <a:schemeClr val="tx2"/>
                </a:solidFill>
                <a:latin typeface="+mn-lt"/>
                <a:ea typeface="+mn-ea"/>
                <a:cs typeface="+mn-cs"/>
              </a:rPr>
              <a:t>Cataloging Scores Defensively:  Voice Range</a:t>
            </a:r>
          </a:p>
        </p:txBody>
      </p:sp>
      <p:sp>
        <p:nvSpPr>
          <p:cNvPr id="3" name="Content Placeholder 2"/>
          <p:cNvSpPr>
            <a:spLocks noGrp="1"/>
          </p:cNvSpPr>
          <p:nvPr>
            <p:ph sz="half" idx="1"/>
          </p:nvPr>
        </p:nvSpPr>
        <p:spPr>
          <a:xfrm>
            <a:off x="320511" y="718457"/>
            <a:ext cx="4175290" cy="3713584"/>
          </a:xfrm>
        </p:spPr>
        <p:txBody>
          <a:bodyPr/>
          <a:lstStyle/>
          <a:p>
            <a:pPr marL="0" indent="0">
              <a:buNone/>
            </a:pPr>
            <a:r>
              <a:rPr lang="en-US" sz="1200" dirty="0"/>
              <a:t>100 1   </a:t>
            </a:r>
            <a:r>
              <a:rPr lang="en-US" sz="1200" dirty="0" err="1"/>
              <a:t>Corigliano</a:t>
            </a:r>
            <a:r>
              <a:rPr lang="en-US" sz="1200" dirty="0"/>
              <a:t>, John, </a:t>
            </a:r>
            <a:r>
              <a:rPr lang="en-US" sz="1200" dirty="0" err="1"/>
              <a:t>ǂd</a:t>
            </a:r>
            <a:r>
              <a:rPr lang="en-US" sz="1200" dirty="0"/>
              <a:t> 1938- </a:t>
            </a:r>
            <a:r>
              <a:rPr lang="en-US" sz="1200" dirty="0" err="1"/>
              <a:t>ǂe</a:t>
            </a:r>
            <a:r>
              <a:rPr lang="en-US" sz="1200" dirty="0"/>
              <a:t> composer.</a:t>
            </a:r>
          </a:p>
          <a:p>
            <a:pPr marL="0" indent="0">
              <a:buNone/>
            </a:pPr>
            <a:r>
              <a:rPr lang="en-US" sz="1200" dirty="0"/>
              <a:t>240 10 One sweet morning, </a:t>
            </a:r>
            <a:r>
              <a:rPr lang="en-US" sz="1200" dirty="0" err="1"/>
              <a:t>ǂm</a:t>
            </a:r>
            <a:r>
              <a:rPr lang="en-US" sz="1200" dirty="0"/>
              <a:t> women's voices, piano; </a:t>
            </a:r>
            <a:r>
              <a:rPr lang="en-US" sz="1200" dirty="0" err="1"/>
              <a:t>ǂo</a:t>
            </a:r>
            <a:r>
              <a:rPr lang="en-US" sz="1200" dirty="0"/>
              <a:t> arranged</a:t>
            </a:r>
          </a:p>
          <a:p>
            <a:pPr marL="0" indent="0">
              <a:buNone/>
            </a:pPr>
            <a:r>
              <a:rPr lang="en-US" sz="1200" dirty="0"/>
              <a:t>245 10 One sweet morning : </a:t>
            </a:r>
            <a:r>
              <a:rPr lang="en-US" sz="1200" dirty="0" err="1"/>
              <a:t>ǂb</a:t>
            </a:r>
            <a:r>
              <a:rPr lang="en-US" sz="1200" dirty="0"/>
              <a:t> for voice and piano / </a:t>
            </a:r>
            <a:r>
              <a:rPr lang="en-US" sz="1200" dirty="0" err="1"/>
              <a:t>ǂc</a:t>
            </a:r>
            <a:r>
              <a:rPr lang="en-US" sz="1200" dirty="0"/>
              <a:t> John </a:t>
            </a:r>
            <a:r>
              <a:rPr lang="en-US" sz="1200" dirty="0" err="1"/>
              <a:t>Corigliano</a:t>
            </a:r>
            <a:r>
              <a:rPr lang="en-US" sz="1200" dirty="0"/>
              <a:t> ; text by Yip </a:t>
            </a:r>
            <a:r>
              <a:rPr lang="en-US" sz="1200" dirty="0" err="1"/>
              <a:t>Harburg</a:t>
            </a:r>
            <a:r>
              <a:rPr lang="en-US" sz="1200" dirty="0"/>
              <a:t>.</a:t>
            </a:r>
          </a:p>
          <a:p>
            <a:pPr marL="0" indent="0">
              <a:buNone/>
            </a:pPr>
            <a:r>
              <a:rPr lang="en-US" sz="1200" i="1" dirty="0">
                <a:solidFill>
                  <a:srgbClr val="FF0000"/>
                </a:solidFill>
              </a:rPr>
              <a:t>250      [Treble-clef version].</a:t>
            </a:r>
          </a:p>
          <a:p>
            <a:pPr marL="0" indent="0">
              <a:buNone/>
            </a:pPr>
            <a:r>
              <a:rPr lang="en-US" sz="1200" dirty="0"/>
              <a:t>264  1  New York, NY : </a:t>
            </a:r>
            <a:r>
              <a:rPr lang="en-US" sz="1200" dirty="0" err="1"/>
              <a:t>ǂb</a:t>
            </a:r>
            <a:r>
              <a:rPr lang="en-US" sz="1200" dirty="0"/>
              <a:t> G. </a:t>
            </a:r>
            <a:r>
              <a:rPr lang="en-US" sz="1200" dirty="0" err="1"/>
              <a:t>Schirmer</a:t>
            </a:r>
            <a:r>
              <a:rPr lang="en-US" sz="1200" dirty="0"/>
              <a:t>, Inc., </a:t>
            </a:r>
            <a:r>
              <a:rPr lang="en-US" sz="1200" dirty="0" err="1"/>
              <a:t>ǂc</a:t>
            </a:r>
            <a:r>
              <a:rPr lang="en-US" sz="1200" dirty="0"/>
              <a:t> [2014]</a:t>
            </a:r>
          </a:p>
          <a:p>
            <a:pPr marL="0" indent="0">
              <a:buNone/>
            </a:pPr>
            <a:r>
              <a:rPr lang="en-US" sz="1200" dirty="0"/>
              <a:t>264  4  </a:t>
            </a:r>
            <a:r>
              <a:rPr lang="en-US" sz="1200" dirty="0" err="1"/>
              <a:t>ǂc</a:t>
            </a:r>
            <a:r>
              <a:rPr lang="en-US" sz="1200" dirty="0"/>
              <a:t> ©2006</a:t>
            </a:r>
          </a:p>
          <a:p>
            <a:pPr marL="0" indent="0">
              <a:buNone/>
            </a:pPr>
            <a:r>
              <a:rPr lang="en-US" sz="1200" dirty="0"/>
              <a:t>300      1 score (7 pages) ; </a:t>
            </a:r>
            <a:r>
              <a:rPr lang="en-US" sz="1200" dirty="0" err="1"/>
              <a:t>ǂc</a:t>
            </a:r>
            <a:r>
              <a:rPr lang="en-US" sz="1200" dirty="0"/>
              <a:t> 31 cm</a:t>
            </a:r>
          </a:p>
          <a:p>
            <a:pPr marL="0" indent="0">
              <a:buNone/>
            </a:pPr>
            <a:r>
              <a:rPr lang="en-US" sz="1200" dirty="0"/>
              <a:t>382 01 female voice </a:t>
            </a:r>
            <a:r>
              <a:rPr lang="en-US" sz="1200" dirty="0" err="1"/>
              <a:t>ǂn</a:t>
            </a:r>
            <a:r>
              <a:rPr lang="en-US" sz="1200" dirty="0"/>
              <a:t> 1 </a:t>
            </a:r>
            <a:r>
              <a:rPr lang="en-US" sz="1200" dirty="0" err="1"/>
              <a:t>ǂa</a:t>
            </a:r>
            <a:r>
              <a:rPr lang="en-US" sz="1200" dirty="0"/>
              <a:t> piano </a:t>
            </a:r>
            <a:r>
              <a:rPr lang="en-US" sz="1200" dirty="0" err="1"/>
              <a:t>ǂn</a:t>
            </a:r>
            <a:r>
              <a:rPr lang="en-US" sz="1200" dirty="0"/>
              <a:t> 1 </a:t>
            </a:r>
            <a:r>
              <a:rPr lang="en-US" sz="1200" dirty="0" err="1"/>
              <a:t>ǂs</a:t>
            </a:r>
            <a:r>
              <a:rPr lang="en-US" sz="1200" dirty="0"/>
              <a:t> 2 ǂ2 </a:t>
            </a:r>
            <a:r>
              <a:rPr lang="en-US" sz="1200" dirty="0" err="1"/>
              <a:t>lcmpt</a:t>
            </a:r>
            <a:endParaRPr lang="en-US" sz="1200" dirty="0"/>
          </a:p>
          <a:p>
            <a:pPr marL="0" indent="0">
              <a:buNone/>
            </a:pPr>
            <a:r>
              <a:rPr lang="en-US" sz="1200" dirty="0"/>
              <a:t>382 01 male voice </a:t>
            </a:r>
            <a:r>
              <a:rPr lang="en-US" sz="1200" dirty="0" err="1"/>
              <a:t>ǂn</a:t>
            </a:r>
            <a:r>
              <a:rPr lang="en-US" sz="1200" dirty="0"/>
              <a:t> 1 </a:t>
            </a:r>
            <a:r>
              <a:rPr lang="en-US" sz="1200" dirty="0" err="1"/>
              <a:t>ǂa</a:t>
            </a:r>
            <a:r>
              <a:rPr lang="en-US" sz="1200" dirty="0"/>
              <a:t> piano </a:t>
            </a:r>
            <a:r>
              <a:rPr lang="en-US" sz="1200" dirty="0" err="1"/>
              <a:t>ǂn</a:t>
            </a:r>
            <a:r>
              <a:rPr lang="en-US" sz="1200" dirty="0"/>
              <a:t> 1 </a:t>
            </a:r>
            <a:r>
              <a:rPr lang="en-US" sz="1200" dirty="0" err="1"/>
              <a:t>ǂs</a:t>
            </a:r>
            <a:r>
              <a:rPr lang="en-US" sz="1200" dirty="0"/>
              <a:t> 2 ǂ2 </a:t>
            </a:r>
            <a:r>
              <a:rPr lang="en-US" sz="1200" dirty="0" err="1"/>
              <a:t>lcmpt</a:t>
            </a:r>
            <a:endParaRPr lang="en-US" sz="1200" dirty="0"/>
          </a:p>
          <a:p>
            <a:pPr marL="0" indent="0">
              <a:buNone/>
            </a:pPr>
            <a:r>
              <a:rPr lang="en-US" sz="1200" dirty="0"/>
              <a:t>500      Originally for SSAA choir and piano.</a:t>
            </a:r>
          </a:p>
          <a:p>
            <a:pPr marL="0" indent="0">
              <a:buNone/>
            </a:pPr>
            <a:r>
              <a:rPr lang="en-US" sz="1200" dirty="0"/>
              <a:t>546      </a:t>
            </a:r>
            <a:r>
              <a:rPr lang="en-US" sz="1200" dirty="0" err="1"/>
              <a:t>ǂb</a:t>
            </a:r>
            <a:r>
              <a:rPr lang="en-US" sz="1200" dirty="0"/>
              <a:t> Staff notation.</a:t>
            </a:r>
          </a:p>
          <a:p>
            <a:pPr marL="0" indent="0">
              <a:buNone/>
            </a:pPr>
            <a:r>
              <a:rPr lang="en-US" sz="1200" dirty="0"/>
              <a:t>546      English words.</a:t>
            </a:r>
          </a:p>
          <a:p>
            <a:pPr marL="0" indent="0">
              <a:buNone/>
            </a:pPr>
            <a:r>
              <a:rPr lang="en-US" sz="1200" dirty="0"/>
              <a:t>500      "From the G. </a:t>
            </a:r>
            <a:r>
              <a:rPr lang="en-US" sz="1200" dirty="0" err="1"/>
              <a:t>Schirmer</a:t>
            </a:r>
            <a:r>
              <a:rPr lang="en-US" sz="1200" dirty="0"/>
              <a:t> Rental Library, date of printing 2-4-14"--Cover.</a:t>
            </a:r>
          </a:p>
          <a:p>
            <a:pPr marL="0" indent="0">
              <a:buNone/>
            </a:pPr>
            <a:r>
              <a:rPr lang="en-US" sz="1200" dirty="0">
                <a:solidFill>
                  <a:srgbClr val="FF0000"/>
                </a:solidFill>
              </a:rPr>
              <a:t>500      Edition statement from publisher's Web site.</a:t>
            </a:r>
          </a:p>
        </p:txBody>
      </p:sp>
      <p:sp>
        <p:nvSpPr>
          <p:cNvPr id="4" name="Content Placeholder 3"/>
          <p:cNvSpPr>
            <a:spLocks noGrp="1"/>
          </p:cNvSpPr>
          <p:nvPr>
            <p:ph sz="half" idx="2"/>
          </p:nvPr>
        </p:nvSpPr>
        <p:spPr>
          <a:xfrm>
            <a:off x="4648201" y="718457"/>
            <a:ext cx="4297836" cy="4152123"/>
          </a:xfrm>
        </p:spPr>
        <p:txBody>
          <a:bodyPr/>
          <a:lstStyle/>
          <a:p>
            <a:pPr marL="0" indent="0">
              <a:buNone/>
            </a:pPr>
            <a:r>
              <a:rPr lang="en-US" sz="1200" dirty="0"/>
              <a:t>100 1   </a:t>
            </a:r>
            <a:r>
              <a:rPr lang="en-US" sz="1200" dirty="0" err="1"/>
              <a:t>Corigliano</a:t>
            </a:r>
            <a:r>
              <a:rPr lang="en-US" sz="1200" dirty="0"/>
              <a:t>, John, </a:t>
            </a:r>
            <a:r>
              <a:rPr lang="en-US" sz="1200" dirty="0" err="1"/>
              <a:t>ǂd</a:t>
            </a:r>
            <a:r>
              <a:rPr lang="en-US" sz="1200" dirty="0"/>
              <a:t> 1938- </a:t>
            </a:r>
            <a:r>
              <a:rPr lang="en-US" sz="1200" dirty="0" err="1"/>
              <a:t>ǂe</a:t>
            </a:r>
            <a:r>
              <a:rPr lang="en-US" sz="1200" dirty="0"/>
              <a:t> composer.</a:t>
            </a:r>
          </a:p>
          <a:p>
            <a:pPr marL="0" indent="0">
              <a:buNone/>
            </a:pPr>
            <a:r>
              <a:rPr lang="en-US" sz="1200" dirty="0"/>
              <a:t>240 10 One sweet morning, </a:t>
            </a:r>
            <a:r>
              <a:rPr lang="en-US" sz="1200" dirty="0" err="1"/>
              <a:t>ǂm</a:t>
            </a:r>
            <a:r>
              <a:rPr lang="en-US" sz="1200" dirty="0"/>
              <a:t> women's voices, piano; </a:t>
            </a:r>
            <a:r>
              <a:rPr lang="en-US" sz="1200" dirty="0" err="1"/>
              <a:t>ǂo</a:t>
            </a:r>
            <a:r>
              <a:rPr lang="en-US" sz="1200" dirty="0"/>
              <a:t> arranged</a:t>
            </a:r>
          </a:p>
          <a:p>
            <a:pPr marL="0" indent="0">
              <a:buNone/>
            </a:pPr>
            <a:r>
              <a:rPr lang="en-US" sz="1200" dirty="0"/>
              <a:t>245 10 One sweet morning : </a:t>
            </a:r>
            <a:r>
              <a:rPr lang="en-US" sz="1200" dirty="0" err="1"/>
              <a:t>ǂb</a:t>
            </a:r>
            <a:r>
              <a:rPr lang="en-US" sz="1200" dirty="0"/>
              <a:t> for voice and piano / </a:t>
            </a:r>
            <a:r>
              <a:rPr lang="en-US" sz="1200" dirty="0" err="1"/>
              <a:t>ǂc</a:t>
            </a:r>
            <a:r>
              <a:rPr lang="en-US" sz="1200" dirty="0"/>
              <a:t> John </a:t>
            </a:r>
            <a:r>
              <a:rPr lang="en-US" sz="1200" dirty="0" err="1"/>
              <a:t>Corigliano</a:t>
            </a:r>
            <a:r>
              <a:rPr lang="en-US" sz="1200" dirty="0"/>
              <a:t> ; text by Yip </a:t>
            </a:r>
            <a:r>
              <a:rPr lang="en-US" sz="1200" dirty="0" err="1"/>
              <a:t>Harburg</a:t>
            </a:r>
            <a:r>
              <a:rPr lang="en-US" sz="1200" dirty="0"/>
              <a:t>.</a:t>
            </a:r>
          </a:p>
          <a:p>
            <a:pPr marL="0" indent="0">
              <a:buNone/>
            </a:pPr>
            <a:r>
              <a:rPr lang="en-US" sz="1200" i="1" dirty="0">
                <a:solidFill>
                  <a:srgbClr val="FF0000"/>
                </a:solidFill>
              </a:rPr>
              <a:t>250      [Bass-clef version].</a:t>
            </a:r>
          </a:p>
          <a:p>
            <a:pPr marL="0" indent="0">
              <a:buNone/>
            </a:pPr>
            <a:r>
              <a:rPr lang="en-US" sz="1200" dirty="0"/>
              <a:t>264  1  New York, NY : </a:t>
            </a:r>
            <a:r>
              <a:rPr lang="en-US" sz="1200" dirty="0" err="1"/>
              <a:t>ǂb</a:t>
            </a:r>
            <a:r>
              <a:rPr lang="en-US" sz="1200" dirty="0"/>
              <a:t> G. </a:t>
            </a:r>
            <a:r>
              <a:rPr lang="en-US" sz="1200" dirty="0" err="1"/>
              <a:t>Schirmer</a:t>
            </a:r>
            <a:r>
              <a:rPr lang="en-US" sz="1200" dirty="0"/>
              <a:t>, Inc., </a:t>
            </a:r>
            <a:r>
              <a:rPr lang="en-US" sz="1200" dirty="0" err="1"/>
              <a:t>ǂc</a:t>
            </a:r>
            <a:r>
              <a:rPr lang="en-US" sz="1200" dirty="0"/>
              <a:t> [2014]</a:t>
            </a:r>
          </a:p>
          <a:p>
            <a:pPr marL="0" indent="0">
              <a:buNone/>
            </a:pPr>
            <a:r>
              <a:rPr lang="en-US" sz="1200" dirty="0"/>
              <a:t>264  4  </a:t>
            </a:r>
            <a:r>
              <a:rPr lang="en-US" sz="1200" dirty="0" err="1"/>
              <a:t>ǂc</a:t>
            </a:r>
            <a:r>
              <a:rPr lang="en-US" sz="1200" dirty="0"/>
              <a:t> ©2006</a:t>
            </a:r>
          </a:p>
          <a:p>
            <a:pPr marL="0" indent="0">
              <a:buNone/>
            </a:pPr>
            <a:r>
              <a:rPr lang="en-US" sz="1200" dirty="0"/>
              <a:t>300      1 score (7 pages) ; </a:t>
            </a:r>
            <a:r>
              <a:rPr lang="en-US" sz="1200" dirty="0" err="1"/>
              <a:t>ǂc</a:t>
            </a:r>
            <a:r>
              <a:rPr lang="en-US" sz="1200" dirty="0"/>
              <a:t> 31 cm</a:t>
            </a:r>
          </a:p>
          <a:p>
            <a:pPr marL="0" indent="0">
              <a:buNone/>
            </a:pPr>
            <a:r>
              <a:rPr lang="en-US" sz="1200" dirty="0"/>
              <a:t>382 01 male voice </a:t>
            </a:r>
            <a:r>
              <a:rPr lang="en-US" sz="1200" dirty="0" err="1"/>
              <a:t>ǂn</a:t>
            </a:r>
            <a:r>
              <a:rPr lang="en-US" sz="1200" dirty="0"/>
              <a:t> 1 </a:t>
            </a:r>
            <a:r>
              <a:rPr lang="en-US" sz="1200" dirty="0" err="1"/>
              <a:t>ǂa</a:t>
            </a:r>
            <a:r>
              <a:rPr lang="en-US" sz="1200" dirty="0"/>
              <a:t> piano </a:t>
            </a:r>
            <a:r>
              <a:rPr lang="en-US" sz="1200" dirty="0" err="1"/>
              <a:t>ǂn</a:t>
            </a:r>
            <a:r>
              <a:rPr lang="en-US" sz="1200" dirty="0"/>
              <a:t> 1 </a:t>
            </a:r>
            <a:r>
              <a:rPr lang="en-US" sz="1200" dirty="0" err="1"/>
              <a:t>ǂs</a:t>
            </a:r>
            <a:r>
              <a:rPr lang="en-US" sz="1200" dirty="0"/>
              <a:t> 2 ǂ2 </a:t>
            </a:r>
            <a:r>
              <a:rPr lang="en-US" sz="1200" dirty="0" err="1"/>
              <a:t>lcmpt</a:t>
            </a:r>
            <a:endParaRPr lang="en-US" sz="1200" dirty="0"/>
          </a:p>
          <a:p>
            <a:pPr marL="0" indent="0">
              <a:buNone/>
            </a:pPr>
            <a:r>
              <a:rPr lang="en-US" sz="1200" dirty="0"/>
              <a:t>500      Originally for SSAA choir and piano.</a:t>
            </a:r>
          </a:p>
          <a:p>
            <a:pPr marL="0" indent="0">
              <a:buNone/>
            </a:pPr>
            <a:r>
              <a:rPr lang="en-US" sz="1200" dirty="0"/>
              <a:t>546      </a:t>
            </a:r>
            <a:r>
              <a:rPr lang="en-US" sz="1200" dirty="0" err="1"/>
              <a:t>ǂb</a:t>
            </a:r>
            <a:r>
              <a:rPr lang="en-US" sz="1200" dirty="0"/>
              <a:t> Staff notation.</a:t>
            </a:r>
          </a:p>
          <a:p>
            <a:pPr marL="0" indent="0">
              <a:buNone/>
            </a:pPr>
            <a:r>
              <a:rPr lang="en-US" sz="1200" dirty="0"/>
              <a:t>546      English words.</a:t>
            </a:r>
          </a:p>
          <a:p>
            <a:pPr marL="0" indent="0">
              <a:buNone/>
            </a:pPr>
            <a:r>
              <a:rPr lang="en-US" sz="1200" dirty="0"/>
              <a:t>500      "From the G. </a:t>
            </a:r>
            <a:r>
              <a:rPr lang="en-US" sz="1200" dirty="0" err="1"/>
              <a:t>Schirmer</a:t>
            </a:r>
            <a:r>
              <a:rPr lang="en-US" sz="1200" dirty="0"/>
              <a:t> Rental Library, date of printing 2-4-14"--Cover.</a:t>
            </a:r>
          </a:p>
          <a:p>
            <a:pPr marL="0" indent="0">
              <a:buNone/>
            </a:pPr>
            <a:r>
              <a:rPr lang="en-US" sz="1200" dirty="0">
                <a:solidFill>
                  <a:srgbClr val="FF0000"/>
                </a:solidFill>
              </a:rPr>
              <a:t>500      Edition statement from publisher's Web site.</a:t>
            </a:r>
          </a:p>
          <a:p>
            <a:pPr marL="0" indent="0">
              <a:buNone/>
            </a:pPr>
            <a:endParaRPr lang="en-US" sz="1200" dirty="0">
              <a:solidFill>
                <a:srgbClr val="FF0000"/>
              </a:solidFill>
            </a:endParaRPr>
          </a:p>
          <a:p>
            <a:pPr marL="0" indent="0" algn="ctr">
              <a:buNone/>
            </a:pPr>
            <a:r>
              <a:rPr lang="en-US" sz="2400" dirty="0">
                <a:solidFill>
                  <a:srgbClr val="FF0000"/>
                </a:solidFill>
              </a:rPr>
              <a:t>Different Voice Range</a:t>
            </a:r>
          </a:p>
        </p:txBody>
      </p:sp>
    </p:spTree>
    <p:extLst>
      <p:ext uri="{BB962C8B-B14F-4D97-AF65-F5344CB8AC3E}">
        <p14:creationId xmlns:p14="http://schemas.microsoft.com/office/powerpoint/2010/main" val="12687172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4915" y="118823"/>
            <a:ext cx="6841772" cy="473732"/>
          </a:xfrm>
          <a:ln w="12700">
            <a:solidFill>
              <a:schemeClr val="tx1"/>
            </a:solidFill>
          </a:ln>
        </p:spPr>
        <p:txBody>
          <a:bodyPr/>
          <a:lstStyle/>
          <a:p>
            <a:r>
              <a:rPr lang="en-US" sz="2400" b="1" dirty="0">
                <a:solidFill>
                  <a:schemeClr val="tx2"/>
                </a:solidFill>
                <a:latin typeface="+mn-lt"/>
                <a:ea typeface="+mn-ea"/>
                <a:cs typeface="+mn-cs"/>
              </a:rPr>
              <a:t>Cataloging Scores Defensively:  Voice Range</a:t>
            </a:r>
          </a:p>
        </p:txBody>
      </p:sp>
      <p:sp>
        <p:nvSpPr>
          <p:cNvPr id="3" name="Content Placeholder 2"/>
          <p:cNvSpPr>
            <a:spLocks noGrp="1"/>
          </p:cNvSpPr>
          <p:nvPr>
            <p:ph sz="half" idx="1"/>
          </p:nvPr>
        </p:nvSpPr>
        <p:spPr>
          <a:xfrm>
            <a:off x="320511" y="718457"/>
            <a:ext cx="4175290" cy="3713584"/>
          </a:xfrm>
        </p:spPr>
        <p:txBody>
          <a:bodyPr/>
          <a:lstStyle/>
          <a:p>
            <a:pPr marL="0" indent="0">
              <a:buNone/>
            </a:pPr>
            <a:r>
              <a:rPr lang="en-US" sz="1600" dirty="0"/>
              <a:t>245 04 The ultimate jazz fakebook / </a:t>
            </a:r>
            <a:r>
              <a:rPr lang="en-US" sz="1600" dirty="0" err="1"/>
              <a:t>ǂc</a:t>
            </a:r>
            <a:r>
              <a:rPr lang="en-US" sz="1600" dirty="0"/>
              <a:t> compiled by Dr. Herb Wong.</a:t>
            </a:r>
          </a:p>
          <a:p>
            <a:pPr marL="0" indent="0">
              <a:buNone/>
            </a:pPr>
            <a:r>
              <a:rPr lang="en-US" sz="1600" i="1" dirty="0">
                <a:solidFill>
                  <a:srgbClr val="FF0000"/>
                </a:solidFill>
              </a:rPr>
              <a:t>250      B flat edition.</a:t>
            </a:r>
          </a:p>
          <a:p>
            <a:pPr marL="0" indent="0">
              <a:buNone/>
            </a:pPr>
            <a:r>
              <a:rPr lang="en-US" sz="1600" dirty="0"/>
              <a:t>260      Winona, Minnesota : </a:t>
            </a:r>
            <a:r>
              <a:rPr lang="en-US" sz="1600" dirty="0" err="1"/>
              <a:t>ǂb</a:t>
            </a:r>
            <a:r>
              <a:rPr lang="en-US" sz="1600" dirty="0"/>
              <a:t> Hal Leonard, </a:t>
            </a:r>
            <a:r>
              <a:rPr lang="en-US" sz="1600" dirty="0" err="1"/>
              <a:t>ǂc</a:t>
            </a:r>
            <a:r>
              <a:rPr lang="en-US" sz="1600" dirty="0"/>
              <a:t> ©1988.</a:t>
            </a:r>
          </a:p>
          <a:p>
            <a:pPr marL="0" indent="0">
              <a:buNone/>
            </a:pPr>
            <a:r>
              <a:rPr lang="en-US" sz="1600" dirty="0"/>
              <a:t>300      1 score (447 pages) ; </a:t>
            </a:r>
            <a:r>
              <a:rPr lang="en-US" sz="1600" dirty="0" err="1"/>
              <a:t>ǂc</a:t>
            </a:r>
            <a:r>
              <a:rPr lang="en-US" sz="1600" dirty="0"/>
              <a:t> 31 cm</a:t>
            </a:r>
          </a:p>
          <a:p>
            <a:pPr marL="0" indent="0">
              <a:buNone/>
            </a:pPr>
            <a:r>
              <a:rPr lang="en-US" sz="1600" dirty="0">
                <a:solidFill>
                  <a:srgbClr val="FF0000"/>
                </a:solidFill>
              </a:rPr>
              <a:t>500      For trumpet, clarinet, and all 'B flat' instruments.</a:t>
            </a:r>
          </a:p>
          <a:p>
            <a:pPr marL="0" indent="0">
              <a:buNone/>
            </a:pPr>
            <a:r>
              <a:rPr lang="en-US" sz="1600" dirty="0"/>
              <a:t>500      Melody line and guitar chords symbols only.</a:t>
            </a:r>
          </a:p>
          <a:p>
            <a:pPr marL="0" indent="0">
              <a:buNone/>
            </a:pPr>
            <a:r>
              <a:rPr lang="en-US" sz="1600" dirty="0"/>
              <a:t>500      Includes indexes.</a:t>
            </a:r>
          </a:p>
          <a:p>
            <a:pPr marL="0" indent="0">
              <a:buNone/>
            </a:pPr>
            <a:r>
              <a:rPr lang="en-US" sz="1600" dirty="0"/>
              <a:t>505 0   Over 625 standards and jazz classics.</a:t>
            </a:r>
            <a:endParaRPr lang="en-US" sz="1200" dirty="0"/>
          </a:p>
        </p:txBody>
      </p:sp>
      <p:sp>
        <p:nvSpPr>
          <p:cNvPr id="4" name="Content Placeholder 3"/>
          <p:cNvSpPr>
            <a:spLocks noGrp="1"/>
          </p:cNvSpPr>
          <p:nvPr>
            <p:ph sz="half" idx="2"/>
          </p:nvPr>
        </p:nvSpPr>
        <p:spPr>
          <a:xfrm>
            <a:off x="4648201" y="718458"/>
            <a:ext cx="4297836" cy="3713584"/>
          </a:xfrm>
        </p:spPr>
        <p:txBody>
          <a:bodyPr/>
          <a:lstStyle/>
          <a:p>
            <a:pPr marL="0" indent="0">
              <a:buNone/>
            </a:pPr>
            <a:r>
              <a:rPr lang="en-US" sz="1600" dirty="0"/>
              <a:t>245 04 The ultimate jazz fakebook / </a:t>
            </a:r>
            <a:r>
              <a:rPr lang="en-US" sz="1600" dirty="0" err="1"/>
              <a:t>ǂc</a:t>
            </a:r>
            <a:r>
              <a:rPr lang="en-US" sz="1600" dirty="0"/>
              <a:t> compiled by Dr. Herb Wong.</a:t>
            </a:r>
          </a:p>
          <a:p>
            <a:pPr marL="0" indent="0">
              <a:buNone/>
            </a:pPr>
            <a:r>
              <a:rPr lang="en-US" sz="1600" i="1" dirty="0">
                <a:solidFill>
                  <a:srgbClr val="FF0000"/>
                </a:solidFill>
              </a:rPr>
              <a:t>250      E flat edition.</a:t>
            </a:r>
          </a:p>
          <a:p>
            <a:pPr marL="0" indent="0">
              <a:buNone/>
            </a:pPr>
            <a:r>
              <a:rPr lang="en-US" sz="1600" dirty="0"/>
              <a:t>260      Winona, Minnesota : </a:t>
            </a:r>
            <a:r>
              <a:rPr lang="en-US" sz="1600" dirty="0" err="1"/>
              <a:t>ǂb</a:t>
            </a:r>
            <a:r>
              <a:rPr lang="en-US" sz="1600" dirty="0"/>
              <a:t> Hal Leonard, </a:t>
            </a:r>
            <a:r>
              <a:rPr lang="en-US" sz="1600" dirty="0" err="1"/>
              <a:t>ǂc</a:t>
            </a:r>
            <a:r>
              <a:rPr lang="en-US" sz="1600" dirty="0"/>
              <a:t> ©1988.</a:t>
            </a:r>
          </a:p>
          <a:p>
            <a:pPr marL="0" indent="0">
              <a:buNone/>
            </a:pPr>
            <a:r>
              <a:rPr lang="en-US" sz="1600" dirty="0"/>
              <a:t>300      1 score (447 pages) ; </a:t>
            </a:r>
            <a:r>
              <a:rPr lang="en-US" sz="1600" dirty="0" err="1"/>
              <a:t>ǂc</a:t>
            </a:r>
            <a:r>
              <a:rPr lang="en-US" sz="1600" dirty="0"/>
              <a:t> 31 cm</a:t>
            </a:r>
          </a:p>
          <a:p>
            <a:pPr marL="0" indent="0">
              <a:buNone/>
            </a:pPr>
            <a:r>
              <a:rPr lang="en-US" sz="1600" dirty="0"/>
              <a:t>500       Includes melodic lines and lyrics with chord symbols.</a:t>
            </a:r>
          </a:p>
          <a:p>
            <a:pPr marL="0" indent="0">
              <a:buNone/>
            </a:pPr>
            <a:r>
              <a:rPr lang="en-US" sz="1600" dirty="0">
                <a:solidFill>
                  <a:srgbClr val="FF0000"/>
                </a:solidFill>
              </a:rPr>
              <a:t>500       For alto saxophone and all 'E flat' instruments.</a:t>
            </a:r>
          </a:p>
          <a:p>
            <a:pPr marL="0" indent="0">
              <a:buNone/>
            </a:pPr>
            <a:r>
              <a:rPr lang="en-US" sz="1600" dirty="0"/>
              <a:t>500       Includes indexes.</a:t>
            </a:r>
          </a:p>
          <a:p>
            <a:pPr marL="0" indent="0">
              <a:buNone/>
            </a:pPr>
            <a:r>
              <a:rPr lang="en-US" sz="1600" dirty="0"/>
              <a:t>505 8    Over 625 standards and jazz classics.</a:t>
            </a:r>
          </a:p>
          <a:p>
            <a:pPr marL="0" indent="0">
              <a:buNone/>
            </a:pPr>
            <a:endParaRPr lang="en-US" sz="1200" dirty="0">
              <a:solidFill>
                <a:srgbClr val="FF0000"/>
              </a:solidFill>
            </a:endParaRPr>
          </a:p>
        </p:txBody>
      </p:sp>
      <p:sp>
        <p:nvSpPr>
          <p:cNvPr id="5" name="Rectangle 4"/>
          <p:cNvSpPr/>
          <p:nvPr/>
        </p:nvSpPr>
        <p:spPr>
          <a:xfrm>
            <a:off x="2644172" y="4432042"/>
            <a:ext cx="3703258" cy="523220"/>
          </a:xfrm>
          <a:prstGeom prst="rect">
            <a:avLst/>
          </a:prstGeom>
        </p:spPr>
        <p:txBody>
          <a:bodyPr wrap="none">
            <a:spAutoFit/>
          </a:bodyPr>
          <a:lstStyle/>
          <a:p>
            <a:pPr algn="ctr"/>
            <a:r>
              <a:rPr lang="en-US" sz="2800" dirty="0">
                <a:solidFill>
                  <a:srgbClr val="FF0000"/>
                </a:solidFill>
              </a:rPr>
              <a:t>Different Voice Range</a:t>
            </a:r>
          </a:p>
        </p:txBody>
      </p:sp>
    </p:spTree>
    <p:extLst>
      <p:ext uri="{BB962C8B-B14F-4D97-AF65-F5344CB8AC3E}">
        <p14:creationId xmlns:p14="http://schemas.microsoft.com/office/powerpoint/2010/main" val="37039419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23936" y="1033026"/>
            <a:ext cx="4271866" cy="3364366"/>
          </a:xfrm>
        </p:spPr>
        <p:txBody>
          <a:bodyPr/>
          <a:lstStyle/>
          <a:p>
            <a:pPr marL="0" indent="0">
              <a:buNone/>
            </a:pPr>
            <a:r>
              <a:rPr lang="en-US" sz="1400" dirty="0"/>
              <a:t>245 00 Sacred songs. </a:t>
            </a:r>
            <a:r>
              <a:rPr lang="en-US" sz="1400" dirty="0" err="1"/>
              <a:t>ǂn</a:t>
            </a:r>
            <a:r>
              <a:rPr lang="en-US" sz="1400" dirty="0"/>
              <a:t> No. 1 : </a:t>
            </a:r>
            <a:r>
              <a:rPr lang="en-US" sz="1400" dirty="0" err="1"/>
              <a:t>ǂb</a:t>
            </a:r>
            <a:r>
              <a:rPr lang="en-US" sz="1400" dirty="0"/>
              <a:t> compiled and arranged for use in gospel meetings, Sunday schools, prayer meetings and other religious services / </a:t>
            </a:r>
            <a:r>
              <a:rPr lang="en-US" sz="1400" dirty="0" err="1"/>
              <a:t>ǂc</a:t>
            </a:r>
            <a:r>
              <a:rPr lang="en-US" sz="1400" dirty="0"/>
              <a:t> by Ira D. Sankey, James </a:t>
            </a:r>
            <a:r>
              <a:rPr lang="en-US" sz="1400" dirty="0" err="1"/>
              <a:t>McGranahan</a:t>
            </a:r>
            <a:r>
              <a:rPr lang="en-US" sz="1400" dirty="0"/>
              <a:t> and Geo. C. Stebbins.</a:t>
            </a:r>
          </a:p>
          <a:p>
            <a:pPr marL="0" indent="0">
              <a:buNone/>
            </a:pPr>
            <a:r>
              <a:rPr lang="en-US" sz="1400" dirty="0"/>
              <a:t>260      New York ; </a:t>
            </a:r>
            <a:r>
              <a:rPr lang="en-US" sz="1400" dirty="0" err="1"/>
              <a:t>ǂa</a:t>
            </a:r>
            <a:r>
              <a:rPr lang="en-US" sz="1400" dirty="0"/>
              <a:t> Chicago : </a:t>
            </a:r>
            <a:r>
              <a:rPr lang="en-US" sz="1400" dirty="0" err="1"/>
              <a:t>ǂb</a:t>
            </a:r>
            <a:r>
              <a:rPr lang="en-US" sz="1400" dirty="0"/>
              <a:t> </a:t>
            </a:r>
            <a:r>
              <a:rPr lang="en-US" sz="1400" dirty="0" err="1"/>
              <a:t>Biglow</a:t>
            </a:r>
            <a:r>
              <a:rPr lang="en-US" sz="1400" dirty="0"/>
              <a:t> &amp; Main, </a:t>
            </a:r>
            <a:r>
              <a:rPr lang="en-US" sz="1400" dirty="0" err="1"/>
              <a:t>ǂc</a:t>
            </a:r>
            <a:r>
              <a:rPr lang="en-US" sz="1400" dirty="0"/>
              <a:t> ©1896.</a:t>
            </a:r>
          </a:p>
          <a:p>
            <a:pPr marL="0" indent="0">
              <a:buNone/>
            </a:pPr>
            <a:r>
              <a:rPr lang="en-US" sz="1400" dirty="0"/>
              <a:t>300      208 pages ; </a:t>
            </a:r>
            <a:r>
              <a:rPr lang="en-US" sz="1400" dirty="0" err="1"/>
              <a:t>ǂc</a:t>
            </a:r>
            <a:r>
              <a:rPr lang="en-US" sz="1400" dirty="0"/>
              <a:t> 21 cm</a:t>
            </a:r>
          </a:p>
          <a:p>
            <a:pPr marL="0" indent="0">
              <a:buNone/>
            </a:pPr>
            <a:r>
              <a:rPr lang="en-US" sz="1400" dirty="0"/>
              <a:t>336      notated music </a:t>
            </a:r>
            <a:r>
              <a:rPr lang="en-US" sz="1400" dirty="0" err="1"/>
              <a:t>ǂb</a:t>
            </a:r>
            <a:r>
              <a:rPr lang="en-US" sz="1400" dirty="0"/>
              <a:t> </a:t>
            </a:r>
            <a:r>
              <a:rPr lang="en-US" sz="1400" dirty="0" err="1"/>
              <a:t>ntm</a:t>
            </a:r>
            <a:r>
              <a:rPr lang="en-US" sz="1400" dirty="0"/>
              <a:t> ǂ2 rdacontent</a:t>
            </a:r>
          </a:p>
          <a:p>
            <a:pPr marL="0" indent="0">
              <a:buNone/>
            </a:pPr>
            <a:r>
              <a:rPr lang="en-US" sz="1400" dirty="0"/>
              <a:t>337      unmediated </a:t>
            </a:r>
            <a:r>
              <a:rPr lang="en-US" sz="1400" dirty="0" err="1"/>
              <a:t>ǂb</a:t>
            </a:r>
            <a:r>
              <a:rPr lang="en-US" sz="1400" dirty="0"/>
              <a:t> n ǂ2 rdamedia</a:t>
            </a:r>
          </a:p>
          <a:p>
            <a:pPr marL="0" indent="0">
              <a:buNone/>
            </a:pPr>
            <a:r>
              <a:rPr lang="en-US" sz="1400" dirty="0"/>
              <a:t>338      volume </a:t>
            </a:r>
            <a:r>
              <a:rPr lang="en-US" sz="1400" dirty="0" err="1"/>
              <a:t>ǂb</a:t>
            </a:r>
            <a:r>
              <a:rPr lang="en-US" sz="1400" dirty="0"/>
              <a:t> </a:t>
            </a:r>
            <a:r>
              <a:rPr lang="en-US" sz="1400" dirty="0" err="1"/>
              <a:t>nc</a:t>
            </a:r>
            <a:r>
              <a:rPr lang="en-US" sz="1400" dirty="0"/>
              <a:t> ǂ2 rdacarrier</a:t>
            </a:r>
          </a:p>
          <a:p>
            <a:pPr marL="0" indent="0">
              <a:buNone/>
            </a:pPr>
            <a:r>
              <a:rPr lang="en-US" sz="1400" dirty="0"/>
              <a:t>500      With music.</a:t>
            </a:r>
          </a:p>
          <a:p>
            <a:pPr marL="0" indent="0">
              <a:buNone/>
            </a:pPr>
            <a:r>
              <a:rPr lang="en-US" sz="1400" dirty="0"/>
              <a:t>500      Includes index.</a:t>
            </a:r>
          </a:p>
          <a:p>
            <a:pPr marL="0" indent="0">
              <a:buNone/>
            </a:pPr>
            <a:r>
              <a:rPr lang="en-US" sz="1400" dirty="0"/>
              <a:t>500      Cover title.</a:t>
            </a:r>
          </a:p>
          <a:p>
            <a:pPr marL="0" indent="0">
              <a:buNone/>
            </a:pPr>
            <a:endParaRPr lang="en-US" sz="1200" dirty="0"/>
          </a:p>
        </p:txBody>
      </p:sp>
      <p:sp>
        <p:nvSpPr>
          <p:cNvPr id="4" name="Content Placeholder 3"/>
          <p:cNvSpPr>
            <a:spLocks noGrp="1"/>
          </p:cNvSpPr>
          <p:nvPr>
            <p:ph sz="half" idx="2"/>
          </p:nvPr>
        </p:nvSpPr>
        <p:spPr>
          <a:xfrm>
            <a:off x="4495802" y="1122833"/>
            <a:ext cx="4489578" cy="3184752"/>
          </a:xfrm>
        </p:spPr>
        <p:txBody>
          <a:bodyPr/>
          <a:lstStyle/>
          <a:p>
            <a:pPr marL="0" indent="0">
              <a:buNone/>
            </a:pPr>
            <a:r>
              <a:rPr lang="en-US" sz="1400" dirty="0"/>
              <a:t>245 00 Sacred songs. </a:t>
            </a:r>
            <a:r>
              <a:rPr lang="en-US" sz="1400" dirty="0" err="1"/>
              <a:t>ǂn</a:t>
            </a:r>
            <a:r>
              <a:rPr lang="en-US" sz="1400" dirty="0"/>
              <a:t> No. 1 : </a:t>
            </a:r>
            <a:r>
              <a:rPr lang="en-US" sz="1400" dirty="0" err="1"/>
              <a:t>ǂb</a:t>
            </a:r>
            <a:r>
              <a:rPr lang="en-US" sz="1400" dirty="0"/>
              <a:t> compiled and arranged for use in gospel meetings, Sunday schools, prayer meetings and other religious services / </a:t>
            </a:r>
            <a:r>
              <a:rPr lang="en-US" sz="1400" dirty="0" err="1"/>
              <a:t>ǂc</a:t>
            </a:r>
            <a:r>
              <a:rPr lang="en-US" sz="1400" dirty="0"/>
              <a:t> by Ira D. Sankey, James </a:t>
            </a:r>
            <a:r>
              <a:rPr lang="en-US" sz="1400" dirty="0" err="1"/>
              <a:t>McGranahan</a:t>
            </a:r>
            <a:r>
              <a:rPr lang="en-US" sz="1400" dirty="0"/>
              <a:t> and Geo. C. Stebbins.</a:t>
            </a:r>
          </a:p>
          <a:p>
            <a:pPr marL="0" indent="0">
              <a:buNone/>
            </a:pPr>
            <a:r>
              <a:rPr lang="en-US" sz="1400" i="1" dirty="0">
                <a:solidFill>
                  <a:srgbClr val="FF0000"/>
                </a:solidFill>
              </a:rPr>
              <a:t>250      Shaped note ed.</a:t>
            </a:r>
          </a:p>
          <a:p>
            <a:pPr marL="0" indent="0">
              <a:buNone/>
            </a:pPr>
            <a:r>
              <a:rPr lang="en-US" sz="1400" dirty="0"/>
              <a:t>260      New York : </a:t>
            </a:r>
            <a:r>
              <a:rPr lang="en-US" sz="1400" dirty="0" err="1"/>
              <a:t>ǂb</a:t>
            </a:r>
            <a:r>
              <a:rPr lang="en-US" sz="1400" dirty="0"/>
              <a:t> </a:t>
            </a:r>
            <a:r>
              <a:rPr lang="en-US" sz="1400" dirty="0" err="1"/>
              <a:t>Biglow</a:t>
            </a:r>
            <a:r>
              <a:rPr lang="en-US" sz="1400" dirty="0"/>
              <a:t> &amp; Main, </a:t>
            </a:r>
            <a:r>
              <a:rPr lang="en-US" sz="1400" dirty="0" err="1"/>
              <a:t>ǂc</a:t>
            </a:r>
            <a:r>
              <a:rPr lang="en-US" sz="1400" dirty="0"/>
              <a:t> ©1896.</a:t>
            </a:r>
          </a:p>
          <a:p>
            <a:pPr marL="0" indent="0">
              <a:buNone/>
            </a:pPr>
            <a:r>
              <a:rPr lang="en-US" sz="1400" dirty="0"/>
              <a:t>300      1 close score (208 pages) ; </a:t>
            </a:r>
            <a:r>
              <a:rPr lang="en-US" sz="1400" dirty="0" err="1"/>
              <a:t>ǂc</a:t>
            </a:r>
            <a:r>
              <a:rPr lang="en-US" sz="1400" dirty="0"/>
              <a:t> 21 cm</a:t>
            </a:r>
          </a:p>
          <a:p>
            <a:pPr marL="0" indent="0">
              <a:buNone/>
            </a:pPr>
            <a:r>
              <a:rPr lang="en-US" sz="1400" dirty="0"/>
              <a:t>336      notated music </a:t>
            </a:r>
            <a:r>
              <a:rPr lang="en-US" sz="1400" dirty="0" err="1"/>
              <a:t>ǂb</a:t>
            </a:r>
            <a:r>
              <a:rPr lang="en-US" sz="1400" dirty="0"/>
              <a:t> </a:t>
            </a:r>
            <a:r>
              <a:rPr lang="en-US" sz="1400" dirty="0" err="1"/>
              <a:t>ntm</a:t>
            </a:r>
            <a:r>
              <a:rPr lang="en-US" sz="1400" dirty="0"/>
              <a:t> ǂ2 rdacontent</a:t>
            </a:r>
          </a:p>
          <a:p>
            <a:pPr marL="0" indent="0">
              <a:buNone/>
            </a:pPr>
            <a:r>
              <a:rPr lang="en-US" sz="1400" dirty="0"/>
              <a:t>337      unmediated </a:t>
            </a:r>
            <a:r>
              <a:rPr lang="en-US" sz="1400" dirty="0" err="1"/>
              <a:t>ǂb</a:t>
            </a:r>
            <a:r>
              <a:rPr lang="en-US" sz="1400" dirty="0"/>
              <a:t> n ǂ2 rdamedia</a:t>
            </a:r>
          </a:p>
          <a:p>
            <a:pPr marL="0" indent="0">
              <a:buNone/>
            </a:pPr>
            <a:r>
              <a:rPr lang="en-US" sz="1400" dirty="0"/>
              <a:t>338      volume </a:t>
            </a:r>
            <a:r>
              <a:rPr lang="en-US" sz="1400" dirty="0" err="1"/>
              <a:t>ǂb</a:t>
            </a:r>
            <a:r>
              <a:rPr lang="en-US" sz="1400" dirty="0"/>
              <a:t> </a:t>
            </a:r>
            <a:r>
              <a:rPr lang="en-US" sz="1400" dirty="0" err="1"/>
              <a:t>nc</a:t>
            </a:r>
            <a:r>
              <a:rPr lang="en-US" sz="1400" dirty="0"/>
              <a:t> ǂ2 rdacarrier</a:t>
            </a:r>
          </a:p>
          <a:p>
            <a:pPr marL="0" indent="0">
              <a:buNone/>
            </a:pPr>
            <a:r>
              <a:rPr lang="en-US" sz="1400" dirty="0"/>
              <a:t>500      Cover title.</a:t>
            </a:r>
          </a:p>
          <a:p>
            <a:pPr marL="0" indent="0">
              <a:buNone/>
            </a:pPr>
            <a:r>
              <a:rPr lang="en-US" sz="1400" dirty="0"/>
              <a:t>500      Includes indexes.</a:t>
            </a:r>
          </a:p>
        </p:txBody>
      </p:sp>
      <p:sp>
        <p:nvSpPr>
          <p:cNvPr id="5" name="Title 1"/>
          <p:cNvSpPr>
            <a:spLocks noGrp="1"/>
          </p:cNvSpPr>
          <p:nvPr>
            <p:ph type="title"/>
          </p:nvPr>
        </p:nvSpPr>
        <p:spPr>
          <a:xfrm>
            <a:off x="1483567" y="344613"/>
            <a:ext cx="6267743" cy="467769"/>
          </a:xfrm>
          <a:ln w="12700">
            <a:solidFill>
              <a:schemeClr val="tx1"/>
            </a:solidFill>
          </a:ln>
        </p:spPr>
        <p:txBody>
          <a:bodyPr/>
          <a:lstStyle/>
          <a:p>
            <a:r>
              <a:rPr lang="en-US" sz="2400" b="1" dirty="0">
                <a:solidFill>
                  <a:schemeClr val="tx2"/>
                </a:solidFill>
                <a:latin typeface="+mn-lt"/>
                <a:ea typeface="+mn-ea"/>
                <a:cs typeface="+mn-cs"/>
              </a:rPr>
              <a:t>Cataloging Scores Defensively:  Notation</a:t>
            </a:r>
          </a:p>
        </p:txBody>
      </p:sp>
      <p:sp>
        <p:nvSpPr>
          <p:cNvPr id="2" name="Rectangle 1"/>
          <p:cNvSpPr/>
          <p:nvPr/>
        </p:nvSpPr>
        <p:spPr>
          <a:xfrm>
            <a:off x="2645258" y="4484039"/>
            <a:ext cx="4121641" cy="523220"/>
          </a:xfrm>
          <a:prstGeom prst="rect">
            <a:avLst/>
          </a:prstGeom>
        </p:spPr>
        <p:txBody>
          <a:bodyPr wrap="none">
            <a:spAutoFit/>
          </a:bodyPr>
          <a:lstStyle/>
          <a:p>
            <a:pPr algn="ctr"/>
            <a:r>
              <a:rPr lang="en-US" sz="2800" dirty="0">
                <a:solidFill>
                  <a:srgbClr val="FF0000"/>
                </a:solidFill>
              </a:rPr>
              <a:t>Format of Notated Music</a:t>
            </a:r>
          </a:p>
        </p:txBody>
      </p:sp>
    </p:spTree>
    <p:extLst>
      <p:ext uri="{BB962C8B-B14F-4D97-AF65-F5344CB8AC3E}">
        <p14:creationId xmlns:p14="http://schemas.microsoft.com/office/powerpoint/2010/main" val="13708484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23936" y="858208"/>
            <a:ext cx="4271866" cy="3725586"/>
          </a:xfrm>
        </p:spPr>
        <p:txBody>
          <a:bodyPr/>
          <a:lstStyle/>
          <a:p>
            <a:pPr marL="0" indent="0">
              <a:buNone/>
            </a:pPr>
            <a:r>
              <a:rPr lang="en-US" sz="1300" dirty="0"/>
              <a:t>110 2   Free Church of Scotland. </a:t>
            </a:r>
            <a:r>
              <a:rPr lang="en-US" sz="1300" dirty="0" err="1"/>
              <a:t>ǂb</a:t>
            </a:r>
            <a:r>
              <a:rPr lang="en-US" sz="1300" dirty="0"/>
              <a:t> Psalmody Committee.</a:t>
            </a:r>
          </a:p>
          <a:p>
            <a:pPr marL="0" indent="0">
              <a:buNone/>
            </a:pPr>
            <a:r>
              <a:rPr lang="en-US" sz="1300" dirty="0"/>
              <a:t>245 10 Sing psalms : </a:t>
            </a:r>
            <a:r>
              <a:rPr lang="en-US" sz="1300" dirty="0" err="1"/>
              <a:t>ǂb</a:t>
            </a:r>
            <a:r>
              <a:rPr lang="en-US" sz="1300" dirty="0"/>
              <a:t> new metrical versions of the Book of Psalms.</a:t>
            </a:r>
          </a:p>
          <a:p>
            <a:pPr marL="0" indent="0">
              <a:buNone/>
            </a:pPr>
            <a:r>
              <a:rPr lang="en-US" sz="1300" i="1" dirty="0">
                <a:solidFill>
                  <a:srgbClr val="FF0000"/>
                </a:solidFill>
              </a:rPr>
              <a:t>250      Music ed., staff.</a:t>
            </a:r>
          </a:p>
          <a:p>
            <a:pPr marL="0" indent="0">
              <a:buNone/>
            </a:pPr>
            <a:r>
              <a:rPr lang="en-US" sz="1300" dirty="0"/>
              <a:t>260      Edinburgh : </a:t>
            </a:r>
            <a:r>
              <a:rPr lang="en-US" sz="1300" dirty="0" err="1"/>
              <a:t>ǂb</a:t>
            </a:r>
            <a:r>
              <a:rPr lang="en-US" sz="1300" dirty="0"/>
              <a:t> Free Church of Scotland, </a:t>
            </a:r>
            <a:r>
              <a:rPr lang="en-US" sz="1300" dirty="0" err="1"/>
              <a:t>ǂc</a:t>
            </a:r>
            <a:r>
              <a:rPr lang="en-US" sz="1300" dirty="0"/>
              <a:t> ©2003.</a:t>
            </a:r>
          </a:p>
          <a:p>
            <a:pPr marL="0" indent="0">
              <a:buNone/>
            </a:pPr>
            <a:r>
              <a:rPr lang="en-US" sz="1300" dirty="0"/>
              <a:t>300      1 close score (viii, 464 pages) ; </a:t>
            </a:r>
            <a:r>
              <a:rPr lang="en-US" sz="1300" dirty="0" err="1"/>
              <a:t>ǂc</a:t>
            </a:r>
            <a:r>
              <a:rPr lang="en-US" sz="1300" dirty="0"/>
              <a:t> 22 cm</a:t>
            </a:r>
          </a:p>
          <a:p>
            <a:pPr marL="0" indent="0">
              <a:buNone/>
            </a:pPr>
            <a:r>
              <a:rPr lang="en-US" sz="1300" dirty="0"/>
              <a:t>500      Split page format (p. 1-431) with music at the top and text at the bottom opening separately, so that tunes are interchangeable. Printed text of Psalms stops on p. 399; tunes continue to 431, with printed matter resuming on p. 434.</a:t>
            </a:r>
          </a:p>
          <a:p>
            <a:pPr marL="0" indent="0">
              <a:buNone/>
            </a:pPr>
            <a:r>
              <a:rPr lang="en-US" sz="1300" dirty="0">
                <a:solidFill>
                  <a:srgbClr val="FF0000"/>
                </a:solidFill>
              </a:rPr>
              <a:t>500      Also available in another music ed., with tonic sol-fa notation, or two text-only eds., one of which includes The Scottish Psalter (1650).</a:t>
            </a:r>
          </a:p>
          <a:p>
            <a:pPr marL="0" indent="0">
              <a:buNone/>
            </a:pPr>
            <a:r>
              <a:rPr lang="en-US" sz="1300" dirty="0"/>
              <a:t>500      Includes indexes.</a:t>
            </a:r>
          </a:p>
          <a:p>
            <a:pPr marL="0" indent="0">
              <a:buNone/>
            </a:pPr>
            <a:endParaRPr lang="en-US" sz="1200" dirty="0"/>
          </a:p>
        </p:txBody>
      </p:sp>
      <p:sp>
        <p:nvSpPr>
          <p:cNvPr id="4" name="Content Placeholder 3"/>
          <p:cNvSpPr>
            <a:spLocks noGrp="1"/>
          </p:cNvSpPr>
          <p:nvPr>
            <p:ph sz="half" idx="2"/>
          </p:nvPr>
        </p:nvSpPr>
        <p:spPr>
          <a:xfrm>
            <a:off x="4522110" y="880028"/>
            <a:ext cx="4489578" cy="3514689"/>
          </a:xfrm>
        </p:spPr>
        <p:txBody>
          <a:bodyPr/>
          <a:lstStyle/>
          <a:p>
            <a:pPr marL="0" indent="0">
              <a:buNone/>
            </a:pPr>
            <a:r>
              <a:rPr lang="en-US" sz="1300" dirty="0"/>
              <a:t>110 2   Free Church of Scotland. </a:t>
            </a:r>
            <a:r>
              <a:rPr lang="en-US" sz="1300" dirty="0" err="1"/>
              <a:t>ǂb</a:t>
            </a:r>
            <a:r>
              <a:rPr lang="en-US" sz="1300" dirty="0"/>
              <a:t> Psalmody Committee.</a:t>
            </a:r>
          </a:p>
          <a:p>
            <a:pPr marL="0" indent="0">
              <a:buNone/>
            </a:pPr>
            <a:r>
              <a:rPr lang="en-US" sz="1300" dirty="0"/>
              <a:t>245 10 Sing psalms : </a:t>
            </a:r>
            <a:r>
              <a:rPr lang="en-US" sz="1300" dirty="0" err="1"/>
              <a:t>ǂb</a:t>
            </a:r>
            <a:r>
              <a:rPr lang="en-US" sz="1300" dirty="0"/>
              <a:t> new metrical versions of the Book of Psalms.</a:t>
            </a:r>
          </a:p>
          <a:p>
            <a:pPr marL="0" indent="0">
              <a:buNone/>
            </a:pPr>
            <a:r>
              <a:rPr lang="en-US" sz="1300" i="1" dirty="0">
                <a:solidFill>
                  <a:srgbClr val="FF0000"/>
                </a:solidFill>
              </a:rPr>
              <a:t>250      Music ed., sol-fa.</a:t>
            </a:r>
          </a:p>
          <a:p>
            <a:pPr marL="0" indent="0">
              <a:buNone/>
            </a:pPr>
            <a:r>
              <a:rPr lang="en-US" sz="1300" dirty="0"/>
              <a:t>260      Edinburgh : </a:t>
            </a:r>
            <a:r>
              <a:rPr lang="en-US" sz="1300" dirty="0" err="1"/>
              <a:t>ǂb</a:t>
            </a:r>
            <a:r>
              <a:rPr lang="en-US" sz="1300" dirty="0"/>
              <a:t> Free Church of Scotland, </a:t>
            </a:r>
            <a:r>
              <a:rPr lang="en-US" sz="1300" dirty="0" err="1"/>
              <a:t>ǂc</a:t>
            </a:r>
            <a:r>
              <a:rPr lang="en-US" sz="1300" dirty="0"/>
              <a:t> ©2003.</a:t>
            </a:r>
          </a:p>
          <a:p>
            <a:pPr marL="0" indent="0">
              <a:buNone/>
            </a:pPr>
            <a:r>
              <a:rPr lang="en-US" sz="1300" dirty="0"/>
              <a:t>300      1 close score (viii, 464 pages) ; </a:t>
            </a:r>
            <a:r>
              <a:rPr lang="en-US" sz="1300" dirty="0" err="1"/>
              <a:t>ǂc</a:t>
            </a:r>
            <a:r>
              <a:rPr lang="en-US" sz="1300" dirty="0"/>
              <a:t> 22 cm</a:t>
            </a:r>
          </a:p>
          <a:p>
            <a:pPr marL="0" indent="0">
              <a:buNone/>
            </a:pPr>
            <a:r>
              <a:rPr lang="en-US" sz="1300" dirty="0"/>
              <a:t>500      Split page format (p. 1-431) with tonic sol-fa notation at the top and text at the bottom opening separately, so that tunes are interchangeable. Printed text of Psalms stops on p. 399; tunes continue to 431, with printed matter resuming on p. 434.</a:t>
            </a:r>
          </a:p>
          <a:p>
            <a:pPr marL="0" indent="0">
              <a:buNone/>
            </a:pPr>
            <a:r>
              <a:rPr lang="en-US" sz="1300" dirty="0">
                <a:solidFill>
                  <a:srgbClr val="FF0000"/>
                </a:solidFill>
              </a:rPr>
              <a:t>500      Also available in another music ed., with staff notation, or two text-only eds., one of which includes The Scottish Psalter (1650).</a:t>
            </a:r>
          </a:p>
          <a:p>
            <a:pPr marL="0" indent="0">
              <a:buNone/>
            </a:pPr>
            <a:r>
              <a:rPr lang="en-US" sz="1300" dirty="0"/>
              <a:t>500      Includes indexes.</a:t>
            </a:r>
          </a:p>
        </p:txBody>
      </p:sp>
      <p:sp>
        <p:nvSpPr>
          <p:cNvPr id="5" name="Title 1"/>
          <p:cNvSpPr>
            <a:spLocks noGrp="1"/>
          </p:cNvSpPr>
          <p:nvPr>
            <p:ph type="title"/>
          </p:nvPr>
        </p:nvSpPr>
        <p:spPr>
          <a:xfrm>
            <a:off x="1464907" y="213985"/>
            <a:ext cx="6286404" cy="467769"/>
          </a:xfrm>
          <a:ln w="12700">
            <a:solidFill>
              <a:schemeClr val="tx1"/>
            </a:solidFill>
          </a:ln>
        </p:spPr>
        <p:txBody>
          <a:bodyPr/>
          <a:lstStyle/>
          <a:p>
            <a:r>
              <a:rPr lang="en-US" sz="2400" b="1" dirty="0">
                <a:solidFill>
                  <a:schemeClr val="tx2"/>
                </a:solidFill>
                <a:latin typeface="+mn-lt"/>
                <a:ea typeface="+mn-ea"/>
                <a:cs typeface="+mn-cs"/>
              </a:rPr>
              <a:t>Cataloging Scores Defensively:  Notation</a:t>
            </a:r>
          </a:p>
        </p:txBody>
      </p:sp>
      <p:sp>
        <p:nvSpPr>
          <p:cNvPr id="2" name="Rectangle 1"/>
          <p:cNvSpPr/>
          <p:nvPr/>
        </p:nvSpPr>
        <p:spPr>
          <a:xfrm>
            <a:off x="2645258" y="4484039"/>
            <a:ext cx="4121641" cy="523220"/>
          </a:xfrm>
          <a:prstGeom prst="rect">
            <a:avLst/>
          </a:prstGeom>
        </p:spPr>
        <p:txBody>
          <a:bodyPr wrap="none">
            <a:spAutoFit/>
          </a:bodyPr>
          <a:lstStyle/>
          <a:p>
            <a:pPr algn="ctr"/>
            <a:r>
              <a:rPr lang="en-US" sz="2800" dirty="0">
                <a:solidFill>
                  <a:srgbClr val="FF0000"/>
                </a:solidFill>
              </a:rPr>
              <a:t>Format of Notated Music</a:t>
            </a:r>
          </a:p>
        </p:txBody>
      </p:sp>
    </p:spTree>
    <p:extLst>
      <p:ext uri="{BB962C8B-B14F-4D97-AF65-F5344CB8AC3E}">
        <p14:creationId xmlns:p14="http://schemas.microsoft.com/office/powerpoint/2010/main" val="30996730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63770" y="898251"/>
            <a:ext cx="4232032" cy="3863971"/>
          </a:xfrm>
        </p:spPr>
        <p:txBody>
          <a:bodyPr/>
          <a:lstStyle/>
          <a:p>
            <a:pPr marL="0" indent="0">
              <a:buNone/>
            </a:pPr>
            <a:r>
              <a:rPr lang="en-US" sz="1500" dirty="0"/>
              <a:t>100 1   </a:t>
            </a:r>
            <a:r>
              <a:rPr lang="en-US" sz="1500" dirty="0" err="1"/>
              <a:t>Ariosti</a:t>
            </a:r>
            <a:r>
              <a:rPr lang="en-US" sz="1500" dirty="0"/>
              <a:t>, Attilio </a:t>
            </a:r>
            <a:r>
              <a:rPr lang="en-US" sz="1500" dirty="0" err="1"/>
              <a:t>Malachia</a:t>
            </a:r>
            <a:r>
              <a:rPr lang="en-US" sz="1500" dirty="0"/>
              <a:t>, </a:t>
            </a:r>
            <a:r>
              <a:rPr lang="en-US" sz="1500" dirty="0" err="1"/>
              <a:t>ǂd</a:t>
            </a:r>
            <a:r>
              <a:rPr lang="en-US" sz="1500" dirty="0"/>
              <a:t> 1666-1729.</a:t>
            </a:r>
          </a:p>
          <a:p>
            <a:pPr marL="0" indent="0">
              <a:buNone/>
            </a:pPr>
            <a:r>
              <a:rPr lang="en-US" sz="1500" dirty="0"/>
              <a:t>240 10 </a:t>
            </a:r>
            <a:r>
              <a:rPr lang="en-US" sz="1500" dirty="0" err="1"/>
              <a:t>Lezioni</a:t>
            </a:r>
            <a:r>
              <a:rPr lang="en-US" sz="1500" dirty="0"/>
              <a:t>, </a:t>
            </a:r>
            <a:r>
              <a:rPr lang="en-US" sz="1500" dirty="0" err="1"/>
              <a:t>ǂm</a:t>
            </a:r>
            <a:r>
              <a:rPr lang="en-US" sz="1500" dirty="0"/>
              <a:t> viola </a:t>
            </a:r>
            <a:r>
              <a:rPr lang="en-US" sz="1500" dirty="0" err="1"/>
              <a:t>d'amore</a:t>
            </a:r>
            <a:r>
              <a:rPr lang="en-US" sz="1500" dirty="0"/>
              <a:t>, continuo. </a:t>
            </a:r>
            <a:r>
              <a:rPr lang="en-US" sz="1500" dirty="0" err="1"/>
              <a:t>ǂn</a:t>
            </a:r>
            <a:r>
              <a:rPr lang="en-US" sz="1500" dirty="0"/>
              <a:t> N. 3; </a:t>
            </a:r>
            <a:r>
              <a:rPr lang="en-US" sz="1500" dirty="0" err="1"/>
              <a:t>ǂo</a:t>
            </a:r>
            <a:r>
              <a:rPr lang="en-US" sz="1500" dirty="0"/>
              <a:t> arranged</a:t>
            </a:r>
          </a:p>
          <a:p>
            <a:pPr marL="0" indent="0">
              <a:buNone/>
            </a:pPr>
            <a:r>
              <a:rPr lang="en-US" sz="1500" dirty="0"/>
              <a:t>245 00 </a:t>
            </a:r>
            <a:r>
              <a:rPr lang="en-US" sz="1500" dirty="0" err="1"/>
              <a:t>Sonate</a:t>
            </a:r>
            <a:r>
              <a:rPr lang="en-US" sz="1500" dirty="0"/>
              <a:t> (mi </a:t>
            </a:r>
            <a:r>
              <a:rPr lang="en-US" sz="1500" dirty="0" err="1"/>
              <a:t>mineur</a:t>
            </a:r>
            <a:r>
              <a:rPr lang="en-US" sz="1500" dirty="0"/>
              <a:t>) / </a:t>
            </a:r>
            <a:r>
              <a:rPr lang="en-US" sz="1500" dirty="0" err="1"/>
              <a:t>ǂc</a:t>
            </a:r>
            <a:r>
              <a:rPr lang="en-US" sz="1500" dirty="0"/>
              <a:t> A. </a:t>
            </a:r>
            <a:r>
              <a:rPr lang="en-US" sz="1500" dirty="0" err="1"/>
              <a:t>Ariosti</a:t>
            </a:r>
            <a:r>
              <a:rPr lang="en-US" sz="1500" dirty="0"/>
              <a:t> ; </a:t>
            </a:r>
            <a:r>
              <a:rPr lang="en-US" sz="1500" dirty="0" err="1">
                <a:solidFill>
                  <a:srgbClr val="FF0000"/>
                </a:solidFill>
              </a:rPr>
              <a:t>arrangée</a:t>
            </a:r>
            <a:r>
              <a:rPr lang="en-US" sz="1500" dirty="0">
                <a:solidFill>
                  <a:srgbClr val="FF0000"/>
                </a:solidFill>
              </a:rPr>
              <a:t> pour </a:t>
            </a:r>
            <a:r>
              <a:rPr lang="en-US" sz="1500" dirty="0" err="1">
                <a:solidFill>
                  <a:srgbClr val="FF0000"/>
                </a:solidFill>
              </a:rPr>
              <a:t>violoncelle</a:t>
            </a:r>
            <a:r>
              <a:rPr lang="en-US" sz="1500" dirty="0">
                <a:solidFill>
                  <a:srgbClr val="FF0000"/>
                </a:solidFill>
              </a:rPr>
              <a:t> avec </a:t>
            </a:r>
            <a:r>
              <a:rPr lang="en-US" sz="1500" dirty="0" err="1">
                <a:solidFill>
                  <a:srgbClr val="FF0000"/>
                </a:solidFill>
              </a:rPr>
              <a:t>accompagnement</a:t>
            </a:r>
            <a:r>
              <a:rPr lang="en-US" sz="1500" dirty="0">
                <a:solidFill>
                  <a:srgbClr val="FF0000"/>
                </a:solidFill>
              </a:rPr>
              <a:t> de piano </a:t>
            </a:r>
            <a:r>
              <a:rPr lang="en-US" sz="1500" dirty="0"/>
              <a:t>par J. Salmon.</a:t>
            </a:r>
          </a:p>
          <a:p>
            <a:pPr marL="0" indent="0">
              <a:buNone/>
            </a:pPr>
            <a:r>
              <a:rPr lang="en-US" sz="1500" dirty="0"/>
              <a:t>260      Paris : </a:t>
            </a:r>
            <a:r>
              <a:rPr lang="en-US" sz="1500" dirty="0" err="1"/>
              <a:t>ǂb</a:t>
            </a:r>
            <a:r>
              <a:rPr lang="en-US" sz="1500" dirty="0"/>
              <a:t> </a:t>
            </a:r>
            <a:r>
              <a:rPr lang="en-US" sz="1500" dirty="0" err="1"/>
              <a:t>Sociéte</a:t>
            </a:r>
            <a:r>
              <a:rPr lang="en-US" sz="1500" dirty="0"/>
              <a:t>́ </a:t>
            </a:r>
            <a:r>
              <a:rPr lang="en-US" sz="1500" dirty="0" err="1"/>
              <a:t>Anonyme</a:t>
            </a:r>
            <a:r>
              <a:rPr lang="en-US" sz="1500" dirty="0"/>
              <a:t> des </a:t>
            </a:r>
            <a:r>
              <a:rPr lang="en-US" sz="1500" dirty="0" err="1"/>
              <a:t>Éditions</a:t>
            </a:r>
            <a:r>
              <a:rPr lang="en-US" sz="1500" dirty="0"/>
              <a:t> </a:t>
            </a:r>
            <a:r>
              <a:rPr lang="en-US" sz="1500" dirty="0" err="1"/>
              <a:t>Ricordi</a:t>
            </a:r>
            <a:r>
              <a:rPr lang="en-US" sz="1500" dirty="0"/>
              <a:t>, </a:t>
            </a:r>
            <a:r>
              <a:rPr lang="en-US" sz="1500" dirty="0" err="1"/>
              <a:t>ǂc</a:t>
            </a:r>
            <a:r>
              <a:rPr lang="en-US" sz="1500" dirty="0"/>
              <a:t> ©1918.</a:t>
            </a:r>
          </a:p>
          <a:p>
            <a:pPr marL="0" indent="0">
              <a:buNone/>
            </a:pPr>
            <a:r>
              <a:rPr lang="en-US" sz="1500" dirty="0"/>
              <a:t>300      1 score (14 pages) + 1 part (4 pages) ; </a:t>
            </a:r>
            <a:r>
              <a:rPr lang="en-US" sz="1500" dirty="0" err="1"/>
              <a:t>ǂc</a:t>
            </a:r>
            <a:r>
              <a:rPr lang="en-US" sz="1500" dirty="0"/>
              <a:t> 34 cm.</a:t>
            </a:r>
          </a:p>
          <a:p>
            <a:pPr marL="0" indent="0">
              <a:buNone/>
            </a:pPr>
            <a:r>
              <a:rPr lang="en-US" sz="1500" dirty="0"/>
              <a:t>490 1   </a:t>
            </a:r>
            <a:r>
              <a:rPr lang="en-US" sz="1500" dirty="0" err="1"/>
              <a:t>Œuvres</a:t>
            </a:r>
            <a:r>
              <a:rPr lang="en-US" sz="1500" dirty="0"/>
              <a:t> </a:t>
            </a:r>
            <a:r>
              <a:rPr lang="en-US" sz="1500" dirty="0" err="1"/>
              <a:t>d'auteurs</a:t>
            </a:r>
            <a:r>
              <a:rPr lang="en-US" sz="1500" dirty="0"/>
              <a:t> </a:t>
            </a:r>
            <a:r>
              <a:rPr lang="en-US" sz="1500" dirty="0" err="1"/>
              <a:t>anciens</a:t>
            </a:r>
            <a:endParaRPr lang="en-US" sz="1500" dirty="0"/>
          </a:p>
          <a:p>
            <a:pPr marL="0" indent="0">
              <a:buNone/>
            </a:pPr>
            <a:r>
              <a:rPr lang="en-US" sz="1500" dirty="0">
                <a:solidFill>
                  <a:srgbClr val="FF0000"/>
                </a:solidFill>
              </a:rPr>
              <a:t>500      Originally for viola </a:t>
            </a:r>
            <a:r>
              <a:rPr lang="en-US" sz="1500" dirty="0" err="1">
                <a:solidFill>
                  <a:srgbClr val="FF0000"/>
                </a:solidFill>
              </a:rPr>
              <a:t>d'amore</a:t>
            </a:r>
            <a:r>
              <a:rPr lang="en-US" sz="1500" dirty="0">
                <a:solidFill>
                  <a:srgbClr val="FF0000"/>
                </a:solidFill>
              </a:rPr>
              <a:t> and continuo; arr. for violoncello and piano.</a:t>
            </a:r>
          </a:p>
          <a:p>
            <a:pPr marL="0" indent="0">
              <a:buNone/>
            </a:pPr>
            <a:r>
              <a:rPr lang="en-US" sz="1500" dirty="0"/>
              <a:t>650  0  Sonatas </a:t>
            </a:r>
            <a:r>
              <a:rPr lang="en-US" sz="1500" i="1" dirty="0">
                <a:solidFill>
                  <a:srgbClr val="FF0000"/>
                </a:solidFill>
              </a:rPr>
              <a:t>(Cello and piano)</a:t>
            </a:r>
            <a:r>
              <a:rPr lang="en-US" sz="1500" i="1" dirty="0"/>
              <a:t>, </a:t>
            </a:r>
            <a:r>
              <a:rPr lang="en-US" sz="1500" dirty="0"/>
              <a:t>Arranged </a:t>
            </a:r>
            <a:r>
              <a:rPr lang="en-US" sz="1500" dirty="0" err="1"/>
              <a:t>ǂv</a:t>
            </a:r>
            <a:r>
              <a:rPr lang="en-US" sz="1500" dirty="0"/>
              <a:t> Scores and parts.</a:t>
            </a:r>
          </a:p>
        </p:txBody>
      </p:sp>
      <p:sp>
        <p:nvSpPr>
          <p:cNvPr id="4" name="Content Placeholder 3"/>
          <p:cNvSpPr>
            <a:spLocks noGrp="1"/>
          </p:cNvSpPr>
          <p:nvPr>
            <p:ph sz="half" idx="2"/>
          </p:nvPr>
        </p:nvSpPr>
        <p:spPr>
          <a:xfrm>
            <a:off x="4648202" y="846933"/>
            <a:ext cx="4126522" cy="3966608"/>
          </a:xfrm>
        </p:spPr>
        <p:txBody>
          <a:bodyPr/>
          <a:lstStyle/>
          <a:p>
            <a:pPr marL="0" indent="0">
              <a:buNone/>
            </a:pPr>
            <a:r>
              <a:rPr lang="en-US" sz="1500" dirty="0"/>
              <a:t>100 1   </a:t>
            </a:r>
            <a:r>
              <a:rPr lang="en-US" sz="1500" dirty="0" err="1"/>
              <a:t>Ariosti</a:t>
            </a:r>
            <a:r>
              <a:rPr lang="en-US" sz="1500" dirty="0"/>
              <a:t>, Attilio </a:t>
            </a:r>
            <a:r>
              <a:rPr lang="en-US" sz="1500" dirty="0" err="1"/>
              <a:t>Malachia</a:t>
            </a:r>
            <a:r>
              <a:rPr lang="en-US" sz="1500" dirty="0"/>
              <a:t>, </a:t>
            </a:r>
            <a:r>
              <a:rPr lang="en-US" sz="1500" dirty="0" err="1"/>
              <a:t>ǂd</a:t>
            </a:r>
            <a:r>
              <a:rPr lang="en-US" sz="1500" dirty="0"/>
              <a:t> 1666-1729.</a:t>
            </a:r>
          </a:p>
          <a:p>
            <a:pPr marL="0" indent="0">
              <a:buNone/>
            </a:pPr>
            <a:r>
              <a:rPr lang="en-US" sz="1500" dirty="0"/>
              <a:t>240 10 </a:t>
            </a:r>
            <a:r>
              <a:rPr lang="en-US" sz="1500" dirty="0" err="1"/>
              <a:t>Lezioni</a:t>
            </a:r>
            <a:r>
              <a:rPr lang="en-US" sz="1500" dirty="0"/>
              <a:t>, </a:t>
            </a:r>
            <a:r>
              <a:rPr lang="en-US" sz="1500" dirty="0" err="1"/>
              <a:t>ǂm</a:t>
            </a:r>
            <a:r>
              <a:rPr lang="en-US" sz="1500" dirty="0"/>
              <a:t> viola </a:t>
            </a:r>
            <a:r>
              <a:rPr lang="en-US" sz="1500" dirty="0" err="1"/>
              <a:t>d'amore</a:t>
            </a:r>
            <a:r>
              <a:rPr lang="en-US" sz="1500" dirty="0"/>
              <a:t>, continuo. </a:t>
            </a:r>
            <a:r>
              <a:rPr lang="en-US" sz="1500" dirty="0" err="1"/>
              <a:t>ǂn</a:t>
            </a:r>
            <a:r>
              <a:rPr lang="en-US" sz="1500" dirty="0"/>
              <a:t> N. 3; </a:t>
            </a:r>
            <a:r>
              <a:rPr lang="en-US" sz="1500" dirty="0" err="1"/>
              <a:t>ǂo</a:t>
            </a:r>
            <a:r>
              <a:rPr lang="en-US" sz="1500" dirty="0"/>
              <a:t> arranged</a:t>
            </a:r>
          </a:p>
          <a:p>
            <a:pPr marL="0" indent="0">
              <a:buNone/>
            </a:pPr>
            <a:r>
              <a:rPr lang="en-US" sz="1500" dirty="0"/>
              <a:t>245 10 </a:t>
            </a:r>
            <a:r>
              <a:rPr lang="en-US" sz="1500" dirty="0" err="1"/>
              <a:t>Sonate</a:t>
            </a:r>
            <a:r>
              <a:rPr lang="en-US" sz="1500" dirty="0"/>
              <a:t> (mi </a:t>
            </a:r>
            <a:r>
              <a:rPr lang="en-US" sz="1500" dirty="0" err="1"/>
              <a:t>mineur</a:t>
            </a:r>
            <a:r>
              <a:rPr lang="en-US" sz="1500" dirty="0"/>
              <a:t>) / </a:t>
            </a:r>
            <a:r>
              <a:rPr lang="en-US" sz="1500" dirty="0" err="1"/>
              <a:t>ǂc</a:t>
            </a:r>
            <a:r>
              <a:rPr lang="en-US" sz="1500" dirty="0"/>
              <a:t> A. </a:t>
            </a:r>
            <a:r>
              <a:rPr lang="en-US" sz="1500" dirty="0" err="1"/>
              <a:t>Ariosti</a:t>
            </a:r>
            <a:r>
              <a:rPr lang="en-US" sz="1500" dirty="0"/>
              <a:t> ; </a:t>
            </a:r>
            <a:r>
              <a:rPr lang="en-US" sz="1500" dirty="0" err="1">
                <a:solidFill>
                  <a:srgbClr val="FF0000"/>
                </a:solidFill>
              </a:rPr>
              <a:t>arrangée</a:t>
            </a:r>
            <a:r>
              <a:rPr lang="en-US" sz="1500" dirty="0">
                <a:solidFill>
                  <a:srgbClr val="FF0000"/>
                </a:solidFill>
              </a:rPr>
              <a:t> pour </a:t>
            </a:r>
            <a:r>
              <a:rPr lang="en-US" sz="1500" dirty="0" err="1">
                <a:solidFill>
                  <a:srgbClr val="FF0000"/>
                </a:solidFill>
              </a:rPr>
              <a:t>violon</a:t>
            </a:r>
            <a:r>
              <a:rPr lang="en-US" sz="1500" dirty="0">
                <a:solidFill>
                  <a:srgbClr val="FF0000"/>
                </a:solidFill>
              </a:rPr>
              <a:t> avec </a:t>
            </a:r>
            <a:r>
              <a:rPr lang="en-US" sz="1500" dirty="0" err="1">
                <a:solidFill>
                  <a:srgbClr val="FF0000"/>
                </a:solidFill>
              </a:rPr>
              <a:t>accompagnement</a:t>
            </a:r>
            <a:r>
              <a:rPr lang="en-US" sz="1500" dirty="0">
                <a:solidFill>
                  <a:srgbClr val="FF0000"/>
                </a:solidFill>
              </a:rPr>
              <a:t> de piano </a:t>
            </a:r>
            <a:r>
              <a:rPr lang="en-US" sz="1500" dirty="0"/>
              <a:t>par J. Salmon.</a:t>
            </a:r>
          </a:p>
          <a:p>
            <a:pPr marL="0" indent="0">
              <a:buNone/>
            </a:pPr>
            <a:r>
              <a:rPr lang="en-US" sz="1500" dirty="0"/>
              <a:t>260      Paris : </a:t>
            </a:r>
            <a:r>
              <a:rPr lang="en-US" sz="1500" dirty="0" err="1"/>
              <a:t>ǂb</a:t>
            </a:r>
            <a:r>
              <a:rPr lang="en-US" sz="1500" dirty="0"/>
              <a:t> </a:t>
            </a:r>
            <a:r>
              <a:rPr lang="en-US" sz="1500" dirty="0" err="1"/>
              <a:t>Sociéte</a:t>
            </a:r>
            <a:r>
              <a:rPr lang="en-US" sz="1500" dirty="0"/>
              <a:t>́ </a:t>
            </a:r>
            <a:r>
              <a:rPr lang="en-US" sz="1500" dirty="0" err="1"/>
              <a:t>anonyme</a:t>
            </a:r>
            <a:r>
              <a:rPr lang="en-US" sz="1500" dirty="0"/>
              <a:t> des editions </a:t>
            </a:r>
            <a:r>
              <a:rPr lang="en-US" sz="1500" dirty="0" err="1"/>
              <a:t>Ricordi</a:t>
            </a:r>
            <a:r>
              <a:rPr lang="en-US" sz="1500" dirty="0"/>
              <a:t>, </a:t>
            </a:r>
            <a:r>
              <a:rPr lang="en-US" sz="1500" dirty="0" err="1"/>
              <a:t>ǂc</a:t>
            </a:r>
            <a:r>
              <a:rPr lang="en-US" sz="1500" dirty="0"/>
              <a:t> ©1918.</a:t>
            </a:r>
          </a:p>
          <a:p>
            <a:pPr marL="0" indent="0">
              <a:buNone/>
            </a:pPr>
            <a:r>
              <a:rPr lang="en-US" sz="1500" dirty="0"/>
              <a:t>300      1 score (14 pages) + 1 part (4 pages) ; </a:t>
            </a:r>
            <a:r>
              <a:rPr lang="en-US" sz="1500" dirty="0" err="1"/>
              <a:t>ǂc</a:t>
            </a:r>
            <a:r>
              <a:rPr lang="en-US" sz="1500" dirty="0"/>
              <a:t> 34 cm.</a:t>
            </a:r>
          </a:p>
          <a:p>
            <a:pPr marL="0" indent="0">
              <a:buNone/>
            </a:pPr>
            <a:r>
              <a:rPr lang="en-US" sz="1500" dirty="0"/>
              <a:t>490 1   Oeuvres </a:t>
            </a:r>
            <a:r>
              <a:rPr lang="en-US" sz="1500" dirty="0" err="1"/>
              <a:t>d'auteurs</a:t>
            </a:r>
            <a:r>
              <a:rPr lang="en-US" sz="1500" dirty="0"/>
              <a:t> </a:t>
            </a:r>
            <a:r>
              <a:rPr lang="en-US" sz="1500" dirty="0" err="1"/>
              <a:t>anciens</a:t>
            </a:r>
            <a:endParaRPr lang="en-US" sz="1500" dirty="0"/>
          </a:p>
          <a:p>
            <a:pPr marL="0" indent="0">
              <a:buNone/>
            </a:pPr>
            <a:r>
              <a:rPr lang="en-US" sz="1500" dirty="0">
                <a:solidFill>
                  <a:srgbClr val="FF0000"/>
                </a:solidFill>
              </a:rPr>
              <a:t>500      Arr. for violin and piano; originally for viola </a:t>
            </a:r>
            <a:r>
              <a:rPr lang="en-US" sz="1500" dirty="0" err="1">
                <a:solidFill>
                  <a:srgbClr val="FF0000"/>
                </a:solidFill>
              </a:rPr>
              <a:t>d'amore</a:t>
            </a:r>
            <a:r>
              <a:rPr lang="en-US" sz="1500" dirty="0">
                <a:solidFill>
                  <a:srgbClr val="FF0000"/>
                </a:solidFill>
              </a:rPr>
              <a:t> and continuo.</a:t>
            </a:r>
          </a:p>
          <a:p>
            <a:pPr marL="0" indent="0">
              <a:buNone/>
            </a:pPr>
            <a:r>
              <a:rPr lang="en-US" sz="1500" dirty="0"/>
              <a:t>650  0  Sonatas </a:t>
            </a:r>
            <a:r>
              <a:rPr lang="en-US" sz="1500" i="1" dirty="0">
                <a:solidFill>
                  <a:srgbClr val="FF0000"/>
                </a:solidFill>
              </a:rPr>
              <a:t>(Violin and piano)</a:t>
            </a:r>
            <a:r>
              <a:rPr lang="en-US" sz="1500" i="1" dirty="0"/>
              <a:t>,</a:t>
            </a:r>
            <a:r>
              <a:rPr lang="en-US" sz="1500" dirty="0"/>
              <a:t> Arranged </a:t>
            </a:r>
            <a:r>
              <a:rPr lang="en-US" sz="1500" dirty="0" err="1"/>
              <a:t>ǂv</a:t>
            </a:r>
            <a:r>
              <a:rPr lang="en-US" sz="1500" dirty="0"/>
              <a:t> Scores and parts.</a:t>
            </a:r>
          </a:p>
        </p:txBody>
      </p:sp>
      <p:sp>
        <p:nvSpPr>
          <p:cNvPr id="5" name="Title 3"/>
          <p:cNvSpPr>
            <a:spLocks noGrp="1"/>
          </p:cNvSpPr>
          <p:nvPr>
            <p:ph type="title"/>
          </p:nvPr>
        </p:nvSpPr>
        <p:spPr>
          <a:xfrm>
            <a:off x="798906" y="185375"/>
            <a:ext cx="7393792" cy="461925"/>
          </a:xfrm>
          <a:ln w="12700">
            <a:solidFill>
              <a:schemeClr val="tx1"/>
            </a:solidFill>
          </a:ln>
        </p:spPr>
        <p:txBody>
          <a:bodyPr/>
          <a:lstStyle/>
          <a:p>
            <a:r>
              <a:rPr lang="en-US" sz="2400" b="1" dirty="0">
                <a:solidFill>
                  <a:schemeClr val="tx2"/>
                </a:solidFill>
                <a:latin typeface="+mn-lt"/>
                <a:ea typeface="+mn-ea"/>
                <a:cs typeface="+mn-cs"/>
              </a:rPr>
              <a:t>Cataloging Scores Defensively:  Instrumentation</a:t>
            </a:r>
          </a:p>
        </p:txBody>
      </p:sp>
    </p:spTree>
    <p:extLst>
      <p:ext uri="{BB962C8B-B14F-4D97-AF65-F5344CB8AC3E}">
        <p14:creationId xmlns:p14="http://schemas.microsoft.com/office/powerpoint/2010/main" val="42708092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63770" y="898251"/>
            <a:ext cx="4232032" cy="3863971"/>
          </a:xfrm>
        </p:spPr>
        <p:txBody>
          <a:bodyPr/>
          <a:lstStyle/>
          <a:p>
            <a:pPr marL="0" indent="0">
              <a:buNone/>
            </a:pPr>
            <a:r>
              <a:rPr lang="en-US" sz="1700" dirty="0"/>
              <a:t>028 32 CAP 09220 </a:t>
            </a:r>
            <a:r>
              <a:rPr lang="en-US" sz="1700" dirty="0" err="1"/>
              <a:t>ǂb</a:t>
            </a:r>
            <a:r>
              <a:rPr lang="en-US" sz="1700" dirty="0"/>
              <a:t> C. Alan Publications</a:t>
            </a:r>
          </a:p>
          <a:p>
            <a:pPr marL="0" indent="0">
              <a:buNone/>
            </a:pPr>
            <a:r>
              <a:rPr lang="en-US" sz="1700" dirty="0"/>
              <a:t>100 1   </a:t>
            </a:r>
            <a:r>
              <a:rPr lang="en-US" sz="1700" dirty="0" err="1"/>
              <a:t>Diemer</a:t>
            </a:r>
            <a:r>
              <a:rPr lang="en-US" sz="1700" dirty="0"/>
              <a:t>, Emma Lou.</a:t>
            </a:r>
          </a:p>
          <a:p>
            <a:pPr marL="0" indent="0">
              <a:buNone/>
            </a:pPr>
            <a:r>
              <a:rPr lang="en-US" sz="1700" dirty="0"/>
              <a:t>245 10 Chumash dance celebration : </a:t>
            </a:r>
            <a:r>
              <a:rPr lang="en-US" sz="1700" dirty="0" err="1"/>
              <a:t>ǂb</a:t>
            </a:r>
            <a:r>
              <a:rPr lang="en-US" sz="1700" dirty="0"/>
              <a:t> full orchestra / </a:t>
            </a:r>
            <a:r>
              <a:rPr lang="en-US" sz="1700" dirty="0" err="1"/>
              <a:t>ǂc</a:t>
            </a:r>
            <a:r>
              <a:rPr lang="en-US" sz="1700" dirty="0"/>
              <a:t> Emma Lou </a:t>
            </a:r>
            <a:r>
              <a:rPr lang="en-US" sz="1700" dirty="0" err="1"/>
              <a:t>Diemer</a:t>
            </a:r>
            <a:r>
              <a:rPr lang="en-US" sz="1700" dirty="0"/>
              <a:t>.</a:t>
            </a:r>
          </a:p>
          <a:p>
            <a:pPr marL="0" indent="0">
              <a:buNone/>
            </a:pPr>
            <a:r>
              <a:rPr lang="en-US" sz="1700" dirty="0"/>
              <a:t>260      Greensboro, NC : </a:t>
            </a:r>
            <a:r>
              <a:rPr lang="en-US" sz="1700" dirty="0" err="1"/>
              <a:t>ǂb</a:t>
            </a:r>
            <a:r>
              <a:rPr lang="en-US" sz="1700" dirty="0"/>
              <a:t> C. Alan Publications, </a:t>
            </a:r>
            <a:r>
              <a:rPr lang="en-US" sz="1700" dirty="0" err="1"/>
              <a:t>ǂc</a:t>
            </a:r>
            <a:r>
              <a:rPr lang="en-US" sz="1700" dirty="0"/>
              <a:t> ©2006.</a:t>
            </a:r>
          </a:p>
          <a:p>
            <a:pPr marL="0" indent="0">
              <a:buNone/>
            </a:pPr>
            <a:r>
              <a:rPr lang="en-US" sz="1700" i="1" dirty="0">
                <a:solidFill>
                  <a:srgbClr val="FF0000"/>
                </a:solidFill>
              </a:rPr>
              <a:t>300      1 score (15 pages) </a:t>
            </a:r>
            <a:r>
              <a:rPr lang="en-US" sz="1700" dirty="0">
                <a:solidFill>
                  <a:srgbClr val="FF0000"/>
                </a:solidFill>
              </a:rPr>
              <a:t>; </a:t>
            </a:r>
            <a:r>
              <a:rPr lang="en-US" sz="1700" dirty="0" err="1">
                <a:solidFill>
                  <a:srgbClr val="FF0000"/>
                </a:solidFill>
              </a:rPr>
              <a:t>ǂc</a:t>
            </a:r>
            <a:r>
              <a:rPr lang="en-US" sz="1700" dirty="0">
                <a:solidFill>
                  <a:srgbClr val="FF0000"/>
                </a:solidFill>
              </a:rPr>
              <a:t> 28 cm.</a:t>
            </a:r>
          </a:p>
          <a:p>
            <a:pPr marL="0" indent="0">
              <a:buNone/>
            </a:pPr>
            <a:r>
              <a:rPr lang="en-US" sz="1700" dirty="0"/>
              <a:t>490 1   C. Alan publications orchestra library</a:t>
            </a:r>
          </a:p>
          <a:p>
            <a:pPr marL="0" indent="0">
              <a:buNone/>
            </a:pPr>
            <a:r>
              <a:rPr lang="en-US" sz="1700" dirty="0"/>
              <a:t>500      Cover title.</a:t>
            </a:r>
          </a:p>
          <a:p>
            <a:pPr marL="0" indent="0">
              <a:buNone/>
            </a:pPr>
            <a:r>
              <a:rPr lang="en-US" sz="1700" dirty="0"/>
              <a:t>650  0  Orchestral music </a:t>
            </a:r>
            <a:r>
              <a:rPr lang="en-US" sz="1700" i="1" dirty="0" err="1">
                <a:solidFill>
                  <a:srgbClr val="FF0000"/>
                </a:solidFill>
              </a:rPr>
              <a:t>ǂv</a:t>
            </a:r>
            <a:r>
              <a:rPr lang="en-US" sz="1700" i="1" dirty="0">
                <a:solidFill>
                  <a:srgbClr val="FF0000"/>
                </a:solidFill>
              </a:rPr>
              <a:t> Scores.</a:t>
            </a:r>
          </a:p>
        </p:txBody>
      </p:sp>
      <p:sp>
        <p:nvSpPr>
          <p:cNvPr id="4" name="Content Placeholder 3"/>
          <p:cNvSpPr>
            <a:spLocks noGrp="1"/>
          </p:cNvSpPr>
          <p:nvPr>
            <p:ph sz="half" idx="2"/>
          </p:nvPr>
        </p:nvSpPr>
        <p:spPr>
          <a:xfrm>
            <a:off x="4667960" y="846933"/>
            <a:ext cx="4126522" cy="3966608"/>
          </a:xfrm>
        </p:spPr>
        <p:txBody>
          <a:bodyPr/>
          <a:lstStyle/>
          <a:p>
            <a:pPr marL="0" indent="0">
              <a:buNone/>
            </a:pPr>
            <a:r>
              <a:rPr lang="en-US" sz="1700" dirty="0"/>
              <a:t>028 32 CAP 09220 </a:t>
            </a:r>
            <a:r>
              <a:rPr lang="en-US" sz="1700" dirty="0" err="1"/>
              <a:t>ǂb</a:t>
            </a:r>
            <a:r>
              <a:rPr lang="en-US" sz="1700" dirty="0"/>
              <a:t> C. Alan Publications</a:t>
            </a:r>
          </a:p>
          <a:p>
            <a:pPr marL="0" indent="0">
              <a:buNone/>
            </a:pPr>
            <a:r>
              <a:rPr lang="en-US" sz="1700" dirty="0"/>
              <a:t>100 1   </a:t>
            </a:r>
            <a:r>
              <a:rPr lang="en-US" sz="1700" dirty="0" err="1"/>
              <a:t>Diemer</a:t>
            </a:r>
            <a:r>
              <a:rPr lang="en-US" sz="1700" dirty="0"/>
              <a:t>, Emma Lou.</a:t>
            </a:r>
          </a:p>
          <a:p>
            <a:pPr marL="0" indent="0">
              <a:buNone/>
            </a:pPr>
            <a:r>
              <a:rPr lang="en-US" sz="1700" dirty="0"/>
              <a:t>245 10 Chumash dance celebration : </a:t>
            </a:r>
            <a:r>
              <a:rPr lang="en-US" sz="1700" dirty="0" err="1"/>
              <a:t>ǂb</a:t>
            </a:r>
            <a:r>
              <a:rPr lang="en-US" sz="1700" dirty="0"/>
              <a:t> full orchestra / </a:t>
            </a:r>
            <a:r>
              <a:rPr lang="en-US" sz="1700" dirty="0" err="1"/>
              <a:t>ǂc</a:t>
            </a:r>
            <a:r>
              <a:rPr lang="en-US" sz="1700" dirty="0"/>
              <a:t> Emma Lou </a:t>
            </a:r>
            <a:r>
              <a:rPr lang="en-US" sz="1700" dirty="0" err="1"/>
              <a:t>Diemer</a:t>
            </a:r>
            <a:r>
              <a:rPr lang="en-US" sz="1700" dirty="0"/>
              <a:t>.</a:t>
            </a:r>
          </a:p>
          <a:p>
            <a:pPr marL="0" indent="0">
              <a:buNone/>
            </a:pPr>
            <a:r>
              <a:rPr lang="en-US" sz="1700" dirty="0"/>
              <a:t>260      Greensboro, NC : </a:t>
            </a:r>
            <a:r>
              <a:rPr lang="en-US" sz="1700" dirty="0" err="1"/>
              <a:t>ǂb</a:t>
            </a:r>
            <a:r>
              <a:rPr lang="en-US" sz="1700" dirty="0"/>
              <a:t> C. Alan Publications, </a:t>
            </a:r>
            <a:r>
              <a:rPr lang="en-US" sz="1700" dirty="0" err="1"/>
              <a:t>ǂc</a:t>
            </a:r>
            <a:r>
              <a:rPr lang="en-US" sz="1700" dirty="0"/>
              <a:t> ©2006.</a:t>
            </a:r>
          </a:p>
          <a:p>
            <a:pPr marL="0" indent="0">
              <a:buNone/>
            </a:pPr>
            <a:r>
              <a:rPr lang="en-US" sz="1700" i="1" dirty="0">
                <a:solidFill>
                  <a:srgbClr val="FF0000"/>
                </a:solidFill>
              </a:rPr>
              <a:t>300      1 score (15 pages) + 56 parts </a:t>
            </a:r>
            <a:r>
              <a:rPr lang="en-US" sz="1700" dirty="0">
                <a:solidFill>
                  <a:srgbClr val="FF0000"/>
                </a:solidFill>
              </a:rPr>
              <a:t>; </a:t>
            </a:r>
            <a:r>
              <a:rPr lang="en-US" sz="1700" dirty="0" err="1">
                <a:solidFill>
                  <a:srgbClr val="FF0000"/>
                </a:solidFill>
              </a:rPr>
              <a:t>ǂc</a:t>
            </a:r>
            <a:r>
              <a:rPr lang="en-US" sz="1700" dirty="0">
                <a:solidFill>
                  <a:srgbClr val="FF0000"/>
                </a:solidFill>
              </a:rPr>
              <a:t> 28 cm.</a:t>
            </a:r>
          </a:p>
          <a:p>
            <a:pPr marL="0" indent="0">
              <a:buNone/>
            </a:pPr>
            <a:r>
              <a:rPr lang="en-US" sz="1700" dirty="0"/>
              <a:t>490 1   Orchestra series</a:t>
            </a:r>
          </a:p>
          <a:p>
            <a:pPr marL="0" indent="0">
              <a:buNone/>
            </a:pPr>
            <a:r>
              <a:rPr lang="en-US" sz="1700" dirty="0"/>
              <a:t>500      Duration: 4:00.</a:t>
            </a:r>
          </a:p>
          <a:p>
            <a:pPr marL="0" indent="0">
              <a:buNone/>
            </a:pPr>
            <a:r>
              <a:rPr lang="en-US" sz="1700" dirty="0"/>
              <a:t>650  0  Orchestral music </a:t>
            </a:r>
            <a:r>
              <a:rPr lang="en-US" sz="1700" i="1" dirty="0" err="1">
                <a:solidFill>
                  <a:srgbClr val="FF0000"/>
                </a:solidFill>
              </a:rPr>
              <a:t>ǂv</a:t>
            </a:r>
            <a:r>
              <a:rPr lang="en-US" sz="1700" i="1" dirty="0">
                <a:solidFill>
                  <a:srgbClr val="FF0000"/>
                </a:solidFill>
              </a:rPr>
              <a:t> Scores and parts.</a:t>
            </a:r>
          </a:p>
        </p:txBody>
      </p:sp>
      <p:sp>
        <p:nvSpPr>
          <p:cNvPr id="5" name="Title 3"/>
          <p:cNvSpPr>
            <a:spLocks noGrp="1"/>
          </p:cNvSpPr>
          <p:nvPr>
            <p:ph type="title"/>
          </p:nvPr>
        </p:nvSpPr>
        <p:spPr>
          <a:xfrm>
            <a:off x="798906" y="185375"/>
            <a:ext cx="7393792" cy="461925"/>
          </a:xfrm>
          <a:ln w="12700">
            <a:solidFill>
              <a:schemeClr val="tx1"/>
            </a:solidFill>
          </a:ln>
        </p:spPr>
        <p:txBody>
          <a:bodyPr/>
          <a:lstStyle/>
          <a:p>
            <a:r>
              <a:rPr lang="en-US" sz="2400" b="1" dirty="0">
                <a:solidFill>
                  <a:schemeClr val="tx2"/>
                </a:solidFill>
                <a:latin typeface="+mn-lt"/>
                <a:ea typeface="+mn-ea"/>
                <a:cs typeface="+mn-cs"/>
              </a:rPr>
              <a:t>Cataloging Scores Defensively: Scores and Parts</a:t>
            </a:r>
            <a:br>
              <a:rPr lang="en-US" sz="2400" dirty="0"/>
            </a:br>
            <a:br>
              <a:rPr lang="en-US" sz="2400" dirty="0"/>
            </a:br>
            <a:endParaRPr lang="en-US" sz="2400" b="1" dirty="0">
              <a:solidFill>
                <a:schemeClr val="tx2"/>
              </a:solidFill>
              <a:latin typeface="+mn-lt"/>
              <a:ea typeface="+mn-ea"/>
              <a:cs typeface="+mn-cs"/>
            </a:endParaRPr>
          </a:p>
        </p:txBody>
      </p:sp>
    </p:spTree>
    <p:extLst>
      <p:ext uri="{BB962C8B-B14F-4D97-AF65-F5344CB8AC3E}">
        <p14:creationId xmlns:p14="http://schemas.microsoft.com/office/powerpoint/2010/main" val="6738143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63770" y="898251"/>
            <a:ext cx="4232032" cy="3863971"/>
          </a:xfrm>
        </p:spPr>
        <p:txBody>
          <a:bodyPr/>
          <a:lstStyle/>
          <a:p>
            <a:pPr marL="0" indent="0">
              <a:buNone/>
            </a:pPr>
            <a:r>
              <a:rPr lang="en-US" sz="1800" dirty="0">
                <a:solidFill>
                  <a:srgbClr val="171D23"/>
                </a:solidFill>
              </a:rPr>
              <a:t>Type:  </a:t>
            </a:r>
            <a:r>
              <a:rPr lang="en-US" sz="1800" i="1" dirty="0">
                <a:solidFill>
                  <a:srgbClr val="FF0000"/>
                </a:solidFill>
              </a:rPr>
              <a:t>d</a:t>
            </a:r>
          </a:p>
          <a:p>
            <a:pPr marL="0" indent="0">
              <a:buNone/>
            </a:pPr>
            <a:r>
              <a:rPr lang="en-US" sz="1800" dirty="0">
                <a:solidFill>
                  <a:srgbClr val="171D23"/>
                </a:solidFill>
              </a:rPr>
              <a:t>100 1   </a:t>
            </a:r>
            <a:r>
              <a:rPr lang="en-US" sz="1800" dirty="0" err="1">
                <a:solidFill>
                  <a:srgbClr val="171D23"/>
                </a:solidFill>
              </a:rPr>
              <a:t>Ghandar</a:t>
            </a:r>
            <a:r>
              <a:rPr lang="en-US" sz="1800" dirty="0">
                <a:solidFill>
                  <a:srgbClr val="171D23"/>
                </a:solidFill>
              </a:rPr>
              <a:t>, Ann, </a:t>
            </a:r>
            <a:r>
              <a:rPr lang="en-US" sz="1800" dirty="0" err="1">
                <a:solidFill>
                  <a:srgbClr val="171D23"/>
                </a:solidFill>
              </a:rPr>
              <a:t>ǂd</a:t>
            </a:r>
            <a:r>
              <a:rPr lang="en-US" sz="1800" dirty="0">
                <a:solidFill>
                  <a:srgbClr val="171D23"/>
                </a:solidFill>
              </a:rPr>
              <a:t> 1943-</a:t>
            </a:r>
          </a:p>
          <a:p>
            <a:pPr marL="0" indent="0">
              <a:buNone/>
            </a:pPr>
            <a:r>
              <a:rPr lang="en-US" sz="1800" dirty="0">
                <a:solidFill>
                  <a:srgbClr val="171D23"/>
                </a:solidFill>
              </a:rPr>
              <a:t>245 10 </a:t>
            </a:r>
            <a:r>
              <a:rPr lang="en-US" sz="1800" dirty="0" err="1">
                <a:solidFill>
                  <a:srgbClr val="171D23"/>
                </a:solidFill>
              </a:rPr>
              <a:t>Paraselene</a:t>
            </a:r>
            <a:r>
              <a:rPr lang="en-US" sz="1800" dirty="0">
                <a:solidFill>
                  <a:srgbClr val="171D23"/>
                </a:solidFill>
              </a:rPr>
              <a:t> / </a:t>
            </a:r>
            <a:r>
              <a:rPr lang="en-US" sz="1800" dirty="0" err="1">
                <a:solidFill>
                  <a:srgbClr val="171D23"/>
                </a:solidFill>
              </a:rPr>
              <a:t>ǂc</a:t>
            </a:r>
            <a:r>
              <a:rPr lang="en-US" sz="1800" dirty="0">
                <a:solidFill>
                  <a:srgbClr val="171D23"/>
                </a:solidFill>
              </a:rPr>
              <a:t> Ann </a:t>
            </a:r>
            <a:r>
              <a:rPr lang="en-US" sz="1800" dirty="0" err="1">
                <a:solidFill>
                  <a:srgbClr val="171D23"/>
                </a:solidFill>
              </a:rPr>
              <a:t>Ghandar</a:t>
            </a:r>
            <a:r>
              <a:rPr lang="en-US" sz="1800" dirty="0">
                <a:solidFill>
                  <a:srgbClr val="171D23"/>
                </a:solidFill>
              </a:rPr>
              <a:t>.</a:t>
            </a:r>
          </a:p>
          <a:p>
            <a:pPr marL="0" indent="0">
              <a:buNone/>
            </a:pPr>
            <a:r>
              <a:rPr lang="en-US" sz="1800" i="1" dirty="0">
                <a:solidFill>
                  <a:srgbClr val="C00000"/>
                </a:solidFill>
              </a:rPr>
              <a:t>260      </a:t>
            </a:r>
            <a:r>
              <a:rPr lang="en-US" sz="1800" i="1" dirty="0" err="1">
                <a:solidFill>
                  <a:srgbClr val="C00000"/>
                </a:solidFill>
              </a:rPr>
              <a:t>ǂc</a:t>
            </a:r>
            <a:r>
              <a:rPr lang="en-US" sz="1800" i="1" dirty="0">
                <a:solidFill>
                  <a:srgbClr val="C00000"/>
                </a:solidFill>
              </a:rPr>
              <a:t> 1973.</a:t>
            </a:r>
          </a:p>
          <a:p>
            <a:pPr marL="0" indent="0">
              <a:buNone/>
            </a:pPr>
            <a:r>
              <a:rPr lang="en-US" sz="1800" dirty="0">
                <a:solidFill>
                  <a:srgbClr val="171D23"/>
                </a:solidFill>
              </a:rPr>
              <a:t>300      1 score (10 leaves) ; </a:t>
            </a:r>
            <a:r>
              <a:rPr lang="en-US" sz="1800" dirty="0" err="1">
                <a:solidFill>
                  <a:srgbClr val="171D23"/>
                </a:solidFill>
              </a:rPr>
              <a:t>ǂc</a:t>
            </a:r>
            <a:r>
              <a:rPr lang="en-US" sz="1800" dirty="0">
                <a:solidFill>
                  <a:srgbClr val="171D23"/>
                </a:solidFill>
              </a:rPr>
              <a:t> 37 cm</a:t>
            </a:r>
          </a:p>
          <a:p>
            <a:pPr marL="0" indent="0">
              <a:buNone/>
            </a:pPr>
            <a:r>
              <a:rPr lang="en-US" sz="1800" dirty="0">
                <a:solidFill>
                  <a:srgbClr val="171D23"/>
                </a:solidFill>
              </a:rPr>
              <a:t>336      notated music </a:t>
            </a:r>
            <a:r>
              <a:rPr lang="en-US" sz="1800" dirty="0" err="1">
                <a:solidFill>
                  <a:srgbClr val="171D23"/>
                </a:solidFill>
              </a:rPr>
              <a:t>ǂb</a:t>
            </a:r>
            <a:r>
              <a:rPr lang="en-US" sz="1800" dirty="0">
                <a:solidFill>
                  <a:srgbClr val="171D23"/>
                </a:solidFill>
              </a:rPr>
              <a:t> </a:t>
            </a:r>
            <a:r>
              <a:rPr lang="en-US" sz="1800" dirty="0" err="1">
                <a:solidFill>
                  <a:srgbClr val="171D23"/>
                </a:solidFill>
              </a:rPr>
              <a:t>ntm</a:t>
            </a:r>
            <a:r>
              <a:rPr lang="en-US" sz="1800" dirty="0">
                <a:solidFill>
                  <a:srgbClr val="171D23"/>
                </a:solidFill>
              </a:rPr>
              <a:t> ǂ2 rdacontent</a:t>
            </a:r>
          </a:p>
          <a:p>
            <a:pPr marL="0" indent="0">
              <a:buNone/>
            </a:pPr>
            <a:r>
              <a:rPr lang="en-US" sz="1800" dirty="0">
                <a:solidFill>
                  <a:srgbClr val="171D23"/>
                </a:solidFill>
              </a:rPr>
              <a:t>337      unmediated </a:t>
            </a:r>
            <a:r>
              <a:rPr lang="en-US" sz="1800" dirty="0" err="1">
                <a:solidFill>
                  <a:srgbClr val="171D23"/>
                </a:solidFill>
              </a:rPr>
              <a:t>ǂb</a:t>
            </a:r>
            <a:r>
              <a:rPr lang="en-US" sz="1800" dirty="0">
                <a:solidFill>
                  <a:srgbClr val="171D23"/>
                </a:solidFill>
              </a:rPr>
              <a:t> n ǂ2 rdamedia</a:t>
            </a:r>
          </a:p>
          <a:p>
            <a:pPr marL="0" indent="0">
              <a:buNone/>
            </a:pPr>
            <a:r>
              <a:rPr lang="en-US" sz="1800" dirty="0">
                <a:solidFill>
                  <a:srgbClr val="171D23"/>
                </a:solidFill>
              </a:rPr>
              <a:t>338      volume </a:t>
            </a:r>
            <a:r>
              <a:rPr lang="en-US" sz="1800" dirty="0" err="1">
                <a:solidFill>
                  <a:srgbClr val="171D23"/>
                </a:solidFill>
              </a:rPr>
              <a:t>ǂb</a:t>
            </a:r>
            <a:r>
              <a:rPr lang="en-US" sz="1800" dirty="0">
                <a:solidFill>
                  <a:srgbClr val="171D23"/>
                </a:solidFill>
              </a:rPr>
              <a:t> </a:t>
            </a:r>
            <a:r>
              <a:rPr lang="en-US" sz="1800" dirty="0" err="1">
                <a:solidFill>
                  <a:srgbClr val="171D23"/>
                </a:solidFill>
              </a:rPr>
              <a:t>nc</a:t>
            </a:r>
            <a:r>
              <a:rPr lang="en-US" sz="1800" dirty="0">
                <a:solidFill>
                  <a:srgbClr val="171D23"/>
                </a:solidFill>
              </a:rPr>
              <a:t> ǂ2 rdacarrier</a:t>
            </a:r>
          </a:p>
          <a:p>
            <a:pPr marL="0" indent="0">
              <a:buNone/>
            </a:pPr>
            <a:r>
              <a:rPr lang="en-US" sz="1800" dirty="0">
                <a:solidFill>
                  <a:srgbClr val="FF0000"/>
                </a:solidFill>
              </a:rPr>
              <a:t>500      Photocopy of original manuscript.</a:t>
            </a:r>
          </a:p>
        </p:txBody>
      </p:sp>
      <p:sp>
        <p:nvSpPr>
          <p:cNvPr id="4" name="Content Placeholder 3"/>
          <p:cNvSpPr>
            <a:spLocks noGrp="1"/>
          </p:cNvSpPr>
          <p:nvPr>
            <p:ph sz="half" idx="2"/>
          </p:nvPr>
        </p:nvSpPr>
        <p:spPr>
          <a:xfrm>
            <a:off x="4648202" y="846933"/>
            <a:ext cx="4126522" cy="3966608"/>
          </a:xfrm>
        </p:spPr>
        <p:txBody>
          <a:bodyPr/>
          <a:lstStyle/>
          <a:p>
            <a:pPr marL="0" indent="0">
              <a:buNone/>
            </a:pPr>
            <a:r>
              <a:rPr lang="en-US" sz="1800" dirty="0"/>
              <a:t>Type:  </a:t>
            </a:r>
            <a:r>
              <a:rPr lang="en-US" sz="1800" i="1" dirty="0">
                <a:solidFill>
                  <a:srgbClr val="FF0000"/>
                </a:solidFill>
              </a:rPr>
              <a:t>c</a:t>
            </a:r>
          </a:p>
          <a:p>
            <a:pPr marL="0" indent="0">
              <a:buNone/>
            </a:pPr>
            <a:r>
              <a:rPr lang="en-US" sz="1800" dirty="0"/>
              <a:t>100 1   </a:t>
            </a:r>
            <a:r>
              <a:rPr lang="en-US" sz="1800" dirty="0" err="1"/>
              <a:t>Ghandar</a:t>
            </a:r>
            <a:r>
              <a:rPr lang="en-US" sz="1800" dirty="0"/>
              <a:t>, Ann, </a:t>
            </a:r>
            <a:r>
              <a:rPr lang="en-US" sz="1800" dirty="0" err="1"/>
              <a:t>ǂd</a:t>
            </a:r>
            <a:r>
              <a:rPr lang="en-US" sz="1800" dirty="0"/>
              <a:t> 1943-</a:t>
            </a:r>
          </a:p>
          <a:p>
            <a:pPr marL="0" indent="0">
              <a:buNone/>
            </a:pPr>
            <a:r>
              <a:rPr lang="en-US" sz="1800" dirty="0"/>
              <a:t>245 10  </a:t>
            </a:r>
            <a:r>
              <a:rPr lang="en-US" sz="1800" dirty="0" err="1"/>
              <a:t>Paraselene</a:t>
            </a:r>
            <a:r>
              <a:rPr lang="en-US" sz="1800" dirty="0"/>
              <a:t> : </a:t>
            </a:r>
            <a:r>
              <a:rPr lang="en-US" sz="1800" dirty="0" err="1"/>
              <a:t>ǂb</a:t>
            </a:r>
            <a:r>
              <a:rPr lang="en-US" sz="1800" dirty="0"/>
              <a:t> for piano / </a:t>
            </a:r>
            <a:r>
              <a:rPr lang="en-US" sz="1800" dirty="0" err="1"/>
              <a:t>ǂc</a:t>
            </a:r>
            <a:r>
              <a:rPr lang="en-US" sz="1800" dirty="0"/>
              <a:t> Ann </a:t>
            </a:r>
            <a:r>
              <a:rPr lang="en-US" sz="1800" dirty="0" err="1"/>
              <a:t>Ghandar</a:t>
            </a:r>
            <a:r>
              <a:rPr lang="en-US" sz="1800" dirty="0"/>
              <a:t>.</a:t>
            </a:r>
          </a:p>
          <a:p>
            <a:pPr marL="0" indent="0">
              <a:buNone/>
            </a:pPr>
            <a:r>
              <a:rPr lang="en-US" sz="1800" i="1" dirty="0">
                <a:solidFill>
                  <a:srgbClr val="C00000"/>
                </a:solidFill>
              </a:rPr>
              <a:t>260      Sydney : </a:t>
            </a:r>
            <a:r>
              <a:rPr lang="en-US" sz="1800" i="1" dirty="0" err="1">
                <a:solidFill>
                  <a:srgbClr val="C00000"/>
                </a:solidFill>
              </a:rPr>
              <a:t>ǂb</a:t>
            </a:r>
            <a:r>
              <a:rPr lang="en-US" sz="1800" i="1" dirty="0">
                <a:solidFill>
                  <a:srgbClr val="C00000"/>
                </a:solidFill>
              </a:rPr>
              <a:t> Sounds Australian, </a:t>
            </a:r>
            <a:r>
              <a:rPr lang="en-US" sz="1800" i="1" dirty="0" err="1">
                <a:solidFill>
                  <a:srgbClr val="C00000"/>
                </a:solidFill>
              </a:rPr>
              <a:t>ǂc</a:t>
            </a:r>
            <a:r>
              <a:rPr lang="en-US" sz="1800" i="1" dirty="0">
                <a:solidFill>
                  <a:srgbClr val="C00000"/>
                </a:solidFill>
              </a:rPr>
              <a:t> 1973.</a:t>
            </a:r>
          </a:p>
          <a:p>
            <a:pPr marL="0" indent="0">
              <a:buNone/>
            </a:pPr>
            <a:r>
              <a:rPr lang="en-US" sz="1800" dirty="0"/>
              <a:t>300      1 score (10 pages) ; </a:t>
            </a:r>
            <a:r>
              <a:rPr lang="en-US" sz="1800" dirty="0" err="1"/>
              <a:t>ǂc</a:t>
            </a:r>
            <a:r>
              <a:rPr lang="en-US" sz="1800" dirty="0"/>
              <a:t> 37 cm</a:t>
            </a:r>
          </a:p>
          <a:p>
            <a:pPr marL="0" indent="0">
              <a:buNone/>
            </a:pPr>
            <a:r>
              <a:rPr lang="en-US" sz="1800" dirty="0"/>
              <a:t>336      notated music </a:t>
            </a:r>
            <a:r>
              <a:rPr lang="en-US" sz="1800" dirty="0" err="1"/>
              <a:t>ǂb</a:t>
            </a:r>
            <a:r>
              <a:rPr lang="en-US" sz="1800" dirty="0"/>
              <a:t> </a:t>
            </a:r>
            <a:r>
              <a:rPr lang="en-US" sz="1800" dirty="0" err="1"/>
              <a:t>ntm</a:t>
            </a:r>
            <a:r>
              <a:rPr lang="en-US" sz="1800" dirty="0"/>
              <a:t> ǂ2 rdacontent</a:t>
            </a:r>
          </a:p>
          <a:p>
            <a:pPr marL="0" indent="0">
              <a:buNone/>
            </a:pPr>
            <a:r>
              <a:rPr lang="en-US" sz="1800" dirty="0"/>
              <a:t>337      unmediated </a:t>
            </a:r>
            <a:r>
              <a:rPr lang="en-US" sz="1800" dirty="0" err="1"/>
              <a:t>ǂb</a:t>
            </a:r>
            <a:r>
              <a:rPr lang="en-US" sz="1800" dirty="0"/>
              <a:t> n ǂ2 rdamedia</a:t>
            </a:r>
          </a:p>
          <a:p>
            <a:pPr marL="0" indent="0">
              <a:buNone/>
            </a:pPr>
            <a:r>
              <a:rPr lang="en-US" sz="1800" dirty="0"/>
              <a:t>338      volume </a:t>
            </a:r>
            <a:r>
              <a:rPr lang="en-US" sz="1800" dirty="0" err="1"/>
              <a:t>ǂb</a:t>
            </a:r>
            <a:r>
              <a:rPr lang="en-US" sz="1800" dirty="0"/>
              <a:t> </a:t>
            </a:r>
            <a:r>
              <a:rPr lang="en-US" sz="1800" dirty="0" err="1"/>
              <a:t>nc</a:t>
            </a:r>
            <a:r>
              <a:rPr lang="en-US" sz="1800" dirty="0"/>
              <a:t> ǂ2 rdacarrier</a:t>
            </a:r>
          </a:p>
          <a:p>
            <a:pPr marL="0" indent="0">
              <a:buNone/>
            </a:pPr>
            <a:r>
              <a:rPr lang="en-US" sz="1800" dirty="0"/>
              <a:t>500      “Composer's autograph” -- </a:t>
            </a:r>
            <a:r>
              <a:rPr lang="en-US" sz="1800" dirty="0" err="1"/>
              <a:t>c.p</a:t>
            </a:r>
            <a:r>
              <a:rPr lang="en-US" sz="1800" dirty="0"/>
              <a:t>.</a:t>
            </a:r>
          </a:p>
        </p:txBody>
      </p:sp>
      <p:sp>
        <p:nvSpPr>
          <p:cNvPr id="5" name="Title 3"/>
          <p:cNvSpPr>
            <a:spLocks noGrp="1"/>
          </p:cNvSpPr>
          <p:nvPr>
            <p:ph type="title"/>
          </p:nvPr>
        </p:nvSpPr>
        <p:spPr>
          <a:xfrm>
            <a:off x="699796" y="185375"/>
            <a:ext cx="7492902" cy="461925"/>
          </a:xfrm>
          <a:ln w="12700">
            <a:solidFill>
              <a:schemeClr val="tx1"/>
            </a:solidFill>
          </a:ln>
        </p:spPr>
        <p:txBody>
          <a:bodyPr/>
          <a:lstStyle/>
          <a:p>
            <a:r>
              <a:rPr lang="en-US" sz="2400" b="1" dirty="0">
                <a:solidFill>
                  <a:schemeClr val="tx2"/>
                </a:solidFill>
                <a:latin typeface="+mn-lt"/>
                <a:ea typeface="+mn-ea"/>
                <a:cs typeface="+mn-cs"/>
              </a:rPr>
              <a:t>Cataloging Scores Defensively:  Published or Not</a:t>
            </a:r>
          </a:p>
        </p:txBody>
      </p:sp>
    </p:spTree>
    <p:extLst>
      <p:ext uri="{BB962C8B-B14F-4D97-AF65-F5344CB8AC3E}">
        <p14:creationId xmlns:p14="http://schemas.microsoft.com/office/powerpoint/2010/main" val="30466827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84727" y="948285"/>
            <a:ext cx="4311074" cy="3769757"/>
          </a:xfrm>
        </p:spPr>
        <p:txBody>
          <a:bodyPr/>
          <a:lstStyle/>
          <a:p>
            <a:pPr marL="0" indent="0">
              <a:buNone/>
            </a:pPr>
            <a:r>
              <a:rPr lang="en-US" sz="1300" dirty="0"/>
              <a:t>024 2   </a:t>
            </a:r>
            <a:r>
              <a:rPr lang="en-US" sz="1300" dirty="0">
                <a:solidFill>
                  <a:srgbClr val="FF0000"/>
                </a:solidFill>
              </a:rPr>
              <a:t>M577086163</a:t>
            </a:r>
          </a:p>
          <a:p>
            <a:pPr marL="0" indent="0">
              <a:buNone/>
            </a:pPr>
            <a:r>
              <a:rPr lang="en-US" sz="1300" dirty="0"/>
              <a:t>028 32 </a:t>
            </a:r>
            <a:r>
              <a:rPr lang="en-US" sz="1300" dirty="0">
                <a:solidFill>
                  <a:srgbClr val="FF0000"/>
                </a:solidFill>
              </a:rPr>
              <a:t>EP 7906 </a:t>
            </a:r>
            <a:r>
              <a:rPr lang="en-US" sz="1300" dirty="0" err="1"/>
              <a:t>ǂb</a:t>
            </a:r>
            <a:r>
              <a:rPr lang="en-US" sz="1300" dirty="0"/>
              <a:t> Edition Peters</a:t>
            </a:r>
          </a:p>
          <a:p>
            <a:pPr marL="0" indent="0">
              <a:buNone/>
            </a:pPr>
            <a:r>
              <a:rPr lang="en-US" sz="1300" dirty="0"/>
              <a:t>100 1   Milliken, Sandra.</a:t>
            </a:r>
          </a:p>
          <a:p>
            <a:pPr marL="0" indent="0">
              <a:buNone/>
            </a:pPr>
            <a:r>
              <a:rPr lang="en-US" sz="1300" dirty="0"/>
              <a:t>24010  </a:t>
            </a:r>
            <a:r>
              <a:rPr lang="en-US" sz="1300" dirty="0" err="1"/>
              <a:t>Missa</a:t>
            </a:r>
            <a:r>
              <a:rPr lang="en-US" sz="1300" dirty="0"/>
              <a:t> </a:t>
            </a:r>
            <a:r>
              <a:rPr lang="en-US" sz="1300" dirty="0" err="1"/>
              <a:t>piccola</a:t>
            </a:r>
            <a:r>
              <a:rPr lang="en-US" sz="1300" dirty="0"/>
              <a:t>, </a:t>
            </a:r>
            <a:r>
              <a:rPr lang="en-US" sz="1300" dirty="0" err="1"/>
              <a:t>ǂm</a:t>
            </a:r>
            <a:r>
              <a:rPr lang="en-US" sz="1300" dirty="0"/>
              <a:t> women's voices</a:t>
            </a:r>
          </a:p>
          <a:p>
            <a:pPr marL="0" indent="0">
              <a:buNone/>
            </a:pPr>
            <a:r>
              <a:rPr lang="en-US" sz="1300" dirty="0"/>
              <a:t>245 10 </a:t>
            </a:r>
            <a:r>
              <a:rPr lang="en-US" sz="1300" dirty="0" err="1"/>
              <a:t>Missa</a:t>
            </a:r>
            <a:r>
              <a:rPr lang="en-US" sz="1300" dirty="0"/>
              <a:t> </a:t>
            </a:r>
            <a:r>
              <a:rPr lang="en-US" sz="1300" dirty="0" err="1"/>
              <a:t>piccola</a:t>
            </a:r>
            <a:r>
              <a:rPr lang="en-US" sz="1300" dirty="0"/>
              <a:t> : </a:t>
            </a:r>
            <a:r>
              <a:rPr lang="en-US" sz="1300" dirty="0" err="1"/>
              <a:t>ǂb</a:t>
            </a:r>
            <a:r>
              <a:rPr lang="en-US" sz="1300" dirty="0"/>
              <a:t> </a:t>
            </a:r>
            <a:r>
              <a:rPr lang="en-US" sz="1300" dirty="0">
                <a:solidFill>
                  <a:srgbClr val="FF0000"/>
                </a:solidFill>
              </a:rPr>
              <a:t>SSAA</a:t>
            </a:r>
            <a:r>
              <a:rPr lang="en-US" sz="1300" dirty="0"/>
              <a:t> / </a:t>
            </a:r>
            <a:r>
              <a:rPr lang="en-US" sz="1300" dirty="0" err="1"/>
              <a:t>ǂc</a:t>
            </a:r>
            <a:r>
              <a:rPr lang="en-US" sz="1300" dirty="0"/>
              <a:t> Sandra Milliken.</a:t>
            </a:r>
          </a:p>
          <a:p>
            <a:pPr marL="0" indent="0">
              <a:buNone/>
            </a:pPr>
            <a:r>
              <a:rPr lang="en-US" sz="1300" dirty="0"/>
              <a:t>260      London : </a:t>
            </a:r>
            <a:r>
              <a:rPr lang="en-US" sz="1300" dirty="0" err="1"/>
              <a:t>ǂb</a:t>
            </a:r>
            <a:r>
              <a:rPr lang="en-US" sz="1300" dirty="0"/>
              <a:t> </a:t>
            </a:r>
            <a:r>
              <a:rPr lang="en-US" sz="1300" dirty="0" err="1"/>
              <a:t>Hinrichsen</a:t>
            </a:r>
            <a:r>
              <a:rPr lang="en-US" sz="1300" dirty="0"/>
              <a:t> Edition : </a:t>
            </a:r>
            <a:r>
              <a:rPr lang="en-US" sz="1300" dirty="0" err="1"/>
              <a:t>ǂb</a:t>
            </a:r>
            <a:r>
              <a:rPr lang="en-US" sz="1300" dirty="0"/>
              <a:t> Edition Peters, </a:t>
            </a:r>
            <a:r>
              <a:rPr lang="en-US" sz="1300" dirty="0" err="1"/>
              <a:t>ǂc</a:t>
            </a:r>
            <a:r>
              <a:rPr lang="en-US" sz="1300" dirty="0"/>
              <a:t> ©2006.</a:t>
            </a:r>
          </a:p>
          <a:p>
            <a:pPr marL="0" indent="0">
              <a:buNone/>
            </a:pPr>
            <a:r>
              <a:rPr lang="en-US" sz="1300" dirty="0"/>
              <a:t>300      1 score (4 pages) ; </a:t>
            </a:r>
            <a:r>
              <a:rPr lang="en-US" sz="1300" dirty="0" err="1"/>
              <a:t>ǂc</a:t>
            </a:r>
            <a:r>
              <a:rPr lang="en-US" sz="1300" dirty="0"/>
              <a:t> 28 cm.</a:t>
            </a:r>
          </a:p>
          <a:p>
            <a:pPr marL="0" indent="0">
              <a:buNone/>
            </a:pPr>
            <a:r>
              <a:rPr lang="en-US" sz="1300" dirty="0"/>
              <a:t>336      notated music </a:t>
            </a:r>
            <a:r>
              <a:rPr lang="en-US" sz="1300" dirty="0" err="1"/>
              <a:t>ǂb</a:t>
            </a:r>
            <a:r>
              <a:rPr lang="en-US" sz="1300" dirty="0"/>
              <a:t> </a:t>
            </a:r>
            <a:r>
              <a:rPr lang="en-US" sz="1300" dirty="0" err="1"/>
              <a:t>ntm</a:t>
            </a:r>
            <a:r>
              <a:rPr lang="en-US" sz="1300" dirty="0"/>
              <a:t> ǂ2 rdacontent</a:t>
            </a:r>
          </a:p>
          <a:p>
            <a:pPr marL="0" indent="0">
              <a:buNone/>
            </a:pPr>
            <a:r>
              <a:rPr lang="en-US" sz="1300" dirty="0"/>
              <a:t>337      unmediated </a:t>
            </a:r>
            <a:r>
              <a:rPr lang="en-US" sz="1300" dirty="0" err="1"/>
              <a:t>ǂb</a:t>
            </a:r>
            <a:r>
              <a:rPr lang="en-US" sz="1300" dirty="0"/>
              <a:t> n ǂ2 rdamedia</a:t>
            </a:r>
          </a:p>
          <a:p>
            <a:pPr marL="0" indent="0">
              <a:buNone/>
            </a:pPr>
            <a:r>
              <a:rPr lang="en-US" sz="1300" dirty="0"/>
              <a:t>338      volume </a:t>
            </a:r>
            <a:r>
              <a:rPr lang="en-US" sz="1300" dirty="0" err="1"/>
              <a:t>ǂb</a:t>
            </a:r>
            <a:r>
              <a:rPr lang="en-US" sz="1300" dirty="0"/>
              <a:t> </a:t>
            </a:r>
            <a:r>
              <a:rPr lang="en-US" sz="1300" dirty="0" err="1"/>
              <a:t>nc</a:t>
            </a:r>
            <a:r>
              <a:rPr lang="en-US" sz="1300" dirty="0"/>
              <a:t> ǂ2 rdacarrier</a:t>
            </a:r>
          </a:p>
          <a:p>
            <a:pPr marL="0" indent="0">
              <a:buNone/>
            </a:pPr>
            <a:r>
              <a:rPr lang="en-US" sz="1300" dirty="0"/>
              <a:t>490 1   Choral </a:t>
            </a:r>
            <a:r>
              <a:rPr lang="en-US" sz="1300" dirty="0" err="1"/>
              <a:t>vivace</a:t>
            </a:r>
            <a:r>
              <a:rPr lang="en-US" sz="1300" dirty="0"/>
              <a:t>. </a:t>
            </a:r>
            <a:r>
              <a:rPr lang="en-US" sz="1300" dirty="0">
                <a:solidFill>
                  <a:srgbClr val="FF0000"/>
                </a:solidFill>
              </a:rPr>
              <a:t>Upper voices series ; </a:t>
            </a:r>
            <a:r>
              <a:rPr lang="en-US" sz="1300" dirty="0" err="1">
                <a:solidFill>
                  <a:srgbClr val="FF0000"/>
                </a:solidFill>
              </a:rPr>
              <a:t>ǂv</a:t>
            </a:r>
            <a:r>
              <a:rPr lang="en-US" sz="1300" dirty="0">
                <a:solidFill>
                  <a:srgbClr val="FF0000"/>
                </a:solidFill>
              </a:rPr>
              <a:t> no. 6</a:t>
            </a:r>
          </a:p>
          <a:p>
            <a:pPr marL="0" indent="0">
              <a:buNone/>
            </a:pPr>
            <a:r>
              <a:rPr lang="en-US" sz="1300" dirty="0"/>
              <a:t>500      "Intermediate."</a:t>
            </a:r>
          </a:p>
          <a:p>
            <a:pPr marL="0" indent="0">
              <a:buNone/>
            </a:pPr>
            <a:r>
              <a:rPr lang="en-US" sz="1300" dirty="0"/>
              <a:t>500      Duration: 4:00.</a:t>
            </a:r>
          </a:p>
          <a:p>
            <a:pPr marL="0" indent="0">
              <a:buNone/>
            </a:pPr>
            <a:r>
              <a:rPr lang="en-US" sz="1300" dirty="0"/>
              <a:t>505 0   Kyrie -- Gloria -- Sanctus -- Agnus Dei.</a:t>
            </a:r>
          </a:p>
        </p:txBody>
      </p:sp>
      <p:sp>
        <p:nvSpPr>
          <p:cNvPr id="4" name="Content Placeholder 3"/>
          <p:cNvSpPr>
            <a:spLocks noGrp="1"/>
          </p:cNvSpPr>
          <p:nvPr>
            <p:ph sz="half" idx="2"/>
          </p:nvPr>
        </p:nvSpPr>
        <p:spPr>
          <a:xfrm>
            <a:off x="4648201" y="932872"/>
            <a:ext cx="4061690" cy="3800584"/>
          </a:xfrm>
        </p:spPr>
        <p:txBody>
          <a:bodyPr/>
          <a:lstStyle/>
          <a:p>
            <a:pPr marL="0" indent="0">
              <a:buNone/>
            </a:pPr>
            <a:r>
              <a:rPr lang="en-US" sz="1300" dirty="0"/>
              <a:t>024 2   </a:t>
            </a:r>
            <a:r>
              <a:rPr lang="en-US" sz="1300" dirty="0">
                <a:solidFill>
                  <a:srgbClr val="FF0000"/>
                </a:solidFill>
              </a:rPr>
              <a:t>M577086217</a:t>
            </a:r>
          </a:p>
          <a:p>
            <a:pPr marL="0" indent="0">
              <a:buNone/>
            </a:pPr>
            <a:r>
              <a:rPr lang="en-US" sz="1300" dirty="0"/>
              <a:t>028 32 </a:t>
            </a:r>
            <a:r>
              <a:rPr lang="en-US" sz="1300" dirty="0">
                <a:solidFill>
                  <a:srgbClr val="FF0000"/>
                </a:solidFill>
              </a:rPr>
              <a:t>EP 7911 </a:t>
            </a:r>
            <a:r>
              <a:rPr lang="en-US" sz="1300" dirty="0" err="1"/>
              <a:t>ǂb</a:t>
            </a:r>
            <a:r>
              <a:rPr lang="en-US" sz="1300" dirty="0"/>
              <a:t> Edition Peters</a:t>
            </a:r>
          </a:p>
          <a:p>
            <a:pPr marL="0" indent="0">
              <a:buNone/>
            </a:pPr>
            <a:r>
              <a:rPr lang="en-US" sz="1300" dirty="0"/>
              <a:t>100 1   Milliken, Sandra.</a:t>
            </a:r>
          </a:p>
          <a:p>
            <a:pPr marL="0" indent="0">
              <a:buNone/>
            </a:pPr>
            <a:r>
              <a:rPr lang="en-US" sz="1300" dirty="0"/>
              <a:t>240 10 </a:t>
            </a:r>
            <a:r>
              <a:rPr lang="en-US" sz="1300" dirty="0" err="1"/>
              <a:t>Missa</a:t>
            </a:r>
            <a:r>
              <a:rPr lang="en-US" sz="1300" dirty="0"/>
              <a:t> </a:t>
            </a:r>
            <a:r>
              <a:rPr lang="en-US" sz="1300" dirty="0" err="1"/>
              <a:t>piccola</a:t>
            </a:r>
            <a:r>
              <a:rPr lang="en-US" sz="1300" dirty="0"/>
              <a:t>, </a:t>
            </a:r>
            <a:r>
              <a:rPr lang="en-US" sz="1300" dirty="0" err="1"/>
              <a:t>ǂm</a:t>
            </a:r>
            <a:r>
              <a:rPr lang="en-US" sz="1300" dirty="0"/>
              <a:t> mixed voices</a:t>
            </a:r>
          </a:p>
          <a:p>
            <a:pPr marL="0" indent="0">
              <a:buNone/>
            </a:pPr>
            <a:r>
              <a:rPr lang="en-US" sz="1300" dirty="0"/>
              <a:t>245 10 </a:t>
            </a:r>
            <a:r>
              <a:rPr lang="en-US" sz="1300" dirty="0" err="1"/>
              <a:t>Missa</a:t>
            </a:r>
            <a:r>
              <a:rPr lang="en-US" sz="1300" dirty="0"/>
              <a:t> </a:t>
            </a:r>
            <a:r>
              <a:rPr lang="en-US" sz="1300" dirty="0" err="1"/>
              <a:t>piccola</a:t>
            </a:r>
            <a:r>
              <a:rPr lang="en-US" sz="1300" dirty="0"/>
              <a:t> : </a:t>
            </a:r>
            <a:r>
              <a:rPr lang="en-US" sz="1300" dirty="0" err="1"/>
              <a:t>ǂb</a:t>
            </a:r>
            <a:r>
              <a:rPr lang="en-US" sz="1300" dirty="0"/>
              <a:t> </a:t>
            </a:r>
            <a:r>
              <a:rPr lang="en-US" sz="1300" dirty="0">
                <a:solidFill>
                  <a:srgbClr val="FF0000"/>
                </a:solidFill>
              </a:rPr>
              <a:t>SATB</a:t>
            </a:r>
            <a:r>
              <a:rPr lang="en-US" sz="1300" dirty="0"/>
              <a:t> / </a:t>
            </a:r>
            <a:r>
              <a:rPr lang="en-US" sz="1300" dirty="0" err="1"/>
              <a:t>ǂc</a:t>
            </a:r>
            <a:r>
              <a:rPr lang="en-US" sz="1300" dirty="0"/>
              <a:t> Sandra Milliken.</a:t>
            </a:r>
          </a:p>
          <a:p>
            <a:pPr marL="0" indent="0">
              <a:buNone/>
            </a:pPr>
            <a:r>
              <a:rPr lang="en-US" sz="1300" dirty="0"/>
              <a:t>260      London : </a:t>
            </a:r>
            <a:r>
              <a:rPr lang="en-US" sz="1300" dirty="0" err="1"/>
              <a:t>ǂb</a:t>
            </a:r>
            <a:r>
              <a:rPr lang="en-US" sz="1300" dirty="0"/>
              <a:t> </a:t>
            </a:r>
            <a:r>
              <a:rPr lang="en-US" sz="1300" dirty="0" err="1"/>
              <a:t>Hinrichsen</a:t>
            </a:r>
            <a:r>
              <a:rPr lang="en-US" sz="1300" dirty="0"/>
              <a:t> Edition : </a:t>
            </a:r>
            <a:r>
              <a:rPr lang="en-US" sz="1300" dirty="0" err="1"/>
              <a:t>ǂb</a:t>
            </a:r>
            <a:r>
              <a:rPr lang="en-US" sz="1300" dirty="0"/>
              <a:t> Edition Peters, </a:t>
            </a:r>
            <a:r>
              <a:rPr lang="en-US" sz="1300" dirty="0" err="1"/>
              <a:t>ǂc</a:t>
            </a:r>
            <a:r>
              <a:rPr lang="en-US" sz="1300" dirty="0"/>
              <a:t> ©2006.</a:t>
            </a:r>
          </a:p>
          <a:p>
            <a:pPr marL="0" indent="0">
              <a:buNone/>
            </a:pPr>
            <a:r>
              <a:rPr lang="en-US" sz="1300" dirty="0"/>
              <a:t>300      1 score (4 pages) ; </a:t>
            </a:r>
            <a:r>
              <a:rPr lang="en-US" sz="1300" dirty="0" err="1"/>
              <a:t>ǂc</a:t>
            </a:r>
            <a:r>
              <a:rPr lang="en-US" sz="1300" dirty="0"/>
              <a:t> 28 cm.</a:t>
            </a:r>
          </a:p>
          <a:p>
            <a:pPr marL="0" indent="0">
              <a:buNone/>
            </a:pPr>
            <a:r>
              <a:rPr lang="en-US" sz="1300" dirty="0"/>
              <a:t>336      notated music </a:t>
            </a:r>
            <a:r>
              <a:rPr lang="en-US" sz="1300" dirty="0" err="1"/>
              <a:t>ǂb</a:t>
            </a:r>
            <a:r>
              <a:rPr lang="en-US" sz="1300" dirty="0"/>
              <a:t> </a:t>
            </a:r>
            <a:r>
              <a:rPr lang="en-US" sz="1300" dirty="0" err="1"/>
              <a:t>ntm</a:t>
            </a:r>
            <a:r>
              <a:rPr lang="en-US" sz="1300" dirty="0"/>
              <a:t> ǂ2 rdacontent</a:t>
            </a:r>
          </a:p>
          <a:p>
            <a:pPr marL="0" indent="0">
              <a:buNone/>
            </a:pPr>
            <a:r>
              <a:rPr lang="en-US" sz="1300" dirty="0"/>
              <a:t>337      unmediated </a:t>
            </a:r>
            <a:r>
              <a:rPr lang="en-US" sz="1300" dirty="0" err="1"/>
              <a:t>ǂb</a:t>
            </a:r>
            <a:r>
              <a:rPr lang="en-US" sz="1300" dirty="0"/>
              <a:t> n ǂ2 rdamedia</a:t>
            </a:r>
          </a:p>
          <a:p>
            <a:pPr marL="0" indent="0">
              <a:buNone/>
            </a:pPr>
            <a:r>
              <a:rPr lang="en-US" sz="1300" dirty="0"/>
              <a:t>338      volume </a:t>
            </a:r>
            <a:r>
              <a:rPr lang="en-US" sz="1300" dirty="0" err="1"/>
              <a:t>ǂb</a:t>
            </a:r>
            <a:r>
              <a:rPr lang="en-US" sz="1300" dirty="0"/>
              <a:t> </a:t>
            </a:r>
            <a:r>
              <a:rPr lang="en-US" sz="1300" dirty="0" err="1"/>
              <a:t>nc</a:t>
            </a:r>
            <a:r>
              <a:rPr lang="en-US" sz="1300" dirty="0"/>
              <a:t> ǂ2 rdacarrier</a:t>
            </a:r>
          </a:p>
          <a:p>
            <a:pPr marL="0" indent="0">
              <a:buNone/>
            </a:pPr>
            <a:r>
              <a:rPr lang="en-US" sz="1300" dirty="0"/>
              <a:t>490 1   Choral </a:t>
            </a:r>
            <a:r>
              <a:rPr lang="en-US" sz="1300" dirty="0" err="1"/>
              <a:t>vivace</a:t>
            </a:r>
            <a:r>
              <a:rPr lang="en-US" sz="1300" dirty="0"/>
              <a:t>. </a:t>
            </a:r>
            <a:r>
              <a:rPr lang="en-US" sz="1300" dirty="0">
                <a:solidFill>
                  <a:srgbClr val="FF0000"/>
                </a:solidFill>
              </a:rPr>
              <a:t>Mixed voices series ; </a:t>
            </a:r>
            <a:r>
              <a:rPr lang="en-US" sz="1300" dirty="0" err="1">
                <a:solidFill>
                  <a:srgbClr val="FF0000"/>
                </a:solidFill>
              </a:rPr>
              <a:t>ǂv</a:t>
            </a:r>
            <a:r>
              <a:rPr lang="en-US" sz="1300" dirty="0">
                <a:solidFill>
                  <a:srgbClr val="FF0000"/>
                </a:solidFill>
              </a:rPr>
              <a:t> no. 3</a:t>
            </a:r>
          </a:p>
          <a:p>
            <a:pPr marL="0" indent="0">
              <a:buNone/>
            </a:pPr>
            <a:r>
              <a:rPr lang="en-US" sz="1300" dirty="0"/>
              <a:t>500      "Intermediate."</a:t>
            </a:r>
          </a:p>
          <a:p>
            <a:pPr marL="0" indent="0">
              <a:buNone/>
            </a:pPr>
            <a:r>
              <a:rPr lang="en-US" sz="1300" dirty="0"/>
              <a:t>500      Duration: 4:00.</a:t>
            </a:r>
          </a:p>
          <a:p>
            <a:pPr marL="0" indent="0">
              <a:buNone/>
            </a:pPr>
            <a:r>
              <a:rPr lang="en-US" sz="1300" dirty="0"/>
              <a:t>505 0   Kyrie -- Gloria -- Sanctus -- Agnus Dei.</a:t>
            </a:r>
          </a:p>
        </p:txBody>
      </p:sp>
      <p:sp>
        <p:nvSpPr>
          <p:cNvPr id="5" name="Title 3"/>
          <p:cNvSpPr>
            <a:spLocks noGrp="1"/>
          </p:cNvSpPr>
          <p:nvPr>
            <p:ph type="title"/>
          </p:nvPr>
        </p:nvSpPr>
        <p:spPr>
          <a:xfrm>
            <a:off x="939189" y="213366"/>
            <a:ext cx="7113225" cy="443453"/>
          </a:xfrm>
          <a:ln w="12700">
            <a:solidFill>
              <a:schemeClr val="tx1"/>
            </a:solidFill>
          </a:ln>
        </p:spPr>
        <p:txBody>
          <a:bodyPr/>
          <a:lstStyle/>
          <a:p>
            <a:r>
              <a:rPr lang="en-US" sz="2200" b="1" dirty="0">
                <a:solidFill>
                  <a:schemeClr val="tx2"/>
                </a:solidFill>
                <a:latin typeface="+mn-lt"/>
                <a:ea typeface="+mn-ea"/>
                <a:cs typeface="+mn-cs"/>
              </a:rPr>
              <a:t>Cataloging Scores Defensively:  Publisher Number</a:t>
            </a:r>
          </a:p>
        </p:txBody>
      </p:sp>
    </p:spTree>
    <p:extLst>
      <p:ext uri="{BB962C8B-B14F-4D97-AF65-F5344CB8AC3E}">
        <p14:creationId xmlns:p14="http://schemas.microsoft.com/office/powerpoint/2010/main" val="10390504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a:xfrm>
            <a:off x="340786" y="1029746"/>
            <a:ext cx="8439148" cy="3392964"/>
          </a:xfrm>
        </p:spPr>
        <p:txBody>
          <a:bodyPr/>
          <a:lstStyle/>
          <a:p>
            <a:pPr marL="0" indent="0">
              <a:buNone/>
            </a:pPr>
            <a:r>
              <a:rPr lang="en-US" sz="2000" b="1" dirty="0"/>
              <a:t>Duplicate Detection and Resolution (DDR)</a:t>
            </a:r>
          </a:p>
          <a:p>
            <a:pPr lvl="1">
              <a:buFont typeface="Arial" pitchFamily="34" charset="0"/>
              <a:buChar char="•"/>
            </a:pPr>
            <a:r>
              <a:rPr lang="en-US" sz="1800" dirty="0"/>
              <a:t>Original DDR (1991-2005)</a:t>
            </a:r>
          </a:p>
          <a:p>
            <a:pPr lvl="2">
              <a:buFont typeface="Arial" pitchFamily="34" charset="0"/>
              <a:buChar char="•"/>
            </a:pPr>
            <a:r>
              <a:rPr lang="en-US" sz="1600" dirty="0"/>
              <a:t>Dealt with Books format records only</a:t>
            </a:r>
          </a:p>
          <a:p>
            <a:pPr lvl="2">
              <a:buFont typeface="Arial" pitchFamily="34" charset="0"/>
              <a:buChar char="•"/>
            </a:pPr>
            <a:r>
              <a:rPr lang="en-US" sz="1600" dirty="0"/>
              <a:t>1.6 million Books duplicates merged</a:t>
            </a:r>
          </a:p>
          <a:p>
            <a:pPr lvl="1">
              <a:buFont typeface="Arial" panose="020B0604020202020204" pitchFamily="34" charset="0"/>
              <a:buChar char="•"/>
            </a:pPr>
            <a:r>
              <a:rPr lang="en-US" sz="1800" dirty="0"/>
              <a:t>New DDR (developed 2005-2010)</a:t>
            </a:r>
          </a:p>
          <a:p>
            <a:pPr lvl="2"/>
            <a:r>
              <a:rPr lang="en-US" sz="1600" dirty="0"/>
              <a:t>Deals with </a:t>
            </a:r>
            <a:r>
              <a:rPr lang="en-US" sz="1600" i="1" dirty="0"/>
              <a:t>all</a:t>
            </a:r>
            <a:r>
              <a:rPr lang="en-US" sz="1600" dirty="0"/>
              <a:t> bibliographic formats</a:t>
            </a:r>
          </a:p>
          <a:p>
            <a:pPr lvl="2"/>
            <a:r>
              <a:rPr lang="en-US" sz="1600" dirty="0"/>
              <a:t>Began late January 2010, completed “walk through WorldCat” late September 2010</a:t>
            </a:r>
          </a:p>
          <a:p>
            <a:pPr lvl="3">
              <a:buFont typeface="Arial" panose="020B0604020202020204" pitchFamily="34" charset="0"/>
              <a:buChar char="•"/>
            </a:pPr>
            <a:r>
              <a:rPr lang="en-US" sz="1400" dirty="0"/>
              <a:t>5.1 million duplicates merged</a:t>
            </a:r>
          </a:p>
          <a:p>
            <a:pPr lvl="2"/>
            <a:r>
              <a:rPr lang="en-US" sz="1600" dirty="0"/>
              <a:t>Continues to consider new and modified WorldCat records daily</a:t>
            </a:r>
          </a:p>
          <a:p>
            <a:pPr lvl="3">
              <a:buFont typeface="Arial" panose="020B0604020202020204" pitchFamily="34" charset="0"/>
              <a:buChar char="•"/>
            </a:pPr>
            <a:r>
              <a:rPr lang="en-US" sz="1400" dirty="0"/>
              <a:t>Some 20.7 million duplicates merged (August 2009 through January 2017)</a:t>
            </a:r>
            <a:endParaRPr lang="en-US" dirty="0"/>
          </a:p>
        </p:txBody>
      </p:sp>
      <p:sp>
        <p:nvSpPr>
          <p:cNvPr id="4" name="Text Placeholder 4"/>
          <p:cNvSpPr>
            <a:spLocks noGrp="1"/>
          </p:cNvSpPr>
          <p:nvPr>
            <p:ph type="body" sz="quarter" idx="13"/>
          </p:nvPr>
        </p:nvSpPr>
        <p:spPr>
          <a:xfrm>
            <a:off x="1371600" y="197000"/>
            <a:ext cx="6748272" cy="472303"/>
          </a:xfrm>
          <a:ln w="12700">
            <a:solidFill>
              <a:schemeClr val="tx1"/>
            </a:solidFill>
          </a:ln>
        </p:spPr>
        <p:txBody>
          <a:bodyPr/>
          <a:lstStyle/>
          <a:p>
            <a:pPr algn="ctr"/>
            <a:r>
              <a:rPr lang="en-US" sz="2400" dirty="0"/>
              <a:t>Cataloging Scores Defensively:  Introduction</a:t>
            </a:r>
          </a:p>
        </p:txBody>
      </p:sp>
    </p:spTree>
    <p:extLst>
      <p:ext uri="{BB962C8B-B14F-4D97-AF65-F5344CB8AC3E}">
        <p14:creationId xmlns:p14="http://schemas.microsoft.com/office/powerpoint/2010/main" val="2163877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2"/>
          </p:nvPr>
        </p:nvSpPr>
        <p:spPr>
          <a:xfrm>
            <a:off x="340786" y="860612"/>
            <a:ext cx="4016061" cy="3675529"/>
          </a:xfrm>
        </p:spPr>
        <p:txBody>
          <a:bodyPr/>
          <a:lstStyle/>
          <a:p>
            <a:r>
              <a:rPr lang="en-US" sz="2000" dirty="0"/>
              <a:t>DDR tries both to differentiate legitimately separate records and to bring duplicates together.</a:t>
            </a:r>
          </a:p>
          <a:p>
            <a:r>
              <a:rPr lang="en-US" sz="2000" dirty="0"/>
              <a:t>Catalogers can assist DDR in both efforts by careful, accurate, and thorough cataloging.</a:t>
            </a:r>
          </a:p>
          <a:p>
            <a:r>
              <a:rPr lang="en-US" sz="2000" dirty="0"/>
              <a:t>Keep in mind the cooperative environment of WorldCat and its variety.</a:t>
            </a:r>
          </a:p>
        </p:txBody>
      </p:sp>
      <p:sp>
        <p:nvSpPr>
          <p:cNvPr id="7" name="Title 3"/>
          <p:cNvSpPr>
            <a:spLocks noGrp="1"/>
          </p:cNvSpPr>
          <p:nvPr>
            <p:ph type="body" sz="quarter" idx="13"/>
          </p:nvPr>
        </p:nvSpPr>
        <p:spPr>
          <a:xfrm>
            <a:off x="1108800" y="112866"/>
            <a:ext cx="6496094" cy="490638"/>
          </a:xfrm>
          <a:ln w="12700">
            <a:solidFill>
              <a:schemeClr val="tx1"/>
            </a:solidFill>
          </a:ln>
        </p:spPr>
        <p:txBody>
          <a:bodyPr/>
          <a:lstStyle/>
          <a:p>
            <a:r>
              <a:rPr lang="en-US" sz="2300" b="1" dirty="0">
                <a:solidFill>
                  <a:schemeClr val="tx2"/>
                </a:solidFill>
                <a:latin typeface="+mn-lt"/>
                <a:ea typeface="+mn-ea"/>
                <a:cs typeface="+mn-cs"/>
              </a:rPr>
              <a:t>Cataloging Scores Defensively:  Conclusion</a:t>
            </a:r>
          </a:p>
        </p:txBody>
      </p:sp>
      <p:pic>
        <p:nvPicPr>
          <p:cNvPr id="8" name="Picture 7"/>
          <p:cNvPicPr>
            <a:picLocks noChangeAspect="1"/>
          </p:cNvPicPr>
          <p:nvPr/>
        </p:nvPicPr>
        <p:blipFill>
          <a:blip r:embed="rId3"/>
          <a:stretch>
            <a:fillRect/>
          </a:stretch>
        </p:blipFill>
        <p:spPr>
          <a:xfrm>
            <a:off x="5449450" y="776856"/>
            <a:ext cx="2791952" cy="3843040"/>
          </a:xfrm>
          <a:prstGeom prst="rect">
            <a:avLst/>
          </a:prstGeom>
        </p:spPr>
      </p:pic>
    </p:spTree>
    <p:extLst>
      <p:ext uri="{BB962C8B-B14F-4D97-AF65-F5344CB8AC3E}">
        <p14:creationId xmlns:p14="http://schemas.microsoft.com/office/powerpoint/2010/main" val="41389829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15374" r="15491"/>
          <a:stretch/>
        </p:blipFill>
        <p:spPr>
          <a:xfrm>
            <a:off x="248949" y="2438794"/>
            <a:ext cx="2369574" cy="1920240"/>
          </a:xfrm>
          <a:prstGeom prst="rect">
            <a:avLst/>
          </a:prstGeom>
        </p:spPr>
      </p:pic>
      <p:sp>
        <p:nvSpPr>
          <p:cNvPr id="4" name="Text Placeholder 3"/>
          <p:cNvSpPr>
            <a:spLocks noGrp="1"/>
          </p:cNvSpPr>
          <p:nvPr>
            <p:ph type="body" sz="quarter" idx="12"/>
          </p:nvPr>
        </p:nvSpPr>
        <p:spPr>
          <a:xfrm>
            <a:off x="2715491" y="1046771"/>
            <a:ext cx="6336145" cy="3356378"/>
          </a:xfrm>
        </p:spPr>
        <p:txBody>
          <a:bodyPr/>
          <a:lstStyle/>
          <a:p>
            <a:pPr marL="0" indent="0" algn="ctr">
              <a:buNone/>
            </a:pPr>
            <a:r>
              <a:rPr lang="en-US" sz="2000" i="1" dirty="0"/>
              <a:t>Thank you for your kind attention</a:t>
            </a:r>
          </a:p>
          <a:p>
            <a:pPr marL="0" indent="0" algn="ctr">
              <a:buNone/>
            </a:pPr>
            <a:r>
              <a:rPr lang="en-US" sz="2000" dirty="0">
                <a:hlinkClick r:id="rId4"/>
              </a:rPr>
              <a:t>askqc@oclc.org</a:t>
            </a:r>
            <a:endParaRPr lang="en-US" sz="2000" dirty="0"/>
          </a:p>
          <a:p>
            <a:pPr marL="0" indent="0">
              <a:buNone/>
            </a:pPr>
            <a:r>
              <a:rPr lang="en-US" sz="1600" b="1" dirty="0"/>
              <a:t>When to Input a New Record</a:t>
            </a:r>
          </a:p>
          <a:p>
            <a:pPr marL="457200" lvl="1" indent="0">
              <a:buNone/>
            </a:pPr>
            <a:r>
              <a:rPr lang="en-US" sz="1400" dirty="0"/>
              <a:t>OCLC Bibliographic Formats and Standards (BFAS), Chapter 4</a:t>
            </a:r>
          </a:p>
          <a:p>
            <a:pPr marL="914400" lvl="2" indent="0">
              <a:buNone/>
            </a:pPr>
            <a:r>
              <a:rPr lang="en-US" sz="1200" dirty="0">
                <a:hlinkClick r:id="rId5"/>
              </a:rPr>
              <a:t>http://www.oclc.org/bibformats/en/input.html</a:t>
            </a:r>
            <a:endParaRPr lang="en-US" sz="1200" dirty="0"/>
          </a:p>
          <a:p>
            <a:pPr marL="114300" indent="0">
              <a:buNone/>
            </a:pPr>
            <a:r>
              <a:rPr lang="en-US" sz="1600" b="1" dirty="0"/>
              <a:t>Differences Between, Changes Within:  Guidelines on When to Create a New Record</a:t>
            </a:r>
          </a:p>
          <a:p>
            <a:pPr marL="457200" lvl="1" indent="0">
              <a:buNone/>
            </a:pPr>
            <a:r>
              <a:rPr lang="en-US" sz="1400" dirty="0"/>
              <a:t>ALA’s Association for Library Collections and Technical Services (ALCTS)</a:t>
            </a:r>
          </a:p>
          <a:p>
            <a:pPr marL="914400" lvl="2" indent="0">
              <a:buNone/>
            </a:pPr>
            <a:r>
              <a:rPr lang="en-US" sz="1200" dirty="0">
                <a:hlinkClick r:id="rId6"/>
              </a:rPr>
              <a:t>http://www.ala.org/ala/mgrps/divs/alcts/resources/org/cat/differences07.pdf</a:t>
            </a:r>
            <a:endParaRPr lang="en-US" sz="1200" dirty="0"/>
          </a:p>
          <a:p>
            <a:pPr marL="114300" indent="0">
              <a:buNone/>
            </a:pPr>
            <a:r>
              <a:rPr lang="en-US" sz="1600" b="1" dirty="0"/>
              <a:t>OCLC’s “Cataloging Defensively” Page</a:t>
            </a:r>
          </a:p>
          <a:p>
            <a:pPr marL="914400" lvl="2" indent="0">
              <a:buNone/>
            </a:pPr>
            <a:r>
              <a:rPr lang="en-US" sz="1050" dirty="0">
                <a:hlinkClick r:id="rId7"/>
              </a:rPr>
              <a:t>http://www.oclc.org/events/cataloging-defensively.html</a:t>
            </a:r>
            <a:endParaRPr lang="en-US" sz="1600" dirty="0"/>
          </a:p>
        </p:txBody>
      </p:sp>
      <p:sp>
        <p:nvSpPr>
          <p:cNvPr id="7" name="Text Placeholder 4"/>
          <p:cNvSpPr>
            <a:spLocks noGrp="1"/>
          </p:cNvSpPr>
          <p:nvPr>
            <p:ph type="body" sz="quarter" idx="13"/>
          </p:nvPr>
        </p:nvSpPr>
        <p:spPr>
          <a:xfrm>
            <a:off x="1119675" y="342901"/>
            <a:ext cx="6545220" cy="534924"/>
          </a:xfrm>
          <a:ln w="12700">
            <a:solidFill>
              <a:schemeClr val="tx1"/>
            </a:solidFill>
          </a:ln>
        </p:spPr>
        <p:txBody>
          <a:bodyPr/>
          <a:lstStyle/>
          <a:p>
            <a:pPr algn="ctr"/>
            <a:r>
              <a:rPr lang="en-US" sz="2400" dirty="0"/>
              <a:t>Cataloging Scores Defensively:  Questions</a:t>
            </a:r>
          </a:p>
        </p:txBody>
      </p:sp>
      <p:pic>
        <p:nvPicPr>
          <p:cNvPr id="2" name="Picture 1"/>
          <p:cNvPicPr>
            <a:picLocks noChangeAspect="1"/>
          </p:cNvPicPr>
          <p:nvPr/>
        </p:nvPicPr>
        <p:blipFill rotWithShape="1">
          <a:blip r:embed="rId8">
            <a:extLst>
              <a:ext uri="{28A0092B-C50C-407E-A947-70E740481C1C}">
                <a14:useLocalDpi xmlns:a14="http://schemas.microsoft.com/office/drawing/2010/main" val="0"/>
              </a:ext>
            </a:extLst>
          </a:blip>
          <a:srcRect t="-12438" b="12438"/>
          <a:stretch/>
        </p:blipFill>
        <p:spPr>
          <a:xfrm>
            <a:off x="797349" y="968515"/>
            <a:ext cx="1437894" cy="1470279"/>
          </a:xfrm>
          <a:prstGeom prst="rect">
            <a:avLst/>
          </a:prstGeom>
        </p:spPr>
      </p:pic>
    </p:spTree>
    <p:extLst>
      <p:ext uri="{BB962C8B-B14F-4D97-AF65-F5344CB8AC3E}">
        <p14:creationId xmlns:p14="http://schemas.microsoft.com/office/powerpoint/2010/main" val="2883081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a:xfrm>
            <a:off x="340786" y="1066264"/>
            <a:ext cx="8439148" cy="3242709"/>
          </a:xfrm>
        </p:spPr>
        <p:txBody>
          <a:bodyPr/>
          <a:lstStyle/>
          <a:p>
            <a:pPr marL="0" indent="0">
              <a:buNone/>
            </a:pPr>
            <a:r>
              <a:rPr lang="en-US" b="1" dirty="0"/>
              <a:t>Records Exempt from DDR:</a:t>
            </a:r>
          </a:p>
          <a:p>
            <a:r>
              <a:rPr lang="en-US" sz="1800" dirty="0"/>
              <a:t>All records with publication/production dates earlier than 1801</a:t>
            </a:r>
          </a:p>
          <a:p>
            <a:r>
              <a:rPr lang="en-US" sz="1800" dirty="0"/>
              <a:t>All records for original rare/archival materials coded with any of soon-to-be 25 MARC </a:t>
            </a:r>
            <a:r>
              <a:rPr lang="en-US" sz="1800" i="1" dirty="0"/>
              <a:t>Descriptive Convention Source Codes </a:t>
            </a:r>
            <a:r>
              <a:rPr lang="en-US" sz="1800" dirty="0"/>
              <a:t>in field 040 subfield $e</a:t>
            </a:r>
          </a:p>
          <a:p>
            <a:pPr lvl="1"/>
            <a:r>
              <a:rPr lang="en-US" sz="1600" dirty="0"/>
              <a:t>In consultation with Rare Books and Manuscripts Section, Bibliographic Standards Committee of ACRL and with the rare and archival materials communities</a:t>
            </a:r>
          </a:p>
          <a:p>
            <a:r>
              <a:rPr lang="en-US" sz="1800" dirty="0"/>
              <a:t>All Cartographic Materials with publication/production dates earlier than 1901</a:t>
            </a:r>
          </a:p>
          <a:p>
            <a:pPr lvl="1"/>
            <a:r>
              <a:rPr lang="en-US" sz="1600" dirty="0"/>
              <a:t>In consultation with MAGIRT CCC</a:t>
            </a:r>
          </a:p>
          <a:p>
            <a:r>
              <a:rPr lang="en-US" sz="1800" dirty="0"/>
              <a:t>All photographs (Material Types </a:t>
            </a:r>
            <a:r>
              <a:rPr lang="en-US" sz="1800" i="1" dirty="0" err="1"/>
              <a:t>pht</a:t>
            </a:r>
            <a:r>
              <a:rPr lang="en-US" sz="1800" dirty="0"/>
              <a:t> and </a:t>
            </a:r>
            <a:r>
              <a:rPr lang="en-US" sz="1800" i="1" dirty="0"/>
              <a:t>pic</a:t>
            </a:r>
            <a:r>
              <a:rPr lang="en-US" sz="1800" dirty="0"/>
              <a:t>)</a:t>
            </a:r>
          </a:p>
          <a:p>
            <a:pPr lvl="1"/>
            <a:r>
              <a:rPr lang="en-US" sz="1600" dirty="0"/>
              <a:t>Usually supplied, generic, </a:t>
            </a:r>
            <a:r>
              <a:rPr lang="en-US" sz="1600" dirty="0" err="1"/>
              <a:t>undifferentiable</a:t>
            </a:r>
            <a:r>
              <a:rPr lang="en-US" sz="1600" dirty="0"/>
              <a:t> titles</a:t>
            </a:r>
          </a:p>
        </p:txBody>
      </p:sp>
      <p:sp>
        <p:nvSpPr>
          <p:cNvPr id="4" name="Text Placeholder 4"/>
          <p:cNvSpPr>
            <a:spLocks noGrp="1"/>
          </p:cNvSpPr>
          <p:nvPr>
            <p:ph type="body" sz="quarter" idx="13"/>
          </p:nvPr>
        </p:nvSpPr>
        <p:spPr>
          <a:xfrm>
            <a:off x="1084793" y="394000"/>
            <a:ext cx="6951134" cy="471705"/>
          </a:xfrm>
          <a:ln w="12700">
            <a:solidFill>
              <a:schemeClr val="tx1"/>
            </a:solidFill>
          </a:ln>
        </p:spPr>
        <p:txBody>
          <a:bodyPr/>
          <a:lstStyle/>
          <a:p>
            <a:pPr algn="ctr"/>
            <a:r>
              <a:rPr lang="en-US" sz="2400" dirty="0"/>
              <a:t>Cataloging Scores Defensively:  Introduction</a:t>
            </a:r>
          </a:p>
        </p:txBody>
      </p:sp>
    </p:spTree>
    <p:extLst>
      <p:ext uri="{BB962C8B-B14F-4D97-AF65-F5344CB8AC3E}">
        <p14:creationId xmlns:p14="http://schemas.microsoft.com/office/powerpoint/2010/main" val="36097336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2"/>
          </p:nvPr>
        </p:nvSpPr>
        <p:spPr>
          <a:xfrm>
            <a:off x="340786" y="1194339"/>
            <a:ext cx="8439148" cy="3176493"/>
          </a:xfrm>
        </p:spPr>
        <p:txBody>
          <a:bodyPr/>
          <a:lstStyle/>
          <a:p>
            <a:pPr marL="0" indent="0" algn="ctr">
              <a:buNone/>
            </a:pPr>
            <a:r>
              <a:rPr lang="en-US" sz="2100" b="1" dirty="0"/>
              <a:t>Cataloging Defensively = Cataloging Carefully</a:t>
            </a:r>
          </a:p>
          <a:p>
            <a:pPr>
              <a:buFont typeface="Arial" pitchFamily="34" charset="0"/>
              <a:buChar char="•"/>
            </a:pPr>
            <a:r>
              <a:rPr lang="en-US" sz="2000" dirty="0"/>
              <a:t>Be sure you search thoroughly</a:t>
            </a:r>
          </a:p>
          <a:p>
            <a:pPr>
              <a:buFont typeface="Arial" pitchFamily="34" charset="0"/>
              <a:buChar char="•"/>
            </a:pPr>
            <a:r>
              <a:rPr lang="en-US" sz="2000" dirty="0"/>
              <a:t>When deriving a new record from an existing one, be sure that you make all of the changes to the record that convinced you a separate record was justified in the first place</a:t>
            </a:r>
          </a:p>
          <a:p>
            <a:pPr>
              <a:buFont typeface="Arial" pitchFamily="34" charset="0"/>
              <a:buChar char="•"/>
            </a:pPr>
            <a:r>
              <a:rPr lang="en-US" sz="2000" dirty="0"/>
              <a:t>When editing an existing record, be sure that you never change the essential identity of an existing bibliographic record to something else</a:t>
            </a:r>
          </a:p>
          <a:p>
            <a:pPr>
              <a:buFont typeface="Arial" pitchFamily="34" charset="0"/>
              <a:buChar char="•"/>
            </a:pPr>
            <a:r>
              <a:rPr lang="en-US" sz="2000" dirty="0"/>
              <a:t>Be sure that the coding and tagging are correct and complete</a:t>
            </a:r>
          </a:p>
          <a:p>
            <a:pPr>
              <a:buFont typeface="Arial" pitchFamily="34" charset="0"/>
              <a:buChar char="•"/>
            </a:pPr>
            <a:r>
              <a:rPr lang="en-US" sz="2000" dirty="0"/>
              <a:t>Be sure to proofread the record</a:t>
            </a:r>
          </a:p>
        </p:txBody>
      </p:sp>
      <p:sp>
        <p:nvSpPr>
          <p:cNvPr id="6" name="Text Placeholder 4"/>
          <p:cNvSpPr>
            <a:spLocks noGrp="1"/>
          </p:cNvSpPr>
          <p:nvPr>
            <p:ph type="body" sz="quarter" idx="13"/>
          </p:nvPr>
        </p:nvSpPr>
        <p:spPr>
          <a:xfrm>
            <a:off x="1602606" y="343304"/>
            <a:ext cx="5915508" cy="451826"/>
          </a:xfrm>
          <a:ln w="12700">
            <a:solidFill>
              <a:schemeClr val="tx1"/>
            </a:solidFill>
          </a:ln>
        </p:spPr>
        <p:txBody>
          <a:bodyPr/>
          <a:lstStyle/>
          <a:p>
            <a:pPr algn="ctr"/>
            <a:r>
              <a:rPr lang="en-US" sz="2400" dirty="0"/>
              <a:t>Cataloging Scores Defensively:  Basics</a:t>
            </a:r>
          </a:p>
        </p:txBody>
      </p:sp>
    </p:spTree>
    <p:extLst>
      <p:ext uri="{BB962C8B-B14F-4D97-AF65-F5344CB8AC3E}">
        <p14:creationId xmlns:p14="http://schemas.microsoft.com/office/powerpoint/2010/main" val="2292600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2"/>
          </p:nvPr>
        </p:nvSpPr>
        <p:spPr>
          <a:xfrm>
            <a:off x="340786" y="974883"/>
            <a:ext cx="8439148" cy="3487390"/>
          </a:xfrm>
        </p:spPr>
        <p:txBody>
          <a:bodyPr/>
          <a:lstStyle/>
          <a:p>
            <a:pPr marL="0" indent="0" algn="ctr">
              <a:buNone/>
            </a:pPr>
            <a:r>
              <a:rPr lang="en-US" sz="2100" b="1" dirty="0"/>
              <a:t>Cataloging Defensively = Cataloging Carefully</a:t>
            </a:r>
          </a:p>
          <a:p>
            <a:pPr marL="0" indent="0">
              <a:buNone/>
            </a:pPr>
            <a:r>
              <a:rPr lang="en-US" sz="2000" dirty="0"/>
              <a:t>Be sure that the record is internally consistent, with coded data corresponding correctly to descriptive data, including:</a:t>
            </a:r>
          </a:p>
          <a:p>
            <a:pPr lvl="1">
              <a:buFont typeface="Arial" pitchFamily="34" charset="0"/>
              <a:buChar char="•"/>
            </a:pPr>
            <a:r>
              <a:rPr lang="en-US" sz="1900" i="1" dirty="0" err="1"/>
              <a:t>Ctry</a:t>
            </a:r>
            <a:r>
              <a:rPr lang="en-US" sz="1900" dirty="0"/>
              <a:t> and 260/264 subfield $a</a:t>
            </a:r>
          </a:p>
          <a:p>
            <a:pPr lvl="1">
              <a:buFont typeface="Arial" pitchFamily="34" charset="0"/>
              <a:buChar char="•"/>
            </a:pPr>
            <a:r>
              <a:rPr lang="en-US" sz="1900" i="1" dirty="0"/>
              <a:t>Date 1</a:t>
            </a:r>
            <a:r>
              <a:rPr lang="en-US" sz="1900" dirty="0"/>
              <a:t> and 260/264 subfield $c</a:t>
            </a:r>
          </a:p>
          <a:p>
            <a:pPr lvl="1">
              <a:buFont typeface="Arial" pitchFamily="34" charset="0"/>
              <a:buChar char="•"/>
            </a:pPr>
            <a:r>
              <a:rPr lang="en-US" sz="1900" i="1" dirty="0"/>
              <a:t>Form</a:t>
            </a:r>
            <a:r>
              <a:rPr lang="en-US" sz="1900" dirty="0"/>
              <a:t> coding for electronic resources, microforms, Braille, large print, when appropriate </a:t>
            </a:r>
          </a:p>
          <a:p>
            <a:pPr lvl="1">
              <a:buFont typeface="Arial" pitchFamily="34" charset="0"/>
              <a:buChar char="•"/>
            </a:pPr>
            <a:r>
              <a:rPr lang="en-US" sz="1900" dirty="0"/>
              <a:t>006 to account for additional aspects of a resource, when appropriate </a:t>
            </a:r>
          </a:p>
          <a:p>
            <a:pPr lvl="1">
              <a:buFont typeface="Arial" pitchFamily="34" charset="0"/>
              <a:buChar char="•"/>
            </a:pPr>
            <a:r>
              <a:rPr lang="en-US" sz="1900" dirty="0"/>
              <a:t>007 correctly reflecting physical characteristics, when appropriate</a:t>
            </a:r>
          </a:p>
          <a:p>
            <a:pPr lvl="1">
              <a:buFont typeface="Arial" pitchFamily="34" charset="0"/>
              <a:buChar char="•"/>
            </a:pPr>
            <a:r>
              <a:rPr lang="en-US" sz="1900" dirty="0"/>
              <a:t>856 Second Indicator correctly coded, when appropriate</a:t>
            </a:r>
          </a:p>
        </p:txBody>
      </p:sp>
      <p:sp>
        <p:nvSpPr>
          <p:cNvPr id="6" name="Text Placeholder 4"/>
          <p:cNvSpPr>
            <a:spLocks noGrp="1"/>
          </p:cNvSpPr>
          <p:nvPr>
            <p:ph type="body" sz="quarter" idx="13"/>
          </p:nvPr>
        </p:nvSpPr>
        <p:spPr>
          <a:xfrm>
            <a:off x="1514561" y="320846"/>
            <a:ext cx="6091598" cy="471705"/>
          </a:xfrm>
          <a:ln w="12700">
            <a:solidFill>
              <a:schemeClr val="tx1"/>
            </a:solidFill>
          </a:ln>
        </p:spPr>
        <p:txBody>
          <a:bodyPr/>
          <a:lstStyle/>
          <a:p>
            <a:pPr algn="ctr"/>
            <a:r>
              <a:rPr lang="en-US" sz="2400" dirty="0"/>
              <a:t>Cataloging Scores Defensively:  Basics</a:t>
            </a:r>
          </a:p>
        </p:txBody>
      </p:sp>
    </p:spTree>
    <p:extLst>
      <p:ext uri="{BB962C8B-B14F-4D97-AF65-F5344CB8AC3E}">
        <p14:creationId xmlns:p14="http://schemas.microsoft.com/office/powerpoint/2010/main" val="254570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a:xfrm>
            <a:off x="172527" y="772348"/>
            <a:ext cx="8747185" cy="3598174"/>
          </a:xfrm>
        </p:spPr>
        <p:txBody>
          <a:bodyPr/>
          <a:lstStyle/>
          <a:p>
            <a:pPr marL="0" indent="0">
              <a:buNone/>
            </a:pPr>
            <a:r>
              <a:rPr lang="en-US" b="1" dirty="0"/>
              <a:t>Include an edition statement </a:t>
            </a:r>
            <a:r>
              <a:rPr lang="en-US" b="1" i="1" dirty="0"/>
              <a:t>in field 250 </a:t>
            </a:r>
            <a:r>
              <a:rPr lang="en-US" b="1" dirty="0"/>
              <a:t>if one is available</a:t>
            </a:r>
          </a:p>
          <a:p>
            <a:pPr marL="457200" lvl="1" indent="0">
              <a:buNone/>
            </a:pPr>
            <a:r>
              <a:rPr lang="en-US" sz="1600" dirty="0"/>
              <a:t>a)  a word such as </a:t>
            </a:r>
            <a:r>
              <a:rPr lang="en-US" sz="1600" i="1" dirty="0"/>
              <a:t>edition, issue, release, level, state, or update </a:t>
            </a:r>
            <a:r>
              <a:rPr lang="en-US" sz="1600" dirty="0"/>
              <a:t>(or its equivalent in another language)</a:t>
            </a:r>
          </a:p>
          <a:p>
            <a:pPr marL="457200" lvl="1" indent="0">
              <a:buNone/>
            </a:pPr>
            <a:r>
              <a:rPr lang="en-US" sz="1600" dirty="0"/>
              <a:t>	</a:t>
            </a:r>
            <a:r>
              <a:rPr lang="en-US" sz="1600" i="1" dirty="0"/>
              <a:t>or</a:t>
            </a:r>
          </a:p>
          <a:p>
            <a:pPr marL="457200" lvl="1" indent="0">
              <a:buNone/>
            </a:pPr>
            <a:r>
              <a:rPr lang="en-US" sz="1600" dirty="0"/>
              <a:t>b)  a statement indicating: </a:t>
            </a:r>
          </a:p>
          <a:p>
            <a:pPr marL="914400" lvl="2" indent="0">
              <a:buNone/>
            </a:pPr>
            <a:r>
              <a:rPr lang="en-US" sz="1400" dirty="0" err="1"/>
              <a:t>i</a:t>
            </a:r>
            <a:r>
              <a:rPr lang="en-US" sz="1400" dirty="0"/>
              <a:t>)	a difference in content</a:t>
            </a:r>
          </a:p>
          <a:p>
            <a:pPr marL="914400" lvl="2" indent="0">
              <a:buNone/>
            </a:pPr>
            <a:r>
              <a:rPr lang="en-US" sz="1400" dirty="0"/>
              <a:t>ii)	a difference in geographic coverage</a:t>
            </a:r>
          </a:p>
          <a:p>
            <a:pPr marL="914400" lvl="2" indent="0">
              <a:buNone/>
            </a:pPr>
            <a:r>
              <a:rPr lang="en-US" sz="1400" dirty="0"/>
              <a:t>iii)	a difference in language</a:t>
            </a:r>
          </a:p>
          <a:p>
            <a:pPr marL="914400" lvl="2" indent="0">
              <a:buNone/>
            </a:pPr>
            <a:r>
              <a:rPr lang="en-US" sz="1400" dirty="0"/>
              <a:t>iv)	a difference in audience</a:t>
            </a:r>
          </a:p>
          <a:p>
            <a:pPr marL="914400" lvl="2" indent="0">
              <a:buNone/>
            </a:pPr>
            <a:r>
              <a:rPr lang="en-US" sz="1400" dirty="0"/>
              <a:t>v)	a particular format or physical presentation</a:t>
            </a:r>
          </a:p>
          <a:p>
            <a:pPr marL="914400" lvl="2" indent="0">
              <a:buNone/>
            </a:pPr>
            <a:r>
              <a:rPr lang="en-US" sz="1400" dirty="0"/>
              <a:t>vi)	a different date associated with the content</a:t>
            </a:r>
          </a:p>
          <a:p>
            <a:pPr marL="800100" lvl="2" indent="0">
              <a:buNone/>
            </a:pPr>
            <a:r>
              <a:rPr lang="en-US" sz="1400" dirty="0"/>
              <a:t>	vii)	a particular voice range</a:t>
            </a:r>
          </a:p>
          <a:p>
            <a:pPr marL="800100" lvl="2" indent="0">
              <a:buNone/>
            </a:pPr>
            <a:r>
              <a:rPr lang="en-US" sz="1400" dirty="0"/>
              <a:t>  viii)	a particular format of notated music</a:t>
            </a:r>
            <a:endParaRPr lang="en-US" sz="1400" b="1" dirty="0"/>
          </a:p>
        </p:txBody>
      </p:sp>
      <p:sp>
        <p:nvSpPr>
          <p:cNvPr id="4" name="Text Placeholder 4"/>
          <p:cNvSpPr>
            <a:spLocks noGrp="1"/>
          </p:cNvSpPr>
          <p:nvPr>
            <p:ph type="body" sz="quarter" idx="13"/>
          </p:nvPr>
        </p:nvSpPr>
        <p:spPr>
          <a:xfrm>
            <a:off x="1566498" y="205281"/>
            <a:ext cx="5959242" cy="414651"/>
          </a:xfrm>
          <a:ln w="12700">
            <a:solidFill>
              <a:schemeClr val="tx1"/>
            </a:solidFill>
          </a:ln>
        </p:spPr>
        <p:txBody>
          <a:bodyPr/>
          <a:lstStyle/>
          <a:p>
            <a:pPr algn="ctr"/>
            <a:r>
              <a:rPr lang="en-US" sz="2400" dirty="0"/>
              <a:t>Cataloging Scores Defensively:  Edition</a:t>
            </a:r>
          </a:p>
        </p:txBody>
      </p:sp>
      <p:pic>
        <p:nvPicPr>
          <p:cNvPr id="9" name="Picture 8"/>
          <p:cNvPicPr>
            <a:picLocks noChangeAspect="1"/>
          </p:cNvPicPr>
          <p:nvPr/>
        </p:nvPicPr>
        <p:blipFill>
          <a:blip r:embed="rId3"/>
          <a:stretch>
            <a:fillRect/>
          </a:stretch>
        </p:blipFill>
        <p:spPr>
          <a:xfrm>
            <a:off x="6405052" y="1615892"/>
            <a:ext cx="2065972" cy="2754630"/>
          </a:xfrm>
          <a:prstGeom prst="rect">
            <a:avLst/>
          </a:prstGeom>
        </p:spPr>
      </p:pic>
    </p:spTree>
    <p:extLst>
      <p:ext uri="{BB962C8B-B14F-4D97-AF65-F5344CB8AC3E}">
        <p14:creationId xmlns:p14="http://schemas.microsoft.com/office/powerpoint/2010/main" val="2444848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2"/>
          </p:nvPr>
        </p:nvSpPr>
        <p:spPr>
          <a:xfrm>
            <a:off x="519764" y="1174709"/>
            <a:ext cx="4647912" cy="3191375"/>
          </a:xfrm>
        </p:spPr>
        <p:txBody>
          <a:bodyPr/>
          <a:lstStyle/>
          <a:p>
            <a:pPr marL="0" indent="0" algn="ctr">
              <a:buNone/>
            </a:pPr>
            <a:r>
              <a:rPr lang="en-US" b="1" dirty="0"/>
              <a:t>Edition Statements =</a:t>
            </a:r>
          </a:p>
          <a:p>
            <a:pPr marL="0" indent="0" algn="ctr">
              <a:buNone/>
            </a:pPr>
            <a:r>
              <a:rPr lang="en-US" b="1" dirty="0"/>
              <a:t> Effective Differentiation</a:t>
            </a:r>
          </a:p>
          <a:p>
            <a:pPr marL="0" indent="0" algn="ctr">
              <a:buNone/>
            </a:pPr>
            <a:r>
              <a:rPr lang="en-US" sz="2000" b="1" dirty="0"/>
              <a:t>RDA 2.5.1.4 (&amp; AACR2 1.2B4, 5.2B3)</a:t>
            </a:r>
          </a:p>
          <a:p>
            <a:pPr marL="0" indent="0" algn="ctr">
              <a:buNone/>
            </a:pPr>
            <a:r>
              <a:rPr lang="en-US" sz="2000" dirty="0"/>
              <a:t>“If a resource lacks an edition statement but is known to contain significant changes from other editions, supply an edition statement, if considered important for identification or access”</a:t>
            </a:r>
            <a:endParaRPr lang="en-US" sz="2000" b="1" dirty="0"/>
          </a:p>
        </p:txBody>
      </p:sp>
      <p:sp>
        <p:nvSpPr>
          <p:cNvPr id="8" name="Text Placeholder 4"/>
          <p:cNvSpPr>
            <a:spLocks noGrp="1"/>
          </p:cNvSpPr>
          <p:nvPr>
            <p:ph type="body" sz="quarter" idx="13"/>
          </p:nvPr>
        </p:nvSpPr>
        <p:spPr>
          <a:xfrm>
            <a:off x="1549830" y="343305"/>
            <a:ext cx="5943744" cy="481644"/>
          </a:xfrm>
          <a:ln w="12700">
            <a:solidFill>
              <a:schemeClr val="tx1"/>
            </a:solidFill>
          </a:ln>
        </p:spPr>
        <p:txBody>
          <a:bodyPr/>
          <a:lstStyle/>
          <a:p>
            <a:pPr algn="ctr"/>
            <a:r>
              <a:rPr lang="en-US" sz="2400" dirty="0"/>
              <a:t>Cataloging Scores Defensively:  Edition</a:t>
            </a:r>
          </a:p>
        </p:txBody>
      </p:sp>
      <p:pic>
        <p:nvPicPr>
          <p:cNvPr id="2" name="Picture 1"/>
          <p:cNvPicPr>
            <a:picLocks noChangeAspect="1"/>
          </p:cNvPicPr>
          <p:nvPr/>
        </p:nvPicPr>
        <p:blipFill rotWithShape="1">
          <a:blip r:embed="rId3"/>
          <a:srcRect l="18456" t="10456" r="20913" b="10454"/>
          <a:stretch/>
        </p:blipFill>
        <p:spPr>
          <a:xfrm>
            <a:off x="5938784" y="1051422"/>
            <a:ext cx="2541045" cy="3314662"/>
          </a:xfrm>
          <a:prstGeom prst="rect">
            <a:avLst/>
          </a:prstGeom>
        </p:spPr>
      </p:pic>
    </p:spTree>
    <p:extLst>
      <p:ext uri="{BB962C8B-B14F-4D97-AF65-F5344CB8AC3E}">
        <p14:creationId xmlns:p14="http://schemas.microsoft.com/office/powerpoint/2010/main" val="1539842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72528" y="688157"/>
            <a:ext cx="4201508" cy="4117108"/>
          </a:xfrm>
        </p:spPr>
        <p:txBody>
          <a:bodyPr/>
          <a:lstStyle/>
          <a:p>
            <a:pPr marL="0" indent="0">
              <a:buNone/>
            </a:pPr>
            <a:r>
              <a:rPr lang="en-US" sz="1200" dirty="0">
                <a:solidFill>
                  <a:srgbClr val="171D23"/>
                </a:solidFill>
              </a:rPr>
              <a:t>245 00 Gather / </a:t>
            </a:r>
            <a:r>
              <a:rPr lang="en-US" sz="1200" dirty="0" err="1">
                <a:solidFill>
                  <a:srgbClr val="171D23"/>
                </a:solidFill>
              </a:rPr>
              <a:t>ǂc</a:t>
            </a:r>
            <a:r>
              <a:rPr lang="en-US" sz="1200" dirty="0">
                <a:solidFill>
                  <a:srgbClr val="171D23"/>
                </a:solidFill>
              </a:rPr>
              <a:t> [Kelly Dobbs </a:t>
            </a:r>
            <a:r>
              <a:rPr lang="en-US" sz="1200" dirty="0" err="1">
                <a:solidFill>
                  <a:srgbClr val="171D23"/>
                </a:solidFill>
              </a:rPr>
              <a:t>Mickus</a:t>
            </a:r>
            <a:r>
              <a:rPr lang="en-US" sz="1200" dirty="0">
                <a:solidFill>
                  <a:srgbClr val="171D23"/>
                </a:solidFill>
              </a:rPr>
              <a:t>, executive editor ; Kathryn R. Cuddy, Diana </a:t>
            </a:r>
            <a:r>
              <a:rPr lang="en-US" sz="1200" dirty="0" err="1">
                <a:solidFill>
                  <a:srgbClr val="171D23"/>
                </a:solidFill>
              </a:rPr>
              <a:t>Macalintal</a:t>
            </a:r>
            <a:r>
              <a:rPr lang="en-US" sz="1200" dirty="0">
                <a:solidFill>
                  <a:srgbClr val="171D23"/>
                </a:solidFill>
              </a:rPr>
              <a:t>, Dominic </a:t>
            </a:r>
            <a:r>
              <a:rPr lang="en-US" sz="1200" dirty="0" err="1">
                <a:solidFill>
                  <a:srgbClr val="171D23"/>
                </a:solidFill>
              </a:rPr>
              <a:t>Trumfio</a:t>
            </a:r>
            <a:r>
              <a:rPr lang="en-US" sz="1200" dirty="0">
                <a:solidFill>
                  <a:srgbClr val="171D23"/>
                </a:solidFill>
              </a:rPr>
              <a:t>, editors].</a:t>
            </a:r>
          </a:p>
          <a:p>
            <a:pPr marL="0" indent="0">
              <a:buNone/>
            </a:pPr>
            <a:r>
              <a:rPr lang="en-US" sz="1200" i="1" dirty="0">
                <a:solidFill>
                  <a:srgbClr val="FF0000"/>
                </a:solidFill>
              </a:rPr>
              <a:t>250      3rd ed.</a:t>
            </a:r>
          </a:p>
          <a:p>
            <a:pPr marL="0" indent="0">
              <a:buNone/>
            </a:pPr>
            <a:r>
              <a:rPr lang="en-US" sz="1200" i="1" dirty="0">
                <a:solidFill>
                  <a:srgbClr val="FF0000"/>
                </a:solidFill>
              </a:rPr>
              <a:t>250      Pew ed. with readings.</a:t>
            </a:r>
          </a:p>
          <a:p>
            <a:pPr marL="0" indent="0">
              <a:buNone/>
            </a:pPr>
            <a:r>
              <a:rPr lang="en-US" sz="1200" dirty="0">
                <a:solidFill>
                  <a:srgbClr val="171D23"/>
                </a:solidFill>
              </a:rPr>
              <a:t>260      Chicago : </a:t>
            </a:r>
            <a:r>
              <a:rPr lang="en-US" sz="1200" dirty="0" err="1">
                <a:solidFill>
                  <a:srgbClr val="171D23"/>
                </a:solidFill>
              </a:rPr>
              <a:t>ǂb</a:t>
            </a:r>
            <a:r>
              <a:rPr lang="en-US" sz="1200" dirty="0">
                <a:solidFill>
                  <a:srgbClr val="171D23"/>
                </a:solidFill>
              </a:rPr>
              <a:t> GIA Publications, </a:t>
            </a:r>
            <a:r>
              <a:rPr lang="en-US" sz="1200" dirty="0" err="1">
                <a:solidFill>
                  <a:srgbClr val="171D23"/>
                </a:solidFill>
              </a:rPr>
              <a:t>ǂc</a:t>
            </a:r>
            <a:r>
              <a:rPr lang="en-US" sz="1200" dirty="0">
                <a:solidFill>
                  <a:srgbClr val="171D23"/>
                </a:solidFill>
              </a:rPr>
              <a:t> ©2011.</a:t>
            </a:r>
          </a:p>
          <a:p>
            <a:pPr marL="0" indent="0">
              <a:buNone/>
            </a:pPr>
            <a:r>
              <a:rPr lang="en-US" sz="1200" dirty="0">
                <a:solidFill>
                  <a:srgbClr val="171D23"/>
                </a:solidFill>
              </a:rPr>
              <a:t>300      1 volume (unpaged music) ; </a:t>
            </a:r>
            <a:r>
              <a:rPr lang="en-US" sz="1200" dirty="0" err="1">
                <a:solidFill>
                  <a:srgbClr val="171D23"/>
                </a:solidFill>
              </a:rPr>
              <a:t>ǂc</a:t>
            </a:r>
            <a:r>
              <a:rPr lang="en-US" sz="1200" dirty="0">
                <a:solidFill>
                  <a:srgbClr val="171D23"/>
                </a:solidFill>
              </a:rPr>
              <a:t> 24 cm</a:t>
            </a:r>
          </a:p>
          <a:p>
            <a:pPr marL="0" indent="0">
              <a:buNone/>
            </a:pPr>
            <a:r>
              <a:rPr lang="en-US" sz="1200" dirty="0">
                <a:solidFill>
                  <a:srgbClr val="171D23"/>
                </a:solidFill>
              </a:rPr>
              <a:t>500      Melody line and text. Last numbered page is 1224, but many pages are not numbered.</a:t>
            </a:r>
          </a:p>
          <a:p>
            <a:pPr marL="0" indent="0">
              <a:buNone/>
            </a:pPr>
            <a:r>
              <a:rPr lang="en-US" sz="1200" dirty="0">
                <a:solidFill>
                  <a:srgbClr val="171D23"/>
                </a:solidFill>
              </a:rPr>
              <a:t>500       "A hymnal in the style of Gather comprehensive with a versatile blend of 70% piano / guitar-based titles and 30% organ-based titles. An insightful collection of the best contemporary titles published since the release of Gather comprehensive, second edition, from today's best composers and a variety of publishers. A substantial number of texts from modern hymn-writers. Shorter songs for worship from the </a:t>
            </a:r>
            <a:r>
              <a:rPr lang="en-US" sz="1200" dirty="0" err="1">
                <a:solidFill>
                  <a:srgbClr val="171D23"/>
                </a:solidFill>
              </a:rPr>
              <a:t>Taize</a:t>
            </a:r>
            <a:r>
              <a:rPr lang="en-US" sz="1200" dirty="0">
                <a:solidFill>
                  <a:srgbClr val="171D23"/>
                </a:solidFill>
              </a:rPr>
              <a:t>́ and Iona Communities, along with more bilingual (English-Spanish) music. Lectionary psalms set to </a:t>
            </a:r>
            <a:r>
              <a:rPr lang="en-US" sz="1200" dirty="0" err="1">
                <a:solidFill>
                  <a:srgbClr val="171D23"/>
                </a:solidFill>
              </a:rPr>
              <a:t>Guimont</a:t>
            </a:r>
            <a:r>
              <a:rPr lang="en-US" sz="1200" dirty="0">
                <a:solidFill>
                  <a:srgbClr val="171D23"/>
                </a:solidFill>
              </a:rPr>
              <a:t> psalm tones, plus a sampling of additional psalm settings from a variety of composers"--Publisher.</a:t>
            </a:r>
          </a:p>
        </p:txBody>
      </p:sp>
      <p:sp>
        <p:nvSpPr>
          <p:cNvPr id="4" name="Content Placeholder 3"/>
          <p:cNvSpPr>
            <a:spLocks noGrp="1"/>
          </p:cNvSpPr>
          <p:nvPr>
            <p:ph sz="half" idx="2"/>
          </p:nvPr>
        </p:nvSpPr>
        <p:spPr>
          <a:xfrm>
            <a:off x="4599992" y="688157"/>
            <a:ext cx="4320276" cy="3585263"/>
          </a:xfrm>
        </p:spPr>
        <p:txBody>
          <a:bodyPr/>
          <a:lstStyle/>
          <a:p>
            <a:pPr marL="0" indent="0">
              <a:buNone/>
            </a:pPr>
            <a:r>
              <a:rPr lang="en-US" sz="1200" dirty="0">
                <a:solidFill>
                  <a:srgbClr val="171D23"/>
                </a:solidFill>
              </a:rPr>
              <a:t>245 00 Gather / </a:t>
            </a:r>
            <a:r>
              <a:rPr lang="en-US" sz="1200" dirty="0" err="1">
                <a:solidFill>
                  <a:srgbClr val="171D23"/>
                </a:solidFill>
              </a:rPr>
              <a:t>ǂc</a:t>
            </a:r>
            <a:r>
              <a:rPr lang="en-US" sz="1200" dirty="0">
                <a:solidFill>
                  <a:srgbClr val="171D23"/>
                </a:solidFill>
              </a:rPr>
              <a:t> [Kelly Dobbs </a:t>
            </a:r>
            <a:r>
              <a:rPr lang="en-US" sz="1200" dirty="0" err="1">
                <a:solidFill>
                  <a:srgbClr val="171D23"/>
                </a:solidFill>
              </a:rPr>
              <a:t>Mickus</a:t>
            </a:r>
            <a:r>
              <a:rPr lang="en-US" sz="1200" dirty="0">
                <a:solidFill>
                  <a:srgbClr val="171D23"/>
                </a:solidFill>
              </a:rPr>
              <a:t>, executive editor ; Kathryn R. Cuddy, Diana </a:t>
            </a:r>
            <a:r>
              <a:rPr lang="en-US" sz="1200" dirty="0" err="1">
                <a:solidFill>
                  <a:srgbClr val="171D23"/>
                </a:solidFill>
              </a:rPr>
              <a:t>Macalintal</a:t>
            </a:r>
            <a:r>
              <a:rPr lang="en-US" sz="1200" dirty="0">
                <a:solidFill>
                  <a:srgbClr val="171D23"/>
                </a:solidFill>
              </a:rPr>
              <a:t>, Dominic </a:t>
            </a:r>
            <a:r>
              <a:rPr lang="en-US" sz="1200" dirty="0" err="1">
                <a:solidFill>
                  <a:srgbClr val="171D23"/>
                </a:solidFill>
              </a:rPr>
              <a:t>Trumfio</a:t>
            </a:r>
            <a:r>
              <a:rPr lang="en-US" sz="1200" dirty="0">
                <a:solidFill>
                  <a:srgbClr val="171D23"/>
                </a:solidFill>
              </a:rPr>
              <a:t>, editors].</a:t>
            </a:r>
          </a:p>
          <a:p>
            <a:pPr marL="0" indent="0">
              <a:buNone/>
            </a:pPr>
            <a:r>
              <a:rPr lang="en-US" sz="1200" i="1" dirty="0">
                <a:solidFill>
                  <a:srgbClr val="FF0000"/>
                </a:solidFill>
              </a:rPr>
              <a:t>250      3rd ed.</a:t>
            </a:r>
          </a:p>
          <a:p>
            <a:pPr marL="0" indent="0">
              <a:buNone/>
            </a:pPr>
            <a:r>
              <a:rPr lang="en-US" sz="1200" i="1" dirty="0">
                <a:solidFill>
                  <a:srgbClr val="FF0000"/>
                </a:solidFill>
              </a:rPr>
              <a:t>250      Pew ed. without readings.</a:t>
            </a:r>
          </a:p>
          <a:p>
            <a:pPr marL="0" indent="0">
              <a:buNone/>
            </a:pPr>
            <a:r>
              <a:rPr lang="en-US" sz="1200" dirty="0">
                <a:solidFill>
                  <a:srgbClr val="171D23"/>
                </a:solidFill>
              </a:rPr>
              <a:t>260      Chicago : </a:t>
            </a:r>
            <a:r>
              <a:rPr lang="en-US" sz="1200" dirty="0" err="1">
                <a:solidFill>
                  <a:srgbClr val="171D23"/>
                </a:solidFill>
              </a:rPr>
              <a:t>ǂb</a:t>
            </a:r>
            <a:r>
              <a:rPr lang="en-US" sz="1200" dirty="0">
                <a:solidFill>
                  <a:srgbClr val="171D23"/>
                </a:solidFill>
              </a:rPr>
              <a:t> GIA Publications, </a:t>
            </a:r>
            <a:r>
              <a:rPr lang="en-US" sz="1200" dirty="0" err="1">
                <a:solidFill>
                  <a:srgbClr val="171D23"/>
                </a:solidFill>
              </a:rPr>
              <a:t>ǂc</a:t>
            </a:r>
            <a:r>
              <a:rPr lang="en-US" sz="1200" dirty="0">
                <a:solidFill>
                  <a:srgbClr val="171D23"/>
                </a:solidFill>
              </a:rPr>
              <a:t> ©2011.</a:t>
            </a:r>
          </a:p>
          <a:p>
            <a:pPr marL="0" indent="0">
              <a:buNone/>
            </a:pPr>
            <a:r>
              <a:rPr lang="en-US" sz="1200" dirty="0">
                <a:solidFill>
                  <a:srgbClr val="171D23"/>
                </a:solidFill>
              </a:rPr>
              <a:t>300      1 close score ([1074] pages) ; </a:t>
            </a:r>
            <a:r>
              <a:rPr lang="en-US" sz="1200" dirty="0" err="1">
                <a:solidFill>
                  <a:srgbClr val="171D23"/>
                </a:solidFill>
              </a:rPr>
              <a:t>ǂc</a:t>
            </a:r>
            <a:r>
              <a:rPr lang="en-US" sz="1200" dirty="0">
                <a:solidFill>
                  <a:srgbClr val="171D23"/>
                </a:solidFill>
              </a:rPr>
              <a:t> 24 cm</a:t>
            </a:r>
          </a:p>
          <a:p>
            <a:pPr marL="0" indent="0">
              <a:buNone/>
            </a:pPr>
            <a:r>
              <a:rPr lang="en-US" sz="1200" dirty="0">
                <a:solidFill>
                  <a:srgbClr val="171D23"/>
                </a:solidFill>
              </a:rPr>
              <a:t>500      "A hymnal in the style of Gather comprehensive with a versatile blend of 70% piano / guitar-based titles and 30% organ-based titles. An insightful collection of the best contemporary titles published since the release of Gather comprehensive, second edition, from today's best composers and a variety of publishers. A substantial number of texts from modern hymn-writers. Shorter songs for worship from the </a:t>
            </a:r>
            <a:r>
              <a:rPr lang="en-US" sz="1200" dirty="0" err="1">
                <a:solidFill>
                  <a:srgbClr val="171D23"/>
                </a:solidFill>
              </a:rPr>
              <a:t>Taize</a:t>
            </a:r>
            <a:r>
              <a:rPr lang="en-US" sz="1200" dirty="0">
                <a:solidFill>
                  <a:srgbClr val="171D23"/>
                </a:solidFill>
              </a:rPr>
              <a:t>́ and Iona Communities, along with more bilingual (English-Spanish) music. Lectionary psalms set to </a:t>
            </a:r>
            <a:r>
              <a:rPr lang="en-US" sz="1200" dirty="0" err="1">
                <a:solidFill>
                  <a:srgbClr val="171D23"/>
                </a:solidFill>
              </a:rPr>
              <a:t>Guimont</a:t>
            </a:r>
            <a:r>
              <a:rPr lang="en-US" sz="1200" dirty="0">
                <a:solidFill>
                  <a:srgbClr val="171D23"/>
                </a:solidFill>
              </a:rPr>
              <a:t> psalm tones, plus a sampling of additional psalm settings from a variety of composers"--Publisher.</a:t>
            </a:r>
          </a:p>
        </p:txBody>
      </p:sp>
      <p:sp>
        <p:nvSpPr>
          <p:cNvPr id="5" name="Title 3"/>
          <p:cNvSpPr>
            <a:spLocks noGrp="1"/>
          </p:cNvSpPr>
          <p:nvPr>
            <p:ph type="title"/>
          </p:nvPr>
        </p:nvSpPr>
        <p:spPr>
          <a:xfrm>
            <a:off x="1296955" y="118823"/>
            <a:ext cx="5838697" cy="436025"/>
          </a:xfrm>
          <a:ln w="12700">
            <a:solidFill>
              <a:schemeClr val="tx1"/>
            </a:solidFill>
          </a:ln>
        </p:spPr>
        <p:txBody>
          <a:bodyPr/>
          <a:lstStyle/>
          <a:p>
            <a:r>
              <a:rPr lang="en-US" sz="2300" b="1" dirty="0">
                <a:solidFill>
                  <a:schemeClr val="tx2"/>
                </a:solidFill>
                <a:latin typeface="+mn-lt"/>
                <a:ea typeface="+mn-ea"/>
                <a:cs typeface="+mn-cs"/>
              </a:rPr>
              <a:t>Cataloging Scores Defensively:  Content</a:t>
            </a:r>
          </a:p>
        </p:txBody>
      </p:sp>
      <p:sp>
        <p:nvSpPr>
          <p:cNvPr id="2" name="Rectangle 1"/>
          <p:cNvSpPr/>
          <p:nvPr/>
        </p:nvSpPr>
        <p:spPr>
          <a:xfrm>
            <a:off x="5026871" y="4442025"/>
            <a:ext cx="3296095" cy="461665"/>
          </a:xfrm>
          <a:prstGeom prst="rect">
            <a:avLst/>
          </a:prstGeom>
        </p:spPr>
        <p:txBody>
          <a:bodyPr wrap="none">
            <a:spAutoFit/>
          </a:bodyPr>
          <a:lstStyle/>
          <a:p>
            <a:r>
              <a:rPr lang="en-US" sz="2400" b="1" dirty="0">
                <a:solidFill>
                  <a:srgbClr val="FF0000"/>
                </a:solidFill>
              </a:rPr>
              <a:t>Difference in Content</a:t>
            </a:r>
            <a:endParaRPr lang="en-US" sz="2400" dirty="0"/>
          </a:p>
        </p:txBody>
      </p:sp>
    </p:spTree>
    <p:extLst>
      <p:ext uri="{BB962C8B-B14F-4D97-AF65-F5344CB8AC3E}">
        <p14:creationId xmlns:p14="http://schemas.microsoft.com/office/powerpoint/2010/main" val="1361674941"/>
      </p:ext>
    </p:extLst>
  </p:cSld>
  <p:clrMapOvr>
    <a:masterClrMapping/>
  </p:clrMapOvr>
</p:sld>
</file>

<file path=ppt/theme/theme1.xml><?xml version="1.0" encoding="utf-8"?>
<a:theme xmlns:a="http://schemas.openxmlformats.org/drawingml/2006/main" name="Nonconfidential">
  <a:themeElements>
    <a:clrScheme name="Custom 4">
      <a:dk1>
        <a:srgbClr val="000000"/>
      </a:dk1>
      <a:lt1>
        <a:sysClr val="window" lastClr="FFFFFF"/>
      </a:lt1>
      <a:dk2>
        <a:srgbClr val="1F497D"/>
      </a:dk2>
      <a:lt2>
        <a:srgbClr val="EEECE1"/>
      </a:lt2>
      <a:accent1>
        <a:srgbClr val="00AFD7"/>
      </a:accent1>
      <a:accent2>
        <a:srgbClr val="236192"/>
      </a:accent2>
      <a:accent3>
        <a:srgbClr val="8A1B61"/>
      </a:accent3>
      <a:accent4>
        <a:srgbClr val="007749"/>
      </a:accent4>
      <a:accent5>
        <a:srgbClr val="E87722"/>
      </a:accent5>
      <a:accent6>
        <a:srgbClr val="AE2573"/>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SharedContentType xmlns="Microsoft.SharePoint.Taxonomy.ContentTypeSync" SourceId="e1e867eb-0ccf-46b3-a8be-678a344b5681" ContentTypeId="0x0101" PreviousValue="false"/>
</file>

<file path=customXml/item3.xml><?xml version="1.0" encoding="utf-8"?>
<ct:contentTypeSchema xmlns:ct="http://schemas.microsoft.com/office/2006/metadata/contentType" xmlns:ma="http://schemas.microsoft.com/office/2006/metadata/properties/metaAttributes" ct:_="" ma:_="" ma:contentTypeName="Document" ma:contentTypeID="0x010100A350515AF1295244B26E4E6D23BF0BEB" ma:contentTypeVersion="60" ma:contentTypeDescription="Create a new document." ma:contentTypeScope="" ma:versionID="2182c7ffd52be6ef2a193619713caf9d">
  <xsd:schema xmlns:xsd="http://www.w3.org/2001/XMLSchema" xmlns:xs="http://www.w3.org/2001/XMLSchema" xmlns:p="http://schemas.microsoft.com/office/2006/metadata/properties" xmlns:ns2="6b67d80f-331f-4b51-b18e-81b8c101c29d" targetNamespace="http://schemas.microsoft.com/office/2006/metadata/properties" ma:root="true" ma:fieldsID="edee739e05629a46dacfdb14ce93b61c" ns2:_="">
    <xsd:import namespace="6b67d80f-331f-4b51-b18e-81b8c101c29d"/>
    <xsd:element name="properties">
      <xsd:complexType>
        <xsd:sequence>
          <xsd:element name="documentManagement">
            <xsd:complexType>
              <xsd:all>
                <xsd:element ref="ns2:SharedWithUsers" minOccurs="0"/>
                <xsd:element ref="ns2:SharingHintHash"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b67d80f-331f-4b51-b18e-81b8c101c29d"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9" nillable="true" ma:displayName="Sharing Hint Hash" ma:internalName="SharingHintHash" ma:readOnly="true">
      <xsd:simpleType>
        <xsd:restriction base="dms:Text"/>
      </xsd:simpleType>
    </xsd:element>
    <xsd:element name="SharedWithDetails" ma:index="1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95F8081-E4B0-4ACB-86C3-2F58A415E77B}">
  <ds:schemaRefs>
    <ds:schemaRef ds:uri="http://schemas.microsoft.com/sharepoint/v3/contenttype/forms"/>
  </ds:schemaRefs>
</ds:datastoreItem>
</file>

<file path=customXml/itemProps2.xml><?xml version="1.0" encoding="utf-8"?>
<ds:datastoreItem xmlns:ds="http://schemas.openxmlformats.org/officeDocument/2006/customXml" ds:itemID="{0F593AE6-1AD2-44A9-9585-67BB81296102}">
  <ds:schemaRefs>
    <ds:schemaRef ds:uri="Microsoft.SharePoint.Taxonomy.ContentTypeSync"/>
  </ds:schemaRefs>
</ds:datastoreItem>
</file>

<file path=customXml/itemProps3.xml><?xml version="1.0" encoding="utf-8"?>
<ds:datastoreItem xmlns:ds="http://schemas.openxmlformats.org/officeDocument/2006/customXml" ds:itemID="{7756F94C-CFB2-4279-884E-A14DC7CD944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b67d80f-331f-4b51-b18e-81b8c101c29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E7E988F0-95B4-4FCA-A550-26E1636850FD}">
  <ds:schemaRefs>
    <ds:schemaRef ds:uri="http://www.w3.org/XML/1998/namespace"/>
    <ds:schemaRef ds:uri="6b67d80f-331f-4b51-b18e-81b8c101c29d"/>
    <ds:schemaRef ds:uri="http://schemas.microsoft.com/office/2006/metadata/properties"/>
    <ds:schemaRef ds:uri="http://purl.org/dc/elements/1.1/"/>
    <ds:schemaRef ds:uri="http://purl.org/dc/dcmitype/"/>
    <ds:schemaRef ds:uri="http://schemas.microsoft.com/office/2006/documentManagement/types"/>
    <ds:schemaRef ds:uri="http://schemas.microsoft.com/office/infopath/2007/PartnerControls"/>
    <ds:schemaRef ds:uri="http://schemas.openxmlformats.org/package/2006/metadata/core-properties"/>
    <ds:schemaRef ds:uri="http://purl.org/dc/terms/"/>
  </ds:schemaRefs>
</ds:datastoreItem>
</file>

<file path=docProps/app.xml><?xml version="1.0" encoding="utf-8"?>
<Properties xmlns="http://schemas.openxmlformats.org/officeDocument/2006/extended-properties" xmlns:vt="http://schemas.openxmlformats.org/officeDocument/2006/docPropsVTypes">
  <Template/>
  <TotalTime>21475</TotalTime>
  <Words>10401</Words>
  <Application>Microsoft Office PowerPoint</Application>
  <PresentationFormat>On-screen Show (16:9)</PresentationFormat>
  <Paragraphs>828</Paragraphs>
  <Slides>31</Slides>
  <Notes>31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31</vt:i4>
      </vt:variant>
    </vt:vector>
  </HeadingPairs>
  <TitlesOfParts>
    <vt:vector size="36" baseType="lpstr">
      <vt:lpstr>ＭＳ Ｐゴシック</vt:lpstr>
      <vt:lpstr>Arial</vt:lpstr>
      <vt:lpstr>Calibri</vt:lpstr>
      <vt:lpstr>Wingdings</vt:lpstr>
      <vt:lpstr>Nonconfidential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Cataloging Scores Defensively:  Content</vt:lpstr>
      <vt:lpstr>Cataloging Scores Defensively:  Content</vt:lpstr>
      <vt:lpstr>Cataloging Scores Defensively:  Content</vt:lpstr>
      <vt:lpstr>Cataloging Scores Defensively:  Geographic Coverage</vt:lpstr>
      <vt:lpstr>Cataloging Scores Defensively:  Audience</vt:lpstr>
      <vt:lpstr>Cataloging Scores Defensively:  Audience</vt:lpstr>
      <vt:lpstr>Cataloging Scores Defensively:  Audience</vt:lpstr>
      <vt:lpstr>Cataloging Scores Defensively:  Format</vt:lpstr>
      <vt:lpstr>Cataloging Scores Defensively:  Format</vt:lpstr>
      <vt:lpstr>Cataloging Scores Defensively:  Format</vt:lpstr>
      <vt:lpstr>Cataloging Scores Defensively:  Date</vt:lpstr>
      <vt:lpstr>Cataloging Scores Defensively:  Date</vt:lpstr>
      <vt:lpstr>Cataloging Scores Defensively:  Voice Range</vt:lpstr>
      <vt:lpstr>Cataloging Scores Defensively:  Voice Range</vt:lpstr>
      <vt:lpstr>Cataloging Scores Defensively:  Voice Range</vt:lpstr>
      <vt:lpstr>Cataloging Scores Defensively:  Notation</vt:lpstr>
      <vt:lpstr>Cataloging Scores Defensively:  Notation</vt:lpstr>
      <vt:lpstr>Cataloging Scores Defensively:  Instrumentation</vt:lpstr>
      <vt:lpstr>Cataloging Scores Defensively: Scores and Parts  </vt:lpstr>
      <vt:lpstr>Cataloging Scores Defensively:  Published or Not</vt:lpstr>
      <vt:lpstr>Cataloging Scores Defensively:  Publisher Number</vt:lpstr>
      <vt:lpstr>PowerPoint Presentation</vt:lpstr>
      <vt:lpstr>PowerPoint Presentation</vt:lpstr>
    </vt:vector>
  </TitlesOfParts>
  <Company>oclc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Blake,Clint</dc:creator>
  <cp:lastModifiedBy>Weitz,Jay</cp:lastModifiedBy>
  <cp:revision>432</cp:revision>
  <cp:lastPrinted>2017-02-17T20:03:02Z</cp:lastPrinted>
  <dcterms:created xsi:type="dcterms:W3CDTF">2015-04-17T19:58:50Z</dcterms:created>
  <dcterms:modified xsi:type="dcterms:W3CDTF">2017-03-17T14:11:07Z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0x010100A350515AF1295244B26E4E6D23BF0BEB</vt:lpwstr>
  </property>
</Properties>
</file>