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5"/>
  </p:sldMasterIdLst>
  <p:notesMasterIdLst>
    <p:notesMasterId r:id="rId31"/>
  </p:notesMasterIdLst>
  <p:handoutMasterIdLst>
    <p:handoutMasterId r:id="rId32"/>
  </p:handoutMasterIdLst>
  <p:sldIdLst>
    <p:sldId id="265" r:id="rId6"/>
    <p:sldId id="305" r:id="rId7"/>
    <p:sldId id="283" r:id="rId8"/>
    <p:sldId id="269" r:id="rId9"/>
    <p:sldId id="294" r:id="rId10"/>
    <p:sldId id="332" r:id="rId11"/>
    <p:sldId id="341" r:id="rId12"/>
    <p:sldId id="339" r:id="rId13"/>
    <p:sldId id="285" r:id="rId14"/>
    <p:sldId id="335" r:id="rId15"/>
    <p:sldId id="276" r:id="rId16"/>
    <p:sldId id="337" r:id="rId17"/>
    <p:sldId id="336" r:id="rId18"/>
    <p:sldId id="338" r:id="rId19"/>
    <p:sldId id="340" r:id="rId20"/>
    <p:sldId id="333" r:id="rId21"/>
    <p:sldId id="309" r:id="rId22"/>
    <p:sldId id="274" r:id="rId23"/>
    <p:sldId id="334" r:id="rId24"/>
    <p:sldId id="312" r:id="rId25"/>
    <p:sldId id="331" r:id="rId26"/>
    <p:sldId id="320" r:id="rId27"/>
    <p:sldId id="322" r:id="rId28"/>
    <p:sldId id="289" r:id="rId29"/>
    <p:sldId id="307" r:id="rId30"/>
  </p:sldIdLst>
  <p:sldSz cx="9144000" cy="5143500" type="screen16x9"/>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8">
          <p15:clr>
            <a:srgbClr val="A4A3A4"/>
          </p15:clr>
        </p15:guide>
        <p15:guide id="2" pos="5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1D23"/>
    <a:srgbClr val="DE6126"/>
    <a:srgbClr val="5E62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06" autoAdjust="0"/>
    <p:restoredTop sz="69611" autoAdjust="0"/>
  </p:normalViewPr>
  <p:slideViewPr>
    <p:cSldViewPr snapToGrid="0" snapToObjects="1">
      <p:cViewPr varScale="1">
        <p:scale>
          <a:sx n="76" d="100"/>
          <a:sy n="76" d="100"/>
        </p:scale>
        <p:origin x="108" y="126"/>
      </p:cViewPr>
      <p:guideLst>
        <p:guide orient="horz" pos="1808"/>
        <p:guide pos="55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1EA7726C-ACAE-124E-B040-09E55DEF4DA0}" type="datetimeFigureOut">
              <a:rPr lang="en-US" smtClean="0"/>
              <a:t>3/22/2018</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681C18C3-2E63-8349-A502-4ACA2BEDD3E4}" type="slidenum">
              <a:rPr lang="en-US" smtClean="0"/>
              <a:t>‹#›</a:t>
            </a:fld>
            <a:endParaRPr lang="en-US"/>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7451"/>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739" y="0"/>
            <a:ext cx="3041968" cy="467451"/>
          </a:xfrm>
          <a:prstGeom prst="rect">
            <a:avLst/>
          </a:prstGeom>
        </p:spPr>
        <p:txBody>
          <a:bodyPr vert="horz" lIns="93287" tIns="46644" rIns="93287" bIns="46644" rtlCol="0"/>
          <a:lstStyle>
            <a:lvl1pPr algn="r">
              <a:defRPr sz="1200"/>
            </a:lvl1pPr>
          </a:lstStyle>
          <a:p>
            <a:fld id="{40E2D7E0-13AB-4081-88C6-81305814C039}" type="datetimeFigureOut">
              <a:rPr lang="en-US" smtClean="0"/>
              <a:t>3/22/2018</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9"/>
            <a:ext cx="5615940" cy="3664207"/>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8476"/>
            <a:ext cx="3041968" cy="467450"/>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739" y="8838476"/>
            <a:ext cx="3041968" cy="467450"/>
          </a:xfrm>
          <a:prstGeom prst="rect">
            <a:avLst/>
          </a:prstGeom>
        </p:spPr>
        <p:txBody>
          <a:bodyPr vert="horz" lIns="93287" tIns="46644" rIns="93287" bIns="46644" rtlCol="0" anchor="b"/>
          <a:lstStyle>
            <a:lvl1pPr algn="r">
              <a:defRPr sz="1200"/>
            </a:lvl1pPr>
          </a:lstStyle>
          <a:p>
            <a:fld id="{427E463D-5436-4E13-AD38-F505E2896F0F}" type="slidenum">
              <a:rPr lang="en-US" smtClean="0"/>
              <a:t>‹#›</a:t>
            </a:fld>
            <a:endParaRPr lang="en-US"/>
          </a:p>
        </p:txBody>
      </p:sp>
    </p:spTree>
    <p:extLst>
      <p:ext uri="{BB962C8B-B14F-4D97-AF65-F5344CB8AC3E}">
        <p14:creationId xmlns:p14="http://schemas.microsoft.com/office/powerpoint/2010/main" val="4227747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AskQC@oclc.o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la.org/alcts/sites/ala.org.alcts/files/content/resources/org/cat/differences07.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mailto:askqc@oclc.or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Cataloging Defensively With Edition Statements</a:t>
            </a:r>
          </a:p>
          <a:p>
            <a:r>
              <a:rPr lang="en-US" sz="1200" kern="1200" dirty="0">
                <a:solidFill>
                  <a:schemeClr val="tx1"/>
                </a:solidFill>
                <a:effectLst/>
                <a:latin typeface="+mn-lt"/>
                <a:ea typeface="+mn-ea"/>
                <a:cs typeface="+mn-cs"/>
              </a:rPr>
              <a:t>Virtual AskQC Office Hours</a:t>
            </a:r>
          </a:p>
          <a:p>
            <a:r>
              <a:rPr lang="en-US" sz="1000" dirty="0"/>
              <a:t>2018 February 28</a:t>
            </a:r>
          </a:p>
          <a:p>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Welcome to the second Virtual AskQC Office Hours session.  </a:t>
            </a:r>
            <a:r>
              <a:rPr lang="en-US" sz="1200" u="sng" kern="1200" dirty="0">
                <a:solidFill>
                  <a:schemeClr val="tx1"/>
                </a:solidFill>
                <a:effectLst/>
                <a:latin typeface="+mn-lt"/>
                <a:ea typeface="+mn-ea"/>
                <a:cs typeface="+mn-cs"/>
                <a:hlinkClick r:id="rId3"/>
              </a:rPr>
              <a:t>AskQC@oclc.org</a:t>
            </a:r>
            <a:r>
              <a:rPr lang="en-US" sz="1200" kern="1200" dirty="0">
                <a:solidFill>
                  <a:schemeClr val="tx1"/>
                </a:solidFill>
                <a:effectLst/>
                <a:latin typeface="+mn-lt"/>
                <a:ea typeface="+mn-ea"/>
                <a:cs typeface="+mn-cs"/>
              </a:rPr>
              <a:t> (Ask Quality Control) is the longstanding address to which catalogers have sent questions to OCLC quality control staff about cataloging policies, standards, and practices.</a:t>
            </a:r>
          </a:p>
          <a:p>
            <a:endParaRPr lang="en-US" sz="1000" dirty="0"/>
          </a:p>
          <a:p>
            <a:r>
              <a:rPr lang="en-US" sz="1000" dirty="0"/>
              <a:t>This particular presentation is the seventh “Cataloging Defensively” Webinar that I have presented since October 2010, all of which are available on the “Cataloging Defensively” page of the OCLC website (https://www.oclc.org/en/events/cataloging-defensively.html).  These include format-specific presentations focused on maps, musical scores, sound recordings, and video recordings.</a:t>
            </a:r>
          </a:p>
          <a:p>
            <a:endParaRPr lang="en-US" sz="1000" dirty="0"/>
          </a:p>
          <a:p>
            <a:r>
              <a:rPr lang="en-US" sz="1000" dirty="0"/>
              <a:t>Please understand that the “Cataloging Defensively” presentations are not intended to serve as cataloging workshops, per se, but are designed to give some background to how OCLC’s Duplicate Detection and Resolution (DDR) software deals with bibliographic records, both generally and for specific bibliographic formats.  The presentations should help catalogers use MARC 21 and the instructions in both RDA and AACR2 to the best advantage in making sure that DDR performs appropriately when encountering a record that is legitimately unique according to the descriptive conventions.</a:t>
            </a:r>
          </a:p>
        </p:txBody>
      </p:sp>
      <p:sp>
        <p:nvSpPr>
          <p:cNvPr id="4" name="Slide Number Placeholder 3"/>
          <p:cNvSpPr>
            <a:spLocks noGrp="1"/>
          </p:cNvSpPr>
          <p:nvPr>
            <p:ph type="sldNum" sz="quarter" idx="10"/>
          </p:nvPr>
        </p:nvSpPr>
        <p:spPr/>
        <p:txBody>
          <a:bodyPr/>
          <a:lstStyle/>
          <a:p>
            <a:fld id="{427E463D-5436-4E13-AD38-F505E2896F0F}" type="slidenum">
              <a:rPr lang="en-US" smtClean="0"/>
              <a:t>1</a:t>
            </a:fld>
            <a:endParaRPr lang="en-US"/>
          </a:p>
        </p:txBody>
      </p:sp>
    </p:spTree>
    <p:extLst>
      <p:ext uri="{BB962C8B-B14F-4D97-AF65-F5344CB8AC3E}">
        <p14:creationId xmlns:p14="http://schemas.microsoft.com/office/powerpoint/2010/main" val="4193453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Defensively With Edition Statements:  A Difference in Geographic Coverage</a:t>
            </a:r>
          </a:p>
          <a:p>
            <a:endParaRPr lang="en-US" dirty="0"/>
          </a:p>
          <a:p>
            <a:r>
              <a:rPr lang="en-US" dirty="0"/>
              <a:t>RDA 2.5.2.1:  “… 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marL="932871" lvl="2" defTabSz="932871">
              <a:defRPr/>
            </a:pPr>
            <a:r>
              <a:rPr lang="it-IT" dirty="0"/>
              <a:t>ii)  a difference in </a:t>
            </a:r>
            <a:r>
              <a:rPr lang="en-US" sz="1200" dirty="0"/>
              <a:t>geographic coverage</a:t>
            </a:r>
            <a:r>
              <a:rPr lang="en-US" dirty="0"/>
              <a:t>.”</a:t>
            </a:r>
          </a:p>
          <a:p>
            <a:endParaRPr lang="en-US" dirty="0"/>
          </a:p>
          <a:p>
            <a:r>
              <a:rPr lang="en-US" dirty="0"/>
              <a:t>On the left, the “</a:t>
            </a:r>
            <a:r>
              <a:rPr lang="en-US" sz="1200" dirty="0">
                <a:solidFill>
                  <a:srgbClr val="FF0000"/>
                </a:solidFill>
              </a:rPr>
              <a:t>South East Counties of England</a:t>
            </a:r>
            <a:r>
              <a:rPr lang="en-US" dirty="0"/>
              <a:t> edition” and on the right, the “North East of England edition.”  The records would also be kept apart by the different ISBNs and paginations, but the distinct edition statements also help.</a:t>
            </a:r>
          </a:p>
        </p:txBody>
      </p:sp>
      <p:sp>
        <p:nvSpPr>
          <p:cNvPr id="4" name="Slide Number Placeholder 3"/>
          <p:cNvSpPr>
            <a:spLocks noGrp="1"/>
          </p:cNvSpPr>
          <p:nvPr>
            <p:ph type="sldNum" sz="quarter" idx="10"/>
          </p:nvPr>
        </p:nvSpPr>
        <p:spPr/>
        <p:txBody>
          <a:bodyPr/>
          <a:lstStyle/>
          <a:p>
            <a:fld id="{427E463D-5436-4E13-AD38-F505E2896F0F}" type="slidenum">
              <a:rPr lang="en-US" smtClean="0"/>
              <a:t>10</a:t>
            </a:fld>
            <a:endParaRPr lang="en-US"/>
          </a:p>
        </p:txBody>
      </p:sp>
    </p:spTree>
    <p:extLst>
      <p:ext uri="{BB962C8B-B14F-4D97-AF65-F5344CB8AC3E}">
        <p14:creationId xmlns:p14="http://schemas.microsoft.com/office/powerpoint/2010/main" val="709309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Defensively With Edition Statements:  A Difference in Language</a:t>
            </a:r>
          </a:p>
          <a:p>
            <a:endParaRPr lang="en-US" dirty="0"/>
          </a:p>
          <a:p>
            <a:r>
              <a:rPr lang="en-US" dirty="0"/>
              <a:t>RDA 2.5.2.1:  “… 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marL="914400" lvl="2" indent="0">
              <a:buNone/>
            </a:pPr>
            <a:r>
              <a:rPr lang="en-US" sz="1200" dirty="0"/>
              <a:t>iii)  a difference in language.”</a:t>
            </a:r>
          </a:p>
          <a:p>
            <a:endParaRPr lang="en-US" dirty="0"/>
          </a:p>
          <a:p>
            <a:r>
              <a:rPr lang="en-US" dirty="0"/>
              <a:t>The Spanish-language edition is on the left, the English-language edition is on the right.  The ISBNs would also keep these from matching incorrectly, but the supplied edition statements also help make the distinction.  In this case, because the titles are a proper name, the language of the title text remains the same.</a:t>
            </a:r>
          </a:p>
        </p:txBody>
      </p:sp>
      <p:sp>
        <p:nvSpPr>
          <p:cNvPr id="4" name="Slide Number Placeholder 3"/>
          <p:cNvSpPr>
            <a:spLocks noGrp="1"/>
          </p:cNvSpPr>
          <p:nvPr>
            <p:ph type="sldNum" sz="quarter" idx="10"/>
          </p:nvPr>
        </p:nvSpPr>
        <p:spPr/>
        <p:txBody>
          <a:bodyPr/>
          <a:lstStyle/>
          <a:p>
            <a:fld id="{427E463D-5436-4E13-AD38-F505E2896F0F}" type="slidenum">
              <a:rPr lang="en-US" smtClean="0"/>
              <a:t>11</a:t>
            </a:fld>
            <a:endParaRPr lang="en-US"/>
          </a:p>
        </p:txBody>
      </p:sp>
    </p:spTree>
    <p:extLst>
      <p:ext uri="{BB962C8B-B14F-4D97-AF65-F5344CB8AC3E}">
        <p14:creationId xmlns:p14="http://schemas.microsoft.com/office/powerpoint/2010/main" val="3872013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Defensively With Edition Statements:  A Difference in Language</a:t>
            </a:r>
          </a:p>
          <a:p>
            <a:endParaRPr lang="en-US" dirty="0"/>
          </a:p>
          <a:p>
            <a:r>
              <a:rPr lang="en-US" dirty="0"/>
              <a:t>RDA 2.5.2.1:  “… 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lvl="2"/>
            <a:r>
              <a:rPr lang="en-US" dirty="0"/>
              <a:t>iii)  a difference in language.”</a:t>
            </a:r>
          </a:p>
          <a:p>
            <a:endParaRPr lang="en-US" dirty="0"/>
          </a:p>
          <a:p>
            <a:r>
              <a:rPr lang="en-US" dirty="0"/>
              <a:t>On the left is the original Italian</a:t>
            </a:r>
            <a:r>
              <a:rPr lang="en-US" baseline="0" dirty="0"/>
              <a:t> version with English subtitles.  </a:t>
            </a:r>
            <a:r>
              <a:rPr lang="en-US" dirty="0"/>
              <a:t>On the right is the version dubbed into English, with a distinguishing edition statement. </a:t>
            </a:r>
            <a:r>
              <a:rPr lang="en-US" baseline="0" dirty="0"/>
              <a:t>Aside from that edition statement, the resources are described virtually identically, but the “Dubbed Version” edition statement keeps them from merging incorrectly.  Because the edition statement was not bracketed, it presumably appeared as such on the resource; had it been cataloger-supplied, inclusion of the dubbed language (“English dubbed version”) would have been a good idea.</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12</a:t>
            </a:fld>
            <a:endParaRPr lang="en-US"/>
          </a:p>
        </p:txBody>
      </p:sp>
    </p:spTree>
    <p:extLst>
      <p:ext uri="{BB962C8B-B14F-4D97-AF65-F5344CB8AC3E}">
        <p14:creationId xmlns:p14="http://schemas.microsoft.com/office/powerpoint/2010/main" val="3555215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Defensively With Edition Statements:  A Difference in Audience</a:t>
            </a:r>
          </a:p>
          <a:p>
            <a:endParaRPr lang="en-US" dirty="0"/>
          </a:p>
          <a:p>
            <a:r>
              <a:rPr lang="en-US" dirty="0"/>
              <a:t>RDA 2.5.2.1:  “… 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lvl="2"/>
            <a:r>
              <a:rPr lang="en-US" dirty="0"/>
              <a:t>iv)  a difference in audience.”</a:t>
            </a:r>
          </a:p>
          <a:p>
            <a:endParaRPr lang="en-US" dirty="0"/>
          </a:p>
          <a:p>
            <a:r>
              <a:rPr lang="en-US" dirty="0"/>
              <a:t>“Student’s edition” on the left, “Teacher’s edition” on the right.  Differences in 300 fields would also keep these records apart, as would different 020s and 028s, which are not shown here.</a:t>
            </a:r>
          </a:p>
        </p:txBody>
      </p:sp>
      <p:sp>
        <p:nvSpPr>
          <p:cNvPr id="4" name="Slide Number Placeholder 3"/>
          <p:cNvSpPr>
            <a:spLocks noGrp="1"/>
          </p:cNvSpPr>
          <p:nvPr>
            <p:ph type="sldNum" sz="quarter" idx="10"/>
          </p:nvPr>
        </p:nvSpPr>
        <p:spPr/>
        <p:txBody>
          <a:bodyPr/>
          <a:lstStyle/>
          <a:p>
            <a:fld id="{427E463D-5436-4E13-AD38-F505E2896F0F}" type="slidenum">
              <a:rPr lang="en-US" smtClean="0"/>
              <a:t>13</a:t>
            </a:fld>
            <a:endParaRPr lang="en-US"/>
          </a:p>
        </p:txBody>
      </p:sp>
    </p:spTree>
    <p:extLst>
      <p:ext uri="{BB962C8B-B14F-4D97-AF65-F5344CB8AC3E}">
        <p14:creationId xmlns:p14="http://schemas.microsoft.com/office/powerpoint/2010/main" val="534351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Defensively With Edition Statements:  A Difference in Audience</a:t>
            </a:r>
          </a:p>
          <a:p>
            <a:endParaRPr lang="en-US" dirty="0"/>
          </a:p>
          <a:p>
            <a:r>
              <a:rPr lang="en-US" dirty="0"/>
              <a:t>RDA 2.5.2.1:  “… 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lvl="2"/>
            <a:r>
              <a:rPr lang="en-US" dirty="0"/>
              <a:t>iv)  a difference in audience.”</a:t>
            </a:r>
          </a:p>
          <a:p>
            <a:endParaRPr lang="en-US" dirty="0"/>
          </a:p>
          <a:p>
            <a:r>
              <a:rPr lang="en-US" dirty="0"/>
              <a:t>On the left is the “Police Version” and on the right, the “Fire Version.”  There are actually a few other versions, including one for correctional officers and one for the general public.</a:t>
            </a:r>
            <a:r>
              <a:rPr lang="en-US" baseline="0" dirty="0"/>
              <a:t>  </a:t>
            </a:r>
            <a:r>
              <a:rPr lang="en-US" dirty="0"/>
              <a:t>The edition statements are the only substantive</a:t>
            </a:r>
            <a:r>
              <a:rPr lang="en-US" baseline="0" dirty="0"/>
              <a:t> elements differentiating the resources.</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14</a:t>
            </a:fld>
            <a:endParaRPr lang="en-US"/>
          </a:p>
        </p:txBody>
      </p:sp>
    </p:spTree>
    <p:extLst>
      <p:ext uri="{BB962C8B-B14F-4D97-AF65-F5344CB8AC3E}">
        <p14:creationId xmlns:p14="http://schemas.microsoft.com/office/powerpoint/2010/main" val="3383042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Cataloging Defensively With Edition Statements:  A Particular Format or Physical Presentation</a:t>
            </a:r>
          </a:p>
          <a:p>
            <a:endParaRPr lang="en-US" dirty="0"/>
          </a:p>
          <a:p>
            <a:r>
              <a:rPr lang="en-US" dirty="0"/>
              <a:t>RDA 2.5.2.1:  “… 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lvl="2"/>
            <a:r>
              <a:rPr lang="en-US" dirty="0"/>
              <a:t>v)  a particular format or physical presentation.”</a:t>
            </a:r>
          </a:p>
          <a:p>
            <a:endParaRPr lang="en-US" dirty="0"/>
          </a:p>
          <a:p>
            <a:r>
              <a:rPr lang="en-US" dirty="0"/>
              <a:t>Here we have two otherwise identical Second Editions, differentiated between</a:t>
            </a:r>
            <a:r>
              <a:rPr lang="en-US" baseline="0" dirty="0"/>
              <a:t> being presented as a “Black outline edition” and a “</a:t>
            </a:r>
            <a:r>
              <a:rPr lang="en-US" baseline="0" dirty="0" err="1"/>
              <a:t>Coloured</a:t>
            </a:r>
            <a:r>
              <a:rPr lang="en-US" baseline="0" dirty="0"/>
              <a:t> edition.”</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15</a:t>
            </a:fld>
            <a:endParaRPr lang="en-US"/>
          </a:p>
        </p:txBody>
      </p:sp>
    </p:spTree>
    <p:extLst>
      <p:ext uri="{BB962C8B-B14F-4D97-AF65-F5344CB8AC3E}">
        <p14:creationId xmlns:p14="http://schemas.microsoft.com/office/powerpoint/2010/main" val="2904975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Defensively With Edition Statements:  A Particular Format or Physical Presentation</a:t>
            </a:r>
          </a:p>
          <a:p>
            <a:endParaRPr lang="en-US" dirty="0"/>
          </a:p>
          <a:p>
            <a:r>
              <a:rPr lang="en-US" dirty="0"/>
              <a:t>RDA 2.5.2.1:  “… 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lvl="2"/>
            <a:r>
              <a:rPr lang="en-US" dirty="0"/>
              <a:t>v)  a particular format or physical presentation.”</a:t>
            </a:r>
          </a:p>
          <a:p>
            <a:endParaRPr lang="en-US" dirty="0"/>
          </a:p>
          <a:p>
            <a:pPr defTabSz="932871">
              <a:defRPr/>
            </a:pPr>
            <a:r>
              <a:rPr lang="en-US" dirty="0"/>
              <a:t>Special and/or limited editions such as picture discs, shaped discs, colored discs constitute differences in physical presentation.  If such an</a:t>
            </a:r>
            <a:r>
              <a:rPr lang="en-US" baseline="0" dirty="0"/>
              <a:t> edition statement appears on the resource, include it in field 250.  If not, and your institution wants to distinguish it from a standard issue (such as the record on the left)</a:t>
            </a:r>
            <a:r>
              <a:rPr lang="en-US" dirty="0"/>
              <a:t>, supply an appropriate edition statement.</a:t>
            </a:r>
            <a:r>
              <a:rPr lang="en-US" baseline="0" dirty="0"/>
              <a:t>  In this particular case, the publisher numbers also happen to make the distinction, but the 250 in the right-hand picture disc record is legitimate.</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16</a:t>
            </a:fld>
            <a:endParaRPr lang="en-US"/>
          </a:p>
        </p:txBody>
      </p:sp>
    </p:spTree>
    <p:extLst>
      <p:ext uri="{BB962C8B-B14F-4D97-AF65-F5344CB8AC3E}">
        <p14:creationId xmlns:p14="http://schemas.microsoft.com/office/powerpoint/2010/main" val="1366420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Defensively With Edition Statements: A Particular Format or Physical Presentation</a:t>
            </a:r>
          </a:p>
          <a:p>
            <a:endParaRPr lang="en-US" dirty="0"/>
          </a:p>
          <a:p>
            <a:r>
              <a:rPr lang="en-US" dirty="0"/>
              <a:t>RDA 2.5.2.1:</a:t>
            </a:r>
            <a:r>
              <a:rPr lang="en-US" baseline="0" dirty="0"/>
              <a:t>  “… </a:t>
            </a:r>
            <a:r>
              <a:rPr lang="en-US" dirty="0"/>
              <a:t>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lvl="2"/>
            <a:r>
              <a:rPr lang="en-US" dirty="0"/>
              <a:t>v)  a particular format or physical presentation.”</a:t>
            </a:r>
          </a:p>
          <a:p>
            <a:pPr marL="932871" lvl="2" indent="0">
              <a:buNone/>
            </a:pPr>
            <a:endParaRPr lang="en-US" dirty="0"/>
          </a:p>
          <a:p>
            <a:r>
              <a:rPr lang="en-US" dirty="0"/>
              <a:t>Differing edition statements (“</a:t>
            </a:r>
            <a:r>
              <a:rPr lang="en-US" dirty="0" err="1"/>
              <a:t>Partitur</a:t>
            </a:r>
            <a:r>
              <a:rPr lang="en-US" dirty="0"/>
              <a:t>” on the left, “</a:t>
            </a:r>
            <a:r>
              <a:rPr lang="en-US" dirty="0" err="1"/>
              <a:t>Klavierauszug</a:t>
            </a:r>
            <a:r>
              <a:rPr lang="en-US" dirty="0"/>
              <a:t>” on the right), as well as different 300 fields, different publisher numbers (not shown), and other things will keep these records form merging.</a:t>
            </a:r>
          </a:p>
        </p:txBody>
      </p:sp>
      <p:sp>
        <p:nvSpPr>
          <p:cNvPr id="4" name="Slide Number Placeholder 3"/>
          <p:cNvSpPr>
            <a:spLocks noGrp="1"/>
          </p:cNvSpPr>
          <p:nvPr>
            <p:ph type="sldNum" sz="quarter" idx="10"/>
          </p:nvPr>
        </p:nvSpPr>
        <p:spPr/>
        <p:txBody>
          <a:bodyPr/>
          <a:lstStyle/>
          <a:p>
            <a:fld id="{427E463D-5436-4E13-AD38-F505E2896F0F}" type="slidenum">
              <a:rPr lang="en-US" smtClean="0"/>
              <a:t>17</a:t>
            </a:fld>
            <a:endParaRPr lang="en-US"/>
          </a:p>
        </p:txBody>
      </p:sp>
    </p:spTree>
    <p:extLst>
      <p:ext uri="{BB962C8B-B14F-4D97-AF65-F5344CB8AC3E}">
        <p14:creationId xmlns:p14="http://schemas.microsoft.com/office/powerpoint/2010/main" val="2319165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Defensively With Edition Statements:  A Different Date Associated with the Content</a:t>
            </a:r>
          </a:p>
          <a:p>
            <a:endParaRPr lang="en-US" dirty="0"/>
          </a:p>
          <a:p>
            <a:r>
              <a:rPr lang="en-US" dirty="0"/>
              <a:t>RDA 2.5.2.1:</a:t>
            </a:r>
            <a:r>
              <a:rPr lang="en-US" baseline="0" dirty="0"/>
              <a:t>  “… </a:t>
            </a:r>
            <a:r>
              <a:rPr lang="en-US" dirty="0"/>
              <a:t>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lvl="2"/>
            <a:r>
              <a:rPr lang="en-US" dirty="0"/>
              <a:t>vi)  a different date associated with the content.”</a:t>
            </a:r>
          </a:p>
          <a:p>
            <a:endParaRPr lang="en-US" dirty="0"/>
          </a:p>
          <a:p>
            <a:r>
              <a:rPr lang="en-US" dirty="0"/>
              <a:t>These two records are almost identical, including dates of publication, except for the edition statements.  The difference between “Ed. 1.4a Jan 2014” and “Ed. 1.4b Apr 2014” is enough to keep the records apart.  In certain contexts, we do try to identify dates in various alphanumeric formats to distinguish resources.</a:t>
            </a:r>
          </a:p>
        </p:txBody>
      </p:sp>
      <p:sp>
        <p:nvSpPr>
          <p:cNvPr id="4" name="Slide Number Placeholder 3"/>
          <p:cNvSpPr>
            <a:spLocks noGrp="1"/>
          </p:cNvSpPr>
          <p:nvPr>
            <p:ph type="sldNum" sz="quarter" idx="10"/>
          </p:nvPr>
        </p:nvSpPr>
        <p:spPr/>
        <p:txBody>
          <a:bodyPr/>
          <a:lstStyle/>
          <a:p>
            <a:fld id="{427E463D-5436-4E13-AD38-F505E2896F0F}" type="slidenum">
              <a:rPr lang="en-US" smtClean="0"/>
              <a:t>18</a:t>
            </a:fld>
            <a:endParaRPr lang="en-US"/>
          </a:p>
        </p:txBody>
      </p:sp>
    </p:spTree>
    <p:extLst>
      <p:ext uri="{BB962C8B-B14F-4D97-AF65-F5344CB8AC3E}">
        <p14:creationId xmlns:p14="http://schemas.microsoft.com/office/powerpoint/2010/main" val="396207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sz="1000" dirty="0"/>
              <a:t>Cataloging Defensively With Edition Statements:  A Different Date Associated with the Content</a:t>
            </a:r>
          </a:p>
          <a:p>
            <a:pPr defTabSz="932871">
              <a:defRPr/>
            </a:pPr>
            <a:endParaRPr lang="en-US" sz="1000" dirty="0"/>
          </a:p>
          <a:p>
            <a:r>
              <a:rPr lang="en-US" sz="1000" dirty="0"/>
              <a:t>RDA 2.5.2.1:  “… In case of doubt about whether a statement is a designation of edition, consider the presence of these words or statements as evidence that it is a designation of edition:</a:t>
            </a:r>
          </a:p>
          <a:p>
            <a:pPr lvl="1"/>
            <a:r>
              <a:rPr lang="en-US" sz="1000" dirty="0"/>
              <a:t>…</a:t>
            </a:r>
          </a:p>
          <a:p>
            <a:pPr lvl="1"/>
            <a:r>
              <a:rPr lang="en-US" sz="1000" dirty="0"/>
              <a:t>b)  a statement indicating: </a:t>
            </a:r>
          </a:p>
          <a:p>
            <a:pPr lvl="1"/>
            <a:r>
              <a:rPr lang="en-US" sz="1000" dirty="0"/>
              <a:t>…</a:t>
            </a:r>
          </a:p>
          <a:p>
            <a:pPr lvl="2"/>
            <a:r>
              <a:rPr lang="en-US" sz="1000" dirty="0"/>
              <a:t>vi)  a different date associated with the content.”</a:t>
            </a:r>
          </a:p>
          <a:p>
            <a:endParaRPr lang="en-US" sz="1000" dirty="0"/>
          </a:p>
          <a:p>
            <a:r>
              <a:rPr lang="en-US" sz="1000" dirty="0"/>
              <a:t>In this case, the difference is not dates, per se, but performance times on the same date:  one performance at 3 p.m. and the other at 7 p.m.  Aside from that four-hour difference, everything else is identical.  DDR tries to take into account both date and time differences, in both field 250 and in field 518.  In both fields, DDR attempts to identify and compare dates in various formats.  If it can further identify times of day, also in various forms, it will try to compare those as well.  As you can well imagine, it doesn’t always succeed, but we do try to account for most of the more common ways in which dates and times can be expressed.  We limit the comparison of recording dates and times to records for Sound Recordings and Visual Materials that are created by the same institution (identified in field 040 subfield $c), which is where we’ve found incorrect merges in the past.</a:t>
            </a:r>
          </a:p>
        </p:txBody>
      </p:sp>
      <p:sp>
        <p:nvSpPr>
          <p:cNvPr id="4" name="Slide Number Placeholder 3"/>
          <p:cNvSpPr>
            <a:spLocks noGrp="1"/>
          </p:cNvSpPr>
          <p:nvPr>
            <p:ph type="sldNum" sz="quarter" idx="10"/>
          </p:nvPr>
        </p:nvSpPr>
        <p:spPr/>
        <p:txBody>
          <a:bodyPr/>
          <a:lstStyle/>
          <a:p>
            <a:fld id="{427E463D-5436-4E13-AD38-F505E2896F0F}" type="slidenum">
              <a:rPr lang="en-US" smtClean="0"/>
              <a:t>19</a:t>
            </a:fld>
            <a:endParaRPr lang="en-US"/>
          </a:p>
        </p:txBody>
      </p:sp>
    </p:spTree>
    <p:extLst>
      <p:ext uri="{BB962C8B-B14F-4D97-AF65-F5344CB8AC3E}">
        <p14:creationId xmlns:p14="http://schemas.microsoft.com/office/powerpoint/2010/main" val="578529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Cataloging Defensively With Edition Statements</a:t>
            </a:r>
            <a:r>
              <a:rPr lang="en-US" dirty="0"/>
              <a:t>:  Introduction</a:t>
            </a:r>
          </a:p>
          <a:p>
            <a:endParaRPr lang="en-US" dirty="0"/>
          </a:p>
          <a:p>
            <a:r>
              <a:rPr lang="en-US" sz="900" dirty="0"/>
              <a:t>OCLC’s “When to Input a New Record,” Chapter 4 of </a:t>
            </a:r>
            <a:r>
              <a:rPr lang="en-US" sz="900" i="1" dirty="0"/>
              <a:t>Bibliographic Formats and Standards</a:t>
            </a:r>
            <a:r>
              <a:rPr lang="en-US" sz="900" dirty="0"/>
              <a:t>, has long served to provide a common basis for decision-making in the creation of the WorldCat bibliographic database by participants in the OCLC cooperative.  “When to Input …” has also been the public reflection of how OCLC's matching algorithms (including Duplicate Detection and Resolution (DDR) and automated loading of records) are intended to work.  “When to Input …” has been thoroughly revised, the updated version being available since October 2017.</a:t>
            </a:r>
          </a:p>
          <a:p>
            <a:endParaRPr lang="en-US" sz="900" dirty="0"/>
          </a:p>
          <a:p>
            <a:pPr marL="0" marR="0" lvl="2" indent="0" algn="l" defTabSz="932871" rtl="0" eaLnBrk="1" fontAlgn="auto" latinLnBrk="0" hangingPunct="1">
              <a:lnSpc>
                <a:spcPct val="100000"/>
              </a:lnSpc>
              <a:spcBef>
                <a:spcPts val="0"/>
              </a:spcBef>
              <a:spcAft>
                <a:spcPts val="0"/>
              </a:spcAft>
              <a:buClrTx/>
              <a:buSzTx/>
              <a:buFontTx/>
              <a:buNone/>
              <a:tabLst/>
              <a:defRPr/>
            </a:pPr>
            <a:r>
              <a:rPr lang="en-US" sz="900" dirty="0"/>
              <a:t>In 2004, the Association for Library Collections and Technical Services first published “Differences Between, Changes Within:  Guidelines on When to Create a New Record,” which supplemented the descriptive cataloging rules of AACR2. The document, revised in 2007 and maintained by an ALCTS task force, provides guidance to the cataloger who has found copy that is a close or near match to the item in hand about whether to use that copy or to create a new bibliographic record.  It is now available as a free PDF file on the ALCTS Web site at</a:t>
            </a:r>
            <a:r>
              <a:rPr lang="en-US" sz="900" dirty="0">
                <a:hlinkClick r:id="rId3"/>
              </a:rPr>
              <a:t>http://www.ala.org/alcts/sites/ala.org.alcts/files/content/resources/org/cat/differences07.pdf</a:t>
            </a:r>
            <a:r>
              <a:rPr lang="en-US" sz="900" dirty="0"/>
              <a:t>.</a:t>
            </a:r>
            <a:endParaRPr lang="en-US" sz="900" b="1" dirty="0"/>
          </a:p>
          <a:p>
            <a:r>
              <a:rPr lang="en-US" sz="900" dirty="0"/>
              <a:t> </a:t>
            </a:r>
          </a:p>
          <a:p>
            <a:r>
              <a:rPr lang="en-US" sz="900" dirty="0"/>
              <a:t>“Differences Between, Changes Within” is a valuable supplement to OCLC’s “When to Input,” but does not replace it for members of the OCLC cooperative. On most major points, the two documents agree. There are, however, several areas in which OCLC, because of the unique cooperative nature of WorldCat and its application of a master record concept, has chosen to differ. OCLC requests that users follow OCLC practice in these instances.  “When to Input” and “DBCW” cannot deal with every possible situation; likewise, this Webinar cannot consider every possible situation. There is now a page on the OCLC Web site (</a:t>
            </a:r>
            <a:r>
              <a:rPr lang="en-US" sz="900" kern="1200" dirty="0">
                <a:solidFill>
                  <a:schemeClr val="tx1"/>
                </a:solidFill>
                <a:latin typeface="+mn-lt"/>
                <a:ea typeface="+mn-ea"/>
                <a:cs typeface="+mn-cs"/>
              </a:rPr>
              <a:t>https://www.oclc.org/en/events/cataloging-defensively.html</a:t>
            </a:r>
            <a:r>
              <a:rPr lang="en-US" sz="900" dirty="0"/>
              <a:t>) that gives access to all of the “Cataloging Defensively” presentations.</a:t>
            </a:r>
          </a:p>
        </p:txBody>
      </p:sp>
      <p:sp>
        <p:nvSpPr>
          <p:cNvPr id="4" name="Slide Number Placeholder 3"/>
          <p:cNvSpPr>
            <a:spLocks noGrp="1"/>
          </p:cNvSpPr>
          <p:nvPr>
            <p:ph type="sldNum" sz="quarter" idx="10"/>
          </p:nvPr>
        </p:nvSpPr>
        <p:spPr/>
        <p:txBody>
          <a:bodyPr/>
          <a:lstStyle/>
          <a:p>
            <a:fld id="{427E463D-5436-4E13-AD38-F505E2896F0F}" type="slidenum">
              <a:rPr lang="en-US" smtClean="0"/>
              <a:t>2</a:t>
            </a:fld>
            <a:endParaRPr lang="en-US"/>
          </a:p>
        </p:txBody>
      </p:sp>
    </p:spTree>
    <p:extLst>
      <p:ext uri="{BB962C8B-B14F-4D97-AF65-F5344CB8AC3E}">
        <p14:creationId xmlns:p14="http://schemas.microsoft.com/office/powerpoint/2010/main" val="1500155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Cataloging Defensively With Edition Statements:  </a:t>
            </a:r>
            <a:r>
              <a:rPr lang="en-US" sz="1200" dirty="0">
                <a:solidFill>
                  <a:srgbClr val="FF0000"/>
                </a:solidFill>
              </a:rPr>
              <a:t>A Particular Voice Range</a:t>
            </a:r>
          </a:p>
          <a:p>
            <a:endParaRPr lang="en-US" dirty="0"/>
          </a:p>
          <a:p>
            <a:endParaRPr lang="en-US" dirty="0"/>
          </a:p>
          <a:p>
            <a:r>
              <a:rPr lang="en-US" dirty="0"/>
              <a:t>RDA 2.5.2.1:</a:t>
            </a:r>
            <a:r>
              <a:rPr lang="en-US" baseline="0" dirty="0"/>
              <a:t>  “… </a:t>
            </a:r>
            <a:r>
              <a:rPr lang="en-US" dirty="0"/>
              <a:t>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marL="1224393" lvl="2" indent="-291522">
              <a:buAutoNum type="romanLcParenR" startAt="7"/>
            </a:pPr>
            <a:r>
              <a:rPr lang="en-US" dirty="0"/>
              <a:t>a particular voice range” </a:t>
            </a:r>
          </a:p>
          <a:p>
            <a:pPr marL="1224393" lvl="2" indent="-291522">
              <a:buAutoNum type="romanLcParenR" startAt="7"/>
            </a:pPr>
            <a:endParaRPr lang="en-US" dirty="0"/>
          </a:p>
          <a:p>
            <a:r>
              <a:rPr lang="en-US" dirty="0"/>
              <a:t>The records are otherwise nearly identical except that the left-hand record is the “Treble-clef version” and the one on the right is the “Bass-clef version,” with the edition statements having been taken from the publisher’s Web site.  The differing voice ranges are legitimate edition statements and should be in field 250.</a:t>
            </a:r>
          </a:p>
        </p:txBody>
      </p:sp>
      <p:sp>
        <p:nvSpPr>
          <p:cNvPr id="4" name="Slide Number Placeholder 3"/>
          <p:cNvSpPr>
            <a:spLocks noGrp="1"/>
          </p:cNvSpPr>
          <p:nvPr>
            <p:ph type="sldNum" sz="quarter" idx="10"/>
          </p:nvPr>
        </p:nvSpPr>
        <p:spPr/>
        <p:txBody>
          <a:bodyPr/>
          <a:lstStyle/>
          <a:p>
            <a:fld id="{427E463D-5436-4E13-AD38-F505E2896F0F}" type="slidenum">
              <a:rPr lang="en-US" smtClean="0"/>
              <a:t>20</a:t>
            </a:fld>
            <a:endParaRPr lang="en-US"/>
          </a:p>
        </p:txBody>
      </p:sp>
    </p:spTree>
    <p:extLst>
      <p:ext uri="{BB962C8B-B14F-4D97-AF65-F5344CB8AC3E}">
        <p14:creationId xmlns:p14="http://schemas.microsoft.com/office/powerpoint/2010/main" val="2444180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Cataloging Defensively With Edition Statements:  </a:t>
            </a:r>
            <a:r>
              <a:rPr lang="en-US" sz="1200" dirty="0">
                <a:solidFill>
                  <a:srgbClr val="FF0000"/>
                </a:solidFill>
              </a:rPr>
              <a:t>A Particular Voice Range</a:t>
            </a:r>
          </a:p>
          <a:p>
            <a:endParaRPr lang="en-US" dirty="0"/>
          </a:p>
          <a:p>
            <a:r>
              <a:rPr lang="en-US" dirty="0"/>
              <a:t>RDA 2.5.2.1:</a:t>
            </a:r>
            <a:r>
              <a:rPr lang="en-US" baseline="0" dirty="0"/>
              <a:t>  “… </a:t>
            </a:r>
            <a:r>
              <a:rPr lang="en-US" dirty="0"/>
              <a:t>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marL="1224393" lvl="2" indent="-291522">
              <a:buAutoNum type="romanLcParenR" startAt="7"/>
            </a:pPr>
            <a:r>
              <a:rPr lang="en-US" dirty="0"/>
              <a:t>a particular voice range.” </a:t>
            </a:r>
          </a:p>
          <a:p>
            <a:pPr marL="1224393" lvl="2" indent="-291522">
              <a:buAutoNum type="romanLcParenR" startAt="7"/>
            </a:pPr>
            <a:endParaRPr lang="en-US" dirty="0"/>
          </a:p>
          <a:p>
            <a:r>
              <a:rPr lang="en-US" dirty="0"/>
              <a:t>Differences in voice range most commonly refer to notated music (as in the previous example), but can also be found for sound recordings.  On the left, we have the “Accompaniments for the French Song Anthology” for High Voice, on the right for Low Voice.  The differing voice ranges are legitimate edition statements and should be in field 250.  In these two cases, the lists of songs in the contents notes (not included here) happen to be identical.</a:t>
            </a:r>
          </a:p>
        </p:txBody>
      </p:sp>
      <p:sp>
        <p:nvSpPr>
          <p:cNvPr id="4" name="Slide Number Placeholder 3"/>
          <p:cNvSpPr>
            <a:spLocks noGrp="1"/>
          </p:cNvSpPr>
          <p:nvPr>
            <p:ph type="sldNum" sz="quarter" idx="10"/>
          </p:nvPr>
        </p:nvSpPr>
        <p:spPr/>
        <p:txBody>
          <a:bodyPr/>
          <a:lstStyle/>
          <a:p>
            <a:fld id="{427E463D-5436-4E13-AD38-F505E2896F0F}" type="slidenum">
              <a:rPr lang="en-US" smtClean="0"/>
              <a:t>21</a:t>
            </a:fld>
            <a:endParaRPr lang="en-US"/>
          </a:p>
        </p:txBody>
      </p:sp>
    </p:spTree>
    <p:extLst>
      <p:ext uri="{BB962C8B-B14F-4D97-AF65-F5344CB8AC3E}">
        <p14:creationId xmlns:p14="http://schemas.microsoft.com/office/powerpoint/2010/main" val="1877195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Defensively With Edition Statements:  A Particular Format of Notated Music</a:t>
            </a:r>
          </a:p>
          <a:p>
            <a:endParaRPr lang="en-US" dirty="0"/>
          </a:p>
          <a:p>
            <a:r>
              <a:rPr lang="en-US" dirty="0"/>
              <a:t>RDA 2.5.2.1:</a:t>
            </a:r>
            <a:r>
              <a:rPr lang="en-US" baseline="0" dirty="0"/>
              <a:t>  “… </a:t>
            </a:r>
            <a:r>
              <a:rPr lang="en-US" dirty="0"/>
              <a:t>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lvl="1"/>
            <a:r>
              <a:rPr lang="en-US" dirty="0"/>
              <a:t>	viii)  a particular format of notated music.”</a:t>
            </a:r>
          </a:p>
          <a:p>
            <a:pPr marL="1224393" lvl="2" indent="-291522">
              <a:buAutoNum type="romanLcParenR" startAt="7"/>
            </a:pPr>
            <a:endParaRPr lang="en-US" dirty="0"/>
          </a:p>
          <a:p>
            <a:r>
              <a:rPr lang="en-US" dirty="0"/>
              <a:t>On the left is the standard “staff notation” edition and on the right, the “Shaped note edition,” with the edition statement being the only significant difference keeping the records from merging incorrectly.</a:t>
            </a:r>
          </a:p>
        </p:txBody>
      </p:sp>
      <p:sp>
        <p:nvSpPr>
          <p:cNvPr id="4" name="Slide Number Placeholder 3"/>
          <p:cNvSpPr>
            <a:spLocks noGrp="1"/>
          </p:cNvSpPr>
          <p:nvPr>
            <p:ph type="sldNum" sz="quarter" idx="10"/>
          </p:nvPr>
        </p:nvSpPr>
        <p:spPr/>
        <p:txBody>
          <a:bodyPr/>
          <a:lstStyle/>
          <a:p>
            <a:fld id="{427E463D-5436-4E13-AD38-F505E2896F0F}" type="slidenum">
              <a:rPr lang="en-US" smtClean="0"/>
              <a:t>22</a:t>
            </a:fld>
            <a:endParaRPr lang="en-US"/>
          </a:p>
        </p:txBody>
      </p:sp>
    </p:spTree>
    <p:extLst>
      <p:ext uri="{BB962C8B-B14F-4D97-AF65-F5344CB8AC3E}">
        <p14:creationId xmlns:p14="http://schemas.microsoft.com/office/powerpoint/2010/main" val="1590890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Defensively With Edition Statements:  A Particular Format of Notated Music</a:t>
            </a:r>
          </a:p>
          <a:p>
            <a:endParaRPr lang="en-US" dirty="0"/>
          </a:p>
          <a:p>
            <a:r>
              <a:rPr lang="en-US" dirty="0"/>
              <a:t>RDA 2.5.2.1:</a:t>
            </a:r>
            <a:r>
              <a:rPr lang="en-US" baseline="0" dirty="0"/>
              <a:t>  “… </a:t>
            </a:r>
            <a:r>
              <a:rPr lang="en-US" dirty="0"/>
              <a:t>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lvl="1"/>
            <a:r>
              <a:rPr lang="en-US" dirty="0"/>
              <a:t>	viii)  a particular format of notated music.”</a:t>
            </a:r>
          </a:p>
          <a:p>
            <a:pPr marL="1224393" lvl="2" indent="-291522">
              <a:buAutoNum type="romanLcParenR" startAt="7"/>
            </a:pPr>
            <a:endParaRPr lang="en-US" dirty="0"/>
          </a:p>
          <a:p>
            <a:r>
              <a:rPr lang="en-US" dirty="0"/>
              <a:t>On the left is the staff notation edition and on the right, the tonic so-fa edition, with the edition statements being the only significant difference keeping the records from merging incorrectly.  There are also at least two other, text-only editions, as mentioned in the 500 notes.</a:t>
            </a:r>
          </a:p>
        </p:txBody>
      </p:sp>
      <p:sp>
        <p:nvSpPr>
          <p:cNvPr id="4" name="Slide Number Placeholder 3"/>
          <p:cNvSpPr>
            <a:spLocks noGrp="1"/>
          </p:cNvSpPr>
          <p:nvPr>
            <p:ph type="sldNum" sz="quarter" idx="10"/>
          </p:nvPr>
        </p:nvSpPr>
        <p:spPr/>
        <p:txBody>
          <a:bodyPr/>
          <a:lstStyle/>
          <a:p>
            <a:fld id="{427E463D-5436-4E13-AD38-F505E2896F0F}" type="slidenum">
              <a:rPr lang="en-US" smtClean="0"/>
              <a:t>23</a:t>
            </a:fld>
            <a:endParaRPr lang="en-US"/>
          </a:p>
        </p:txBody>
      </p:sp>
    </p:spTree>
    <p:extLst>
      <p:ext uri="{BB962C8B-B14F-4D97-AF65-F5344CB8AC3E}">
        <p14:creationId xmlns:p14="http://schemas.microsoft.com/office/powerpoint/2010/main" val="3731216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Cataloging Defensively With Edition Statements:  Conclusion</a:t>
            </a:r>
          </a:p>
          <a:p>
            <a:endParaRPr lang="en-US" sz="1000" dirty="0"/>
          </a:p>
          <a:p>
            <a:r>
              <a:rPr lang="en-US" sz="1000" dirty="0"/>
              <a:t>The contents of this presentation barely scratch the surface of what Duplicate Detection and Resolution tries to do.  We have concentrated on the use of edition statements in field 250, whether transcribed from the resource or supplied by the cataloger, to assist</a:t>
            </a:r>
            <a:r>
              <a:rPr lang="en-US" sz="1000" baseline="0" dirty="0"/>
              <a:t> DDR in correctly differentiating between legitimately separate bibliographic records in several formats.  We have merely touched upon many of the other “defensive cataloging” measures that can be applied more generally to many sorts of bibliographic materials, including such elements as standard numbers (ISBNs, etc.), publishers, dates, and so on.  And we have concentrated chiefly on how DDR tries to </a:t>
            </a:r>
            <a:r>
              <a:rPr lang="en-US" sz="1000" i="1" baseline="0" dirty="0"/>
              <a:t>differentiate</a:t>
            </a:r>
            <a:r>
              <a:rPr lang="en-US" sz="1000" baseline="0" dirty="0"/>
              <a:t> records.  There’s been only a limited amount of discussion here of the many ways in which DDR tries to manipulate data to determine that differently transcribed data are actually identifiably the same:  different versions of a publisher’s name; different choices in the interpretation, transcription, and coding of titles; and so on.  But I hope this presentation helps you think a bit differently about how you catalog in the cooperative environment of WorldCat.</a:t>
            </a:r>
            <a:endParaRPr lang="en-US" sz="1000" dirty="0"/>
          </a:p>
        </p:txBody>
      </p:sp>
      <p:sp>
        <p:nvSpPr>
          <p:cNvPr id="4" name="Slide Number Placeholder 3"/>
          <p:cNvSpPr>
            <a:spLocks noGrp="1"/>
          </p:cNvSpPr>
          <p:nvPr>
            <p:ph type="sldNum" sz="quarter" idx="10"/>
          </p:nvPr>
        </p:nvSpPr>
        <p:spPr/>
        <p:txBody>
          <a:bodyPr/>
          <a:lstStyle/>
          <a:p>
            <a:fld id="{427E463D-5436-4E13-AD38-F505E2896F0F}" type="slidenum">
              <a:rPr lang="en-US" smtClean="0"/>
              <a:t>24</a:t>
            </a:fld>
            <a:endParaRPr lang="en-US"/>
          </a:p>
        </p:txBody>
      </p:sp>
    </p:spTree>
    <p:extLst>
      <p:ext uri="{BB962C8B-B14F-4D97-AF65-F5344CB8AC3E}">
        <p14:creationId xmlns:p14="http://schemas.microsoft.com/office/powerpoint/2010/main" val="4896526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Defensively With Edition Statements:  Questions</a:t>
            </a:r>
          </a:p>
          <a:p>
            <a:endParaRPr lang="en-US" dirty="0"/>
          </a:p>
          <a:p>
            <a:r>
              <a:rPr lang="en-US" dirty="0"/>
              <a:t>Thank you for your kind attention.</a:t>
            </a:r>
          </a:p>
          <a:p>
            <a:endParaRPr lang="en-US" dirty="0"/>
          </a:p>
          <a:p>
            <a:r>
              <a:rPr lang="en-US" dirty="0"/>
              <a:t>Outside of the context of this presentation, questions about “When to Input a New Record,” DDR, and other WorldCat quality issues may always be addressed to </a:t>
            </a:r>
            <a:r>
              <a:rPr lang="en-US" dirty="0">
                <a:hlinkClick r:id="rId3"/>
              </a:rPr>
              <a:t>askqc@oclc.org</a:t>
            </a:r>
            <a:r>
              <a:rPr lang="en-US" dirty="0"/>
              <a:t>.</a:t>
            </a:r>
          </a:p>
          <a:p>
            <a:endParaRPr lang="en-US" dirty="0"/>
          </a:p>
          <a:p>
            <a:r>
              <a:rPr lang="en-US" dirty="0"/>
              <a:t>On the screen, you see that AskQC address as well as the URLs for OCLC’s “When to Input a New Record,” the ALCTS document “Differences Between, Changes Within,” and OCLC’s “Cataloging Defensively” page.</a:t>
            </a:r>
          </a:p>
          <a:p>
            <a:endParaRPr lang="en-US" dirty="0"/>
          </a:p>
          <a:p>
            <a:r>
              <a:rPr lang="en-US" dirty="0"/>
              <a:t>Now it’s time for your questions.</a:t>
            </a:r>
          </a:p>
        </p:txBody>
      </p:sp>
      <p:sp>
        <p:nvSpPr>
          <p:cNvPr id="4" name="Slide Number Placeholder 3"/>
          <p:cNvSpPr>
            <a:spLocks noGrp="1"/>
          </p:cNvSpPr>
          <p:nvPr>
            <p:ph type="sldNum" sz="quarter" idx="10"/>
          </p:nvPr>
        </p:nvSpPr>
        <p:spPr/>
        <p:txBody>
          <a:bodyPr/>
          <a:lstStyle/>
          <a:p>
            <a:fld id="{427E463D-5436-4E13-AD38-F505E2896F0F}" type="slidenum">
              <a:rPr lang="en-US" smtClean="0"/>
              <a:t>25</a:t>
            </a:fld>
            <a:endParaRPr lang="en-US"/>
          </a:p>
        </p:txBody>
      </p:sp>
    </p:spTree>
    <p:extLst>
      <p:ext uri="{BB962C8B-B14F-4D97-AF65-F5344CB8AC3E}">
        <p14:creationId xmlns:p14="http://schemas.microsoft.com/office/powerpoint/2010/main" val="1066406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Cataloging Defensively With Edition Statements:  Introduction</a:t>
            </a:r>
          </a:p>
          <a:p>
            <a:endParaRPr lang="en-US" sz="800" dirty="0"/>
          </a:p>
          <a:p>
            <a:r>
              <a:rPr lang="en-US" sz="800" dirty="0"/>
              <a:t>Make sure that you include an edition statement if one is available.  An edition statement coded </a:t>
            </a:r>
            <a:r>
              <a:rPr lang="en-US" sz="800" i="1" dirty="0"/>
              <a:t>in field 250 </a:t>
            </a:r>
            <a:r>
              <a:rPr lang="en-US" sz="800" dirty="0"/>
              <a:t>-- rather than being relegated to a quoted or unquoted note or to other title information -- can be one of the most effective means of differentiating records that might otherwise seem identical.  RDA 2.5.2.1 reads in part:</a:t>
            </a:r>
          </a:p>
          <a:p>
            <a:endParaRPr lang="en-US" sz="800" dirty="0"/>
          </a:p>
          <a:p>
            <a:pPr lvl="1"/>
            <a:r>
              <a:rPr lang="en-US" sz="800" dirty="0"/>
              <a:t>“In case of doubt about whether a statement is a designation of edition, consider the presence of these words or statements as evidence that it is a designation of edition:</a:t>
            </a:r>
          </a:p>
          <a:p>
            <a:pPr lvl="2"/>
            <a:r>
              <a:rPr lang="en-US" sz="800" dirty="0"/>
              <a:t>a)  a word such as </a:t>
            </a:r>
            <a:r>
              <a:rPr lang="en-US" sz="800" i="1" dirty="0"/>
              <a:t>edition, issue, release, level, state, or update </a:t>
            </a:r>
            <a:r>
              <a:rPr lang="en-US" sz="800" dirty="0"/>
              <a:t>(or its equivalent in another language)</a:t>
            </a:r>
          </a:p>
          <a:p>
            <a:pPr lvl="2"/>
            <a:r>
              <a:rPr lang="en-US" sz="800" dirty="0"/>
              <a:t>	</a:t>
            </a:r>
            <a:r>
              <a:rPr lang="en-US" sz="800" i="1" dirty="0"/>
              <a:t>or</a:t>
            </a:r>
          </a:p>
          <a:p>
            <a:pPr lvl="2"/>
            <a:r>
              <a:rPr lang="en-US" sz="800" dirty="0"/>
              <a:t>b)  a statement indicating: </a:t>
            </a:r>
          </a:p>
          <a:p>
            <a:pPr lvl="3"/>
            <a:r>
              <a:rPr lang="en-US" sz="800" dirty="0" err="1"/>
              <a:t>i</a:t>
            </a:r>
            <a:r>
              <a:rPr lang="en-US" sz="800" dirty="0"/>
              <a:t>)	a difference in content</a:t>
            </a:r>
          </a:p>
          <a:p>
            <a:pPr lvl="3"/>
            <a:r>
              <a:rPr lang="en-US" sz="800" dirty="0"/>
              <a:t>ii)	a difference in geographic coverage</a:t>
            </a:r>
          </a:p>
          <a:p>
            <a:pPr lvl="3"/>
            <a:r>
              <a:rPr lang="en-US" sz="800" dirty="0"/>
              <a:t>iii)	a difference in language</a:t>
            </a:r>
          </a:p>
          <a:p>
            <a:pPr lvl="3"/>
            <a:r>
              <a:rPr lang="en-US" sz="800" dirty="0"/>
              <a:t>iv)	a difference in audience</a:t>
            </a:r>
          </a:p>
          <a:p>
            <a:pPr marL="1657350" lvl="3" indent="-285750">
              <a:buAutoNum type="romanLcParenR" startAt="5"/>
            </a:pPr>
            <a:r>
              <a:rPr lang="en-US" sz="800" dirty="0"/>
              <a:t>    a particular format or physical presentation</a:t>
            </a:r>
          </a:p>
          <a:p>
            <a:pPr marL="1657350" lvl="3" indent="-285750">
              <a:buAutoNum type="romanLcParenR" startAt="5"/>
            </a:pPr>
            <a:r>
              <a:rPr lang="en-US" sz="800" dirty="0"/>
              <a:t>	a different date associated with the content</a:t>
            </a:r>
          </a:p>
          <a:p>
            <a:pPr marL="800100" lvl="2" indent="0">
              <a:buNone/>
            </a:pPr>
            <a:r>
              <a:rPr lang="en-US" sz="800" dirty="0"/>
              <a:t>	            vii)	a particular voice range</a:t>
            </a:r>
          </a:p>
          <a:p>
            <a:pPr marL="800100" lvl="2" indent="0">
              <a:buNone/>
            </a:pPr>
            <a:r>
              <a:rPr lang="en-US" sz="800" dirty="0"/>
              <a:t>               viii)	a particular format of notated music</a:t>
            </a:r>
            <a:endParaRPr lang="en-US" sz="800" b="1" dirty="0"/>
          </a:p>
          <a:p>
            <a:endParaRPr lang="en-US" sz="800" dirty="0"/>
          </a:p>
          <a:p>
            <a:r>
              <a:rPr lang="en-US" sz="800" dirty="0"/>
              <a:t>In many cases (including in some of the examples that follow), other matching elements such as dates and publisher numbers may also distinguish the records adequately, but please transcribe an edition statement in field 250 when one is present.  In cases where there is no explicit edition statement but one or more of the eight differences listed in RDA 2.5.2.1 above is manifested in your resource, making it bibliographically distinct from existing records, supply an appropriate edition statement in field 250.</a:t>
            </a:r>
          </a:p>
        </p:txBody>
      </p:sp>
      <p:sp>
        <p:nvSpPr>
          <p:cNvPr id="4" name="Slide Number Placeholder 3"/>
          <p:cNvSpPr>
            <a:spLocks noGrp="1"/>
          </p:cNvSpPr>
          <p:nvPr>
            <p:ph type="sldNum" sz="quarter" idx="10"/>
          </p:nvPr>
        </p:nvSpPr>
        <p:spPr/>
        <p:txBody>
          <a:bodyPr/>
          <a:lstStyle/>
          <a:p>
            <a:fld id="{427E463D-5436-4E13-AD38-F505E2896F0F}" type="slidenum">
              <a:rPr lang="en-US" smtClean="0"/>
              <a:t>3</a:t>
            </a:fld>
            <a:endParaRPr lang="en-US"/>
          </a:p>
        </p:txBody>
      </p:sp>
    </p:spTree>
    <p:extLst>
      <p:ext uri="{BB962C8B-B14F-4D97-AF65-F5344CB8AC3E}">
        <p14:creationId xmlns:p14="http://schemas.microsoft.com/office/powerpoint/2010/main" val="2071201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defTabSz="932871">
              <a:defRPr/>
            </a:pPr>
            <a:r>
              <a:rPr lang="en-US" sz="1200" dirty="0"/>
              <a:t>Cataloging Defensively With Edition Statements:  Introduction</a:t>
            </a:r>
          </a:p>
          <a:p>
            <a:pPr defTabSz="932871">
              <a:defRPr/>
            </a:pPr>
            <a:endParaRPr lang="en-US" dirty="0"/>
          </a:p>
          <a:p>
            <a:pPr lvl="0">
              <a:buFont typeface="Arial" pitchFamily="34" charset="0"/>
              <a:buNone/>
            </a:pPr>
            <a:r>
              <a:rPr lang="en-US" dirty="0"/>
              <a:t>In cases where there is no explicit edition statement on a resource, both AACR2 1.2B4 and RDA 2.5.1.4 give considerable power to catalogers to account for differences by supplying an edition statement.  Supplying an edition statement to bring out subtle differences between similar resources is one of the most effective ways of assuring that bibliographic records are not merged incorrectly by DDR.</a:t>
            </a:r>
          </a:p>
          <a:p>
            <a:pPr lvl="0">
              <a:buFont typeface="Arial" pitchFamily="34" charset="0"/>
              <a:buNone/>
            </a:pPr>
            <a:endParaRPr lang="en-US" dirty="0"/>
          </a:p>
          <a:p>
            <a:pPr lvl="0">
              <a:buFont typeface="Arial" pitchFamily="34" charset="0"/>
              <a:buNone/>
            </a:pPr>
            <a:r>
              <a:rPr lang="en-US" dirty="0"/>
              <a:t>AACR2 1.2B4 (and the corresponding rules in subsequent chapters) and their associated LCRIs allow the optional addition of an edition statement:  “If an item lacks an edition statement but is known to contain significant changes from other editions, supply a suitable brief statement in the language and script of the title proper and enclose it in square brackets.”  LCRI 1.2B4 further states: “Do not apply this optional rule to any case of merely supposed differences in issues that might make them different editions. Apply the option for manifest differences where the catalog records would otherwise show exactly the same information in the areas beginning with the title and statement of responsibility area and ending with the series area.”</a:t>
            </a:r>
          </a:p>
          <a:p>
            <a:pPr lvl="0">
              <a:buFont typeface="Arial" pitchFamily="34" charset="0"/>
              <a:buNone/>
            </a:pPr>
            <a:endParaRPr lang="en-US" dirty="0"/>
          </a:p>
          <a:p>
            <a:pPr lvl="0">
              <a:buFont typeface="Arial" pitchFamily="34" charset="0"/>
              <a:buNone/>
            </a:pPr>
            <a:r>
              <a:rPr lang="en-US" dirty="0"/>
              <a:t>RDA 2.5.1.4 allows essentially the same option:  “If a manifestation lacks an edition statement but is known to contain significant changes from other editions, supply an edition statement, if considered important for identification or access.”  If there is a date associated with these different versions, it is fully in keeping with these instructions to include that date as part of the edition statement in field 250.</a:t>
            </a:r>
          </a:p>
          <a:p>
            <a:pPr lvl="0">
              <a:buFont typeface="Arial" pitchFamily="34" charset="0"/>
              <a:buNone/>
            </a:pPr>
            <a:endParaRPr lang="en-US" dirty="0"/>
          </a:p>
          <a:p>
            <a:pPr lvl="0">
              <a:buFont typeface="Arial" pitchFamily="34" charset="0"/>
              <a:buNone/>
            </a:pPr>
            <a:r>
              <a:rPr lang="en-US" dirty="0"/>
              <a:t>We’ll look briefly at excerpted examples, in a variety of bibliographic formats, of each of the eight kinds of differences that </a:t>
            </a:r>
            <a:r>
              <a:rPr lang="en-US" sz="1200" dirty="0"/>
              <a:t>RDA 2.5.2.1 lists (on the previous slide) as legitimate edition statements if present, and by implication, as the sorts of differences that can be formulated into an edition statement if one is not explicitly present.</a:t>
            </a:r>
            <a:endParaRPr lang="en-US" dirty="0"/>
          </a:p>
        </p:txBody>
      </p:sp>
      <p:sp>
        <p:nvSpPr>
          <p:cNvPr id="4" name="Slide Number Placeholder 3"/>
          <p:cNvSpPr>
            <a:spLocks noGrp="1"/>
          </p:cNvSpPr>
          <p:nvPr>
            <p:ph type="sldNum" sz="quarter" idx="10"/>
          </p:nvPr>
        </p:nvSpPr>
        <p:spPr/>
        <p:txBody>
          <a:bodyPr/>
          <a:lstStyle/>
          <a:p>
            <a:fld id="{588CD277-DA77-4B88-A1A5-A6D2302C7659}" type="slidenum">
              <a:rPr lang="en-US" smtClean="0"/>
              <a:pPr/>
              <a:t>4</a:t>
            </a:fld>
            <a:endParaRPr lang="en-US" dirty="0"/>
          </a:p>
        </p:txBody>
      </p:sp>
    </p:spTree>
    <p:extLst>
      <p:ext uri="{BB962C8B-B14F-4D97-AF65-F5344CB8AC3E}">
        <p14:creationId xmlns:p14="http://schemas.microsoft.com/office/powerpoint/2010/main" val="3644596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Defensively With Edition Statements:  A Difference in Content</a:t>
            </a:r>
          </a:p>
          <a:p>
            <a:endParaRPr lang="en-US" dirty="0"/>
          </a:p>
          <a:p>
            <a:r>
              <a:rPr lang="en-US" dirty="0"/>
              <a:t>RDA 2.5.2.1:  “… 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marL="932871" lvl="2" defTabSz="932871">
              <a:defRPr/>
            </a:pPr>
            <a:r>
              <a:rPr lang="it-IT" dirty="0"/>
              <a:t>i)  a difference in content</a:t>
            </a:r>
            <a:r>
              <a:rPr lang="en-US" dirty="0"/>
              <a:t>.”</a:t>
            </a:r>
          </a:p>
          <a:p>
            <a:endParaRPr lang="en-US" dirty="0"/>
          </a:p>
          <a:p>
            <a:r>
              <a:rPr lang="en-US" dirty="0"/>
              <a:t>On the left is the “Pew edition with readings” and on the right the “Pew edition without readings.”  Both records represent the third edition.  The “with” versus “without” edition statements, aided by differing publisher numbers and ISBNs (which are present but not shown here), keep these records from merging incorrectly.</a:t>
            </a:r>
          </a:p>
        </p:txBody>
      </p:sp>
      <p:sp>
        <p:nvSpPr>
          <p:cNvPr id="4" name="Slide Number Placeholder 3"/>
          <p:cNvSpPr>
            <a:spLocks noGrp="1"/>
          </p:cNvSpPr>
          <p:nvPr>
            <p:ph type="sldNum" sz="quarter" idx="10"/>
          </p:nvPr>
        </p:nvSpPr>
        <p:spPr/>
        <p:txBody>
          <a:bodyPr/>
          <a:lstStyle/>
          <a:p>
            <a:fld id="{427E463D-5436-4E13-AD38-F505E2896F0F}" type="slidenum">
              <a:rPr lang="en-US" smtClean="0"/>
              <a:t>5</a:t>
            </a:fld>
            <a:endParaRPr lang="en-US"/>
          </a:p>
        </p:txBody>
      </p:sp>
    </p:spTree>
    <p:extLst>
      <p:ext uri="{BB962C8B-B14F-4D97-AF65-F5344CB8AC3E}">
        <p14:creationId xmlns:p14="http://schemas.microsoft.com/office/powerpoint/2010/main" val="1851730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Defensively With Edition Statements:  A Difference in Content</a:t>
            </a:r>
          </a:p>
          <a:p>
            <a:endParaRPr lang="en-US" dirty="0"/>
          </a:p>
          <a:p>
            <a:r>
              <a:rPr lang="en-US" dirty="0"/>
              <a:t>RDA 2.5.2.1:  “… 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marL="932871" lvl="2" defTabSz="932871">
              <a:defRPr/>
            </a:pPr>
            <a:r>
              <a:rPr lang="it-IT" dirty="0"/>
              <a:t>i)  a difference in content</a:t>
            </a:r>
            <a:r>
              <a:rPr lang="en-US" dirty="0"/>
              <a:t>.”</a:t>
            </a:r>
          </a:p>
          <a:p>
            <a:pPr lvl="0"/>
            <a:endParaRPr lang="it-IT" dirty="0"/>
          </a:p>
          <a:p>
            <a:pPr defTabSz="932871">
              <a:defRPr/>
            </a:pPr>
            <a:r>
              <a:rPr lang="en-US" dirty="0"/>
              <a:t>“Explicit” recorded versions with lyrics uncensored and “edited” recorded versions with censored/cleaned-up lyrics constitute legitimately separate editions, stated in field 250.  If</a:t>
            </a:r>
            <a:r>
              <a:rPr lang="en-US" baseline="0" dirty="0"/>
              <a:t> some statement on the resource can be used as an edition statement, do so.  Otherwise, if the difference is known, supply an appropriate edition statement in field 250.</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6</a:t>
            </a:fld>
            <a:endParaRPr lang="en-US"/>
          </a:p>
        </p:txBody>
      </p:sp>
    </p:spTree>
    <p:extLst>
      <p:ext uri="{BB962C8B-B14F-4D97-AF65-F5344CB8AC3E}">
        <p14:creationId xmlns:p14="http://schemas.microsoft.com/office/powerpoint/2010/main" val="3247649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Defensively With Edition Statements:  A Difference in Content</a:t>
            </a:r>
          </a:p>
          <a:p>
            <a:endParaRPr lang="en-US" dirty="0"/>
          </a:p>
          <a:p>
            <a:r>
              <a:rPr lang="en-US" dirty="0"/>
              <a:t>RDA 2.5.2.1:  “… 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marL="914400" marR="0" lvl="2" indent="0" algn="l" defTabSz="914400" rtl="0" eaLnBrk="1" fontAlgn="auto" latinLnBrk="0" hangingPunct="1">
              <a:lnSpc>
                <a:spcPct val="100000"/>
              </a:lnSpc>
              <a:spcBef>
                <a:spcPts val="0"/>
              </a:spcBef>
              <a:spcAft>
                <a:spcPts val="0"/>
              </a:spcAft>
              <a:buClrTx/>
              <a:buSzTx/>
              <a:buFontTx/>
              <a:buNone/>
              <a:tabLst/>
              <a:defRPr/>
            </a:pPr>
            <a:r>
              <a:rPr lang="it-IT" dirty="0"/>
              <a:t>i)  a difference in content</a:t>
            </a:r>
            <a:r>
              <a:rPr lang="en-US" dirty="0"/>
              <a:t>.”</a:t>
            </a:r>
          </a:p>
          <a:p>
            <a:endParaRPr lang="en-US" dirty="0"/>
          </a:p>
          <a:p>
            <a:r>
              <a:rPr lang="en-US" dirty="0"/>
              <a:t>Here we have the “Uncorrected proof” version on the left and the published version on the right.</a:t>
            </a:r>
            <a:r>
              <a:rPr lang="en-US" baseline="0" dirty="0"/>
              <a:t>  Such designations are legitimate edition statements and should be in 250.  We do try to identify and parse such statements in 500 fields (“proof”, “galley”, “draft”, other variations and abbreviations), but they are most effective in field 250 for differentiation.  If the designation is accompanied by a date, all the better.</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7</a:t>
            </a:fld>
            <a:endParaRPr lang="en-US"/>
          </a:p>
        </p:txBody>
      </p:sp>
    </p:spTree>
    <p:extLst>
      <p:ext uri="{BB962C8B-B14F-4D97-AF65-F5344CB8AC3E}">
        <p14:creationId xmlns:p14="http://schemas.microsoft.com/office/powerpoint/2010/main" val="1302573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Cataloging Defensively With Edition Statements:  A </a:t>
            </a:r>
            <a:r>
              <a:rPr lang="en-US" sz="1200" b="0" dirty="0">
                <a:solidFill>
                  <a:srgbClr val="FF0000"/>
                </a:solidFill>
              </a:rPr>
              <a:t>Difference in Geographic Coverage</a:t>
            </a:r>
          </a:p>
          <a:p>
            <a:endParaRPr lang="en-US" dirty="0"/>
          </a:p>
          <a:p>
            <a:r>
              <a:rPr lang="en-US" dirty="0"/>
              <a:t>RDA 2.5.2.1:  “… 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marL="1200150" lvl="2" indent="-285750">
              <a:buAutoNum type="romanLcParenR" startAt="2"/>
            </a:pPr>
            <a:r>
              <a:rPr lang="en-US" dirty="0"/>
              <a:t>a difference in geographic coverage.”</a:t>
            </a:r>
          </a:p>
          <a:p>
            <a:pPr marL="1200150" lvl="2" indent="-285750">
              <a:buAutoNum type="romanLcParenR" startAt="2"/>
            </a:pPr>
            <a:endParaRPr lang="en-US" dirty="0"/>
          </a:p>
          <a:p>
            <a:pPr marL="0" lvl="0" indent="0">
              <a:buNone/>
            </a:pPr>
            <a:r>
              <a:rPr lang="en-US" dirty="0"/>
              <a:t>Here we have two bibliographically similar editions</a:t>
            </a:r>
            <a:r>
              <a:rPr lang="en-US" baseline="0" dirty="0"/>
              <a:t> except for the geographic coverage edition statements (and the corresponding coordinates in field 255), which will keep them from merging incorrectly.</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8</a:t>
            </a:fld>
            <a:endParaRPr lang="en-US"/>
          </a:p>
        </p:txBody>
      </p:sp>
    </p:spTree>
    <p:extLst>
      <p:ext uri="{BB962C8B-B14F-4D97-AF65-F5344CB8AC3E}">
        <p14:creationId xmlns:p14="http://schemas.microsoft.com/office/powerpoint/2010/main" val="4147477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Defensively With Edition Statements:  A Difference in Geographic Coverage</a:t>
            </a:r>
          </a:p>
          <a:p>
            <a:endParaRPr lang="en-US" dirty="0"/>
          </a:p>
          <a:p>
            <a:r>
              <a:rPr lang="en-US" dirty="0"/>
              <a:t>RDA 2.5.2.1:  “… 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marL="932871" lvl="2" defTabSz="932871">
              <a:defRPr/>
            </a:pPr>
            <a:r>
              <a:rPr lang="it-IT" dirty="0"/>
              <a:t>ii)  a difference in </a:t>
            </a:r>
            <a:r>
              <a:rPr lang="en-US" sz="1200" dirty="0"/>
              <a:t>geographic coverage</a:t>
            </a:r>
            <a:r>
              <a:rPr lang="en-US" dirty="0"/>
              <a:t>.”</a:t>
            </a:r>
          </a:p>
          <a:p>
            <a:endParaRPr lang="en-US" dirty="0"/>
          </a:p>
          <a:p>
            <a:r>
              <a:rPr lang="en-US" dirty="0"/>
              <a:t>On the left, the “Southern edition” and on the right, the “Western edition.”  The records are otherwise quite similar, with the edition statements offering clear distinctions.  The contents, not shown in these excepted records, are completely different.</a:t>
            </a:r>
          </a:p>
        </p:txBody>
      </p:sp>
      <p:sp>
        <p:nvSpPr>
          <p:cNvPr id="4" name="Slide Number Placeholder 3"/>
          <p:cNvSpPr>
            <a:spLocks noGrp="1"/>
          </p:cNvSpPr>
          <p:nvPr>
            <p:ph type="sldNum" sz="quarter" idx="10"/>
          </p:nvPr>
        </p:nvSpPr>
        <p:spPr/>
        <p:txBody>
          <a:bodyPr/>
          <a:lstStyle/>
          <a:p>
            <a:fld id="{427E463D-5436-4E13-AD38-F505E2896F0F}" type="slidenum">
              <a:rPr lang="en-US" smtClean="0"/>
              <a:t>9</a:t>
            </a:fld>
            <a:endParaRPr lang="en-US"/>
          </a:p>
        </p:txBody>
      </p:sp>
    </p:spTree>
    <p:extLst>
      <p:ext uri="{BB962C8B-B14F-4D97-AF65-F5344CB8AC3E}">
        <p14:creationId xmlns:p14="http://schemas.microsoft.com/office/powerpoint/2010/main" val="39634816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3163889" y="2"/>
            <a:ext cx="5980110" cy="1060063"/>
          </a:xfrm>
          <a:prstGeom prst="rect">
            <a:avLst/>
          </a:prstGeom>
        </p:spPr>
      </p:pic>
      <p:sp>
        <p:nvSpPr>
          <p:cNvPr id="22" name="Rectangle 2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6" name="Text Placeholder 35"/>
          <p:cNvSpPr>
            <a:spLocks noGrp="1"/>
          </p:cNvSpPr>
          <p:nvPr>
            <p:ph type="body" sz="quarter" idx="12" hasCustomPrompt="1"/>
          </p:nvPr>
        </p:nvSpPr>
        <p:spPr>
          <a:xfrm>
            <a:off x="2" y="1329876"/>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1852402"/>
            <a:ext cx="7754770" cy="1234773"/>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4400"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2"/>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728695" y="3613838"/>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a:t>Speaker Title</a:t>
            </a:r>
          </a:p>
        </p:txBody>
      </p:sp>
      <p:sp>
        <p:nvSpPr>
          <p:cNvPr id="15" name="Rectangle 14"/>
          <p:cNvSpPr/>
          <p:nvPr userDrawn="1"/>
        </p:nvSpPr>
        <p:spPr>
          <a:xfrm>
            <a:off x="3136900" y="0"/>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Tree>
    <p:extLst>
      <p:ext uri="{BB962C8B-B14F-4D97-AF65-F5344CB8AC3E}">
        <p14:creationId xmlns:p14="http://schemas.microsoft.com/office/powerpoint/2010/main" val="196173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240428" y="194732"/>
            <a:ext cx="3980966" cy="781050"/>
          </a:xfrm>
          <a:prstGeom prst="rect">
            <a:avLst/>
          </a:prstGeom>
        </p:spPr>
        <p:txBody>
          <a:bodyPr vert="horz"/>
          <a:lstStyle>
            <a:lvl1pPr marL="0" indent="0">
              <a:buNone/>
              <a:defRPr sz="3200" b="1" baseline="0">
                <a:solidFill>
                  <a:srgbClr val="236192"/>
                </a:solidFill>
              </a:defRPr>
            </a:lvl1pPr>
          </a:lstStyle>
          <a:p>
            <a:pPr lvl="0"/>
            <a:r>
              <a:rPr lang="en-US" dirty="0"/>
              <a:t>Closing Message</a:t>
            </a:r>
          </a:p>
        </p:txBody>
      </p:sp>
      <p:sp>
        <p:nvSpPr>
          <p:cNvPr id="9" name="Rectangle 8"/>
          <p:cNvSpPr/>
          <p:nvPr userDrawn="1"/>
        </p:nvSpPr>
        <p:spPr>
          <a:xfrm rot="10800000">
            <a:off x="11338" y="4388000"/>
            <a:ext cx="9144000" cy="179785"/>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990753"/>
            <a:ext cx="3887788" cy="304289"/>
          </a:xfrm>
          <a:prstGeom prst="rect">
            <a:avLst/>
          </a:prstGeom>
        </p:spPr>
        <p:txBody>
          <a:bodyPr vert="horz">
            <a:normAutofit/>
          </a:bodyPr>
          <a:lstStyle>
            <a:lvl1pPr marL="0" indent="0">
              <a:buNone/>
              <a:defRPr sz="1800" b="1" baseline="0"/>
            </a:lvl1pPr>
          </a:lstStyle>
          <a:p>
            <a:pPr lvl="0"/>
            <a:r>
              <a:rPr lang="en-US" dirty="0"/>
              <a:t>Speaker Name</a:t>
            </a:r>
          </a:p>
        </p:txBody>
      </p:sp>
      <p:sp>
        <p:nvSpPr>
          <p:cNvPr id="22" name="Text Placeholder 20"/>
          <p:cNvSpPr>
            <a:spLocks noGrp="1"/>
          </p:cNvSpPr>
          <p:nvPr>
            <p:ph type="body" sz="quarter" idx="12" hasCustomPrompt="1"/>
          </p:nvPr>
        </p:nvSpPr>
        <p:spPr>
          <a:xfrm>
            <a:off x="240428" y="1267826"/>
            <a:ext cx="3887788" cy="269270"/>
          </a:xfrm>
          <a:prstGeom prst="rect">
            <a:avLst/>
          </a:prstGeom>
        </p:spPr>
        <p:txBody>
          <a:bodyPr vert="horz">
            <a:normAutofit/>
          </a:bodyPr>
          <a:lstStyle>
            <a:lvl1pPr marL="0" indent="0">
              <a:buNone/>
              <a:defRPr sz="1400" b="0" baseline="0"/>
            </a:lvl1pPr>
          </a:lstStyle>
          <a:p>
            <a:pPr lvl="0"/>
            <a:r>
              <a:rPr lang="en-US" dirty="0"/>
              <a:t>Speaker Title</a:t>
            </a:r>
          </a:p>
        </p:txBody>
      </p:sp>
      <p:sp>
        <p:nvSpPr>
          <p:cNvPr id="23" name="Text Placeholder 20"/>
          <p:cNvSpPr>
            <a:spLocks noGrp="1"/>
          </p:cNvSpPr>
          <p:nvPr>
            <p:ph type="body" sz="quarter" idx="13" hasCustomPrompt="1"/>
          </p:nvPr>
        </p:nvSpPr>
        <p:spPr>
          <a:xfrm>
            <a:off x="240428" y="1508234"/>
            <a:ext cx="3887788" cy="229121"/>
          </a:xfrm>
          <a:prstGeom prst="rect">
            <a:avLst/>
          </a:prstGeom>
        </p:spPr>
        <p:txBody>
          <a:bodyPr vert="horz">
            <a:normAutofit/>
          </a:bodyPr>
          <a:lstStyle>
            <a:lvl1pPr marL="0" indent="0">
              <a:buNone/>
              <a:defRPr sz="1400" b="1" baseline="0">
                <a:solidFill>
                  <a:srgbClr val="236192"/>
                </a:solidFill>
              </a:defRPr>
            </a:lvl1pPr>
          </a:lstStyle>
          <a:p>
            <a:pPr lvl="0"/>
            <a:r>
              <a:rPr lang="en-US" dirty="0"/>
              <a:t>Speaker Contact</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descr="ppt-because-pattern.psd"/>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546829" y="1"/>
            <a:ext cx="4597172" cy="4387999"/>
          </a:xfrm>
          <a:prstGeom prst="rect">
            <a:avLst/>
          </a:prstGeom>
        </p:spPr>
      </p:pic>
    </p:spTree>
    <p:extLst>
      <p:ext uri="{BB962C8B-B14F-4D97-AF65-F5344CB8AC3E}">
        <p14:creationId xmlns:p14="http://schemas.microsoft.com/office/powerpoint/2010/main" val="140108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7189" y="3861998"/>
            <a:ext cx="607721"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0" name="TextBox 8"/>
          <p:cNvSpPr txBox="1">
            <a:spLocks noChangeArrowheads="1"/>
          </p:cNvSpPr>
          <p:nvPr userDrawn="1"/>
        </p:nvSpPr>
        <p:spPr bwMode="auto">
          <a:xfrm>
            <a:off x="5924930" y="3701654"/>
            <a:ext cx="422275"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dirty="0">
                <a:solidFill>
                  <a:schemeClr val="bg1"/>
                </a:solidFill>
              </a:rPr>
              <a:t>SM</a:t>
            </a:r>
          </a:p>
        </p:txBody>
      </p:sp>
      <p:sp>
        <p:nvSpPr>
          <p:cNvPr id="11" name="Rectangle 10"/>
          <p:cNvSpPr/>
          <p:nvPr userDrawn="1"/>
        </p:nvSpPr>
        <p:spPr>
          <a:xfrm>
            <a:off x="0" y="3704187"/>
            <a:ext cx="635000" cy="60772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8"/>
          <p:cNvSpPr>
            <a:spLocks noGrp="1"/>
          </p:cNvSpPr>
          <p:nvPr>
            <p:ph type="body" sz="quarter" idx="10" hasCustomPrompt="1"/>
          </p:nvPr>
        </p:nvSpPr>
        <p:spPr>
          <a:xfrm>
            <a:off x="731839" y="831455"/>
            <a:ext cx="4180696" cy="1400383"/>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5500" b="1" baseline="0">
                <a:ln w="0" cmpd="sng">
                  <a:noFill/>
                </a:ln>
                <a:solidFill>
                  <a:srgbClr val="236192"/>
                </a:solidFill>
              </a:defRPr>
            </a:lvl1pPr>
          </a:lstStyle>
          <a:p>
            <a:pPr lvl="0"/>
            <a:r>
              <a:rPr lang="en-US" dirty="0"/>
              <a:t>Text Here</a:t>
            </a:r>
          </a:p>
        </p:txBody>
      </p:sp>
      <p:sp>
        <p:nvSpPr>
          <p:cNvPr id="13" name="Text Placeholder 20"/>
          <p:cNvSpPr>
            <a:spLocks noGrp="1"/>
          </p:cNvSpPr>
          <p:nvPr>
            <p:ph type="body" sz="quarter" idx="11" hasCustomPrompt="1"/>
          </p:nvPr>
        </p:nvSpPr>
        <p:spPr>
          <a:xfrm>
            <a:off x="698251" y="2397542"/>
            <a:ext cx="3887788" cy="304289"/>
          </a:xfrm>
          <a:prstGeom prst="rect">
            <a:avLst/>
          </a:prstGeom>
        </p:spPr>
        <p:txBody>
          <a:bodyPr vert="horz">
            <a:normAutofit/>
          </a:bodyPr>
          <a:lstStyle>
            <a:lvl1pPr marL="0" indent="0">
              <a:buNone/>
              <a:defRPr sz="1800" b="1" baseline="0">
                <a:solidFill>
                  <a:srgbClr val="000000"/>
                </a:solidFill>
              </a:defRPr>
            </a:lvl1pPr>
          </a:lstStyle>
          <a:p>
            <a:pPr lvl="0"/>
            <a:r>
              <a:rPr lang="en-US" dirty="0"/>
              <a:t>Speaker Name</a:t>
            </a:r>
          </a:p>
        </p:txBody>
      </p:sp>
      <p:sp>
        <p:nvSpPr>
          <p:cNvPr id="14" name="Text Placeholder 20"/>
          <p:cNvSpPr>
            <a:spLocks noGrp="1"/>
          </p:cNvSpPr>
          <p:nvPr>
            <p:ph type="body" sz="quarter" idx="12" hasCustomPrompt="1"/>
          </p:nvPr>
        </p:nvSpPr>
        <p:spPr>
          <a:xfrm>
            <a:off x="698064" y="2688127"/>
            <a:ext cx="3887788" cy="269270"/>
          </a:xfrm>
          <a:prstGeom prst="rect">
            <a:avLst/>
          </a:prstGeom>
        </p:spPr>
        <p:txBody>
          <a:bodyPr vert="horz">
            <a:normAutofit/>
          </a:bodyPr>
          <a:lstStyle>
            <a:lvl1pPr marL="0" indent="0">
              <a:buNone/>
              <a:defRPr sz="1400" b="0" baseline="0">
                <a:solidFill>
                  <a:srgbClr val="000000"/>
                </a:solidFill>
              </a:defRPr>
            </a:lvl1pPr>
          </a:lstStyle>
          <a:p>
            <a:pPr lvl="0"/>
            <a:r>
              <a:rPr lang="en-US" dirty="0"/>
              <a:t>Speaker Title</a:t>
            </a:r>
          </a:p>
        </p:txBody>
      </p:sp>
      <p:sp>
        <p:nvSpPr>
          <p:cNvPr id="15" name="Text Placeholder 20"/>
          <p:cNvSpPr>
            <a:spLocks noGrp="1"/>
          </p:cNvSpPr>
          <p:nvPr>
            <p:ph type="body" sz="quarter" idx="13" hasCustomPrompt="1"/>
          </p:nvPr>
        </p:nvSpPr>
        <p:spPr>
          <a:xfrm>
            <a:off x="698064" y="2957399"/>
            <a:ext cx="3887788" cy="229121"/>
          </a:xfrm>
          <a:prstGeom prst="rect">
            <a:avLst/>
          </a:prstGeom>
        </p:spPr>
        <p:txBody>
          <a:bodyPr vert="horz">
            <a:normAutofit/>
          </a:bodyPr>
          <a:lstStyle>
            <a:lvl1pPr marL="0" indent="0">
              <a:buNone/>
              <a:defRPr sz="1400" b="1" baseline="0">
                <a:solidFill>
                  <a:schemeClr val="accent2"/>
                </a:solidFill>
              </a:defRPr>
            </a:lvl1pPr>
          </a:lstStyle>
          <a:p>
            <a:pPr lvl="0"/>
            <a:r>
              <a:rPr lang="en-US" dirty="0"/>
              <a:t>Speaker Contact</a:t>
            </a:r>
          </a:p>
        </p:txBody>
      </p:sp>
      <p:sp>
        <p:nvSpPr>
          <p:cNvPr id="18" name="Text Placeholder 16"/>
          <p:cNvSpPr>
            <a:spLocks noGrp="1"/>
          </p:cNvSpPr>
          <p:nvPr>
            <p:ph type="body" sz="quarter" idx="14" hasCustomPrompt="1"/>
          </p:nvPr>
        </p:nvSpPr>
        <p:spPr>
          <a:xfrm>
            <a:off x="1" y="31244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a:t>Event Title</a:t>
            </a:r>
          </a:p>
        </p:txBody>
      </p:sp>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100" y="3704187"/>
            <a:ext cx="8216894" cy="607721"/>
          </a:xfrm>
          <a:prstGeom prst="rect">
            <a:avLst/>
          </a:prstGeom>
        </p:spPr>
      </p:pic>
      <p:pic>
        <p:nvPicPr>
          <p:cNvPr id="17"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59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4976" y="110729"/>
            <a:ext cx="6989763" cy="96321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720726" y="1452563"/>
            <a:ext cx="3775075" cy="3151585"/>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452563"/>
            <a:ext cx="3775075" cy="3151585"/>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3599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49304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3"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2073399"/>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490664"/>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82148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413183"/>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3" y="935075"/>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993538"/>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1632667"/>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410803"/>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413182"/>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8" name="Picture Placeholder 8"/>
          <p:cNvSpPr>
            <a:spLocks noGrp="1"/>
          </p:cNvSpPr>
          <p:nvPr>
            <p:ph type="pic" sz="quarter" idx="16"/>
          </p:nvPr>
        </p:nvSpPr>
        <p:spPr>
          <a:xfrm>
            <a:off x="882651" y="2696332"/>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11" name="Rectangle 10"/>
          <p:cNvSpPr/>
          <p:nvPr userDrawn="1"/>
        </p:nvSpPr>
        <p:spPr>
          <a:xfrm rot="5400000">
            <a:off x="-524273" y="321822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2"/>
          <p:cNvSpPr>
            <a:spLocks noGrp="1"/>
          </p:cNvSpPr>
          <p:nvPr>
            <p:ph type="body" sz="quarter" idx="17" hasCustomPrompt="1"/>
          </p:nvPr>
        </p:nvSpPr>
        <p:spPr>
          <a:xfrm>
            <a:off x="3416308" y="3276687"/>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0" y="3915816"/>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0" y="2693952"/>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6" name="Text Placeholder 14"/>
          <p:cNvSpPr>
            <a:spLocks noGrp="1"/>
          </p:cNvSpPr>
          <p:nvPr>
            <p:ph type="body" sz="quarter" idx="19" hasCustomPrompt="1"/>
          </p:nvPr>
        </p:nvSpPr>
        <p:spPr>
          <a:xfrm>
            <a:off x="882651" y="2696331"/>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55565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831061"/>
            <a:ext cx="8174038" cy="646331"/>
          </a:xfrm>
          <a:prstGeom prst="rect">
            <a:avLst/>
          </a:prstGeom>
          <a:ln w="28575" cmpd="sng">
            <a:solidFill>
              <a:srgbClr val="FFFFFF"/>
            </a:solidFill>
          </a:ln>
        </p:spPr>
        <p:txBody>
          <a:bodyPr vert="horz" lIns="274320" tIns="45720" rIns="274320" bIns="4572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638175"/>
            <a:ext cx="265112" cy="4505325"/>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8411956" y="638176"/>
            <a:ext cx="265112" cy="4074629"/>
          </a:xfrm>
          <a:prstGeom prst="rect">
            <a:avLst/>
          </a:prstGeom>
          <a:solidFill>
            <a:srgbClr val="00AFD7"/>
          </a:solidFill>
        </p:spPr>
        <p:txBody>
          <a:bodyPr vert="horz"/>
          <a:lstStyle>
            <a:lvl1pPr marL="0" indent="0">
              <a:buNone/>
              <a:defRPr baseline="0"/>
            </a:lvl1pPr>
          </a:lstStyle>
          <a:p>
            <a:pPr lvl="0"/>
            <a:r>
              <a:rPr lang="en-US" dirty="0"/>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888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4" name="Text Placeholder 3"/>
          <p:cNvSpPr>
            <a:spLocks noGrp="1"/>
          </p:cNvSpPr>
          <p:nvPr>
            <p:ph type="body" sz="quarter" idx="12" hasCustomPrompt="1"/>
          </p:nvPr>
        </p:nvSpPr>
        <p:spPr>
          <a:xfrm>
            <a:off x="340786" y="1029747"/>
            <a:ext cx="8439148" cy="3356378"/>
          </a:xfrm>
          <a:prstGeom prst="rect">
            <a:avLst/>
          </a:prstGeom>
        </p:spPr>
        <p:txBody>
          <a:bodyPr vert="horz"/>
          <a:lstStyle>
            <a:lvl1pPr marL="342900" indent="-342900">
              <a:buFont typeface="Arial"/>
              <a:buChar char="•"/>
              <a:defRPr sz="2400" baseline="0"/>
            </a:lvl1pPr>
          </a:lstStyle>
          <a:p>
            <a:pPr lvl="0"/>
            <a:r>
              <a:rPr lang="en-US" dirty="0"/>
              <a:t>Click to add copy</a:t>
            </a: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662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75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298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51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51435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a:t>Drag and drop photo here</a:t>
            </a:r>
          </a:p>
        </p:txBody>
      </p:sp>
      <p:sp>
        <p:nvSpPr>
          <p:cNvPr id="15" name="Text Placeholder 14"/>
          <p:cNvSpPr>
            <a:spLocks noGrp="1"/>
          </p:cNvSpPr>
          <p:nvPr>
            <p:ph type="body" sz="quarter" idx="13" hasCustomPrompt="1"/>
          </p:nvPr>
        </p:nvSpPr>
        <p:spPr>
          <a:xfrm>
            <a:off x="7583491" y="-15479"/>
            <a:ext cx="433387" cy="5174457"/>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16" name="Text Placeholder 14"/>
          <p:cNvSpPr>
            <a:spLocks noGrp="1"/>
          </p:cNvSpPr>
          <p:nvPr>
            <p:ph type="body" sz="quarter" idx="14" hasCustomPrompt="1"/>
          </p:nvPr>
        </p:nvSpPr>
        <p:spPr>
          <a:xfrm>
            <a:off x="8016878" y="-15479"/>
            <a:ext cx="1127125" cy="5174457"/>
          </a:xfrm>
          <a:prstGeom prst="rect">
            <a:avLst/>
          </a:prstGeom>
          <a:solidFill>
            <a:schemeClr val="accent1"/>
          </a:solidFill>
        </p:spPr>
        <p:txBody>
          <a:bodyPr vert="horz"/>
          <a:lstStyle>
            <a:lvl1pPr marL="0" indent="0">
              <a:buNone/>
              <a:defRPr>
                <a:solidFill>
                  <a:schemeClr val="accent1"/>
                </a:solidFill>
              </a:defRPr>
            </a:lvl1pPr>
          </a:lstStyle>
          <a:p>
            <a:pPr lvl="0"/>
            <a:r>
              <a:rPr lang="en-US" dirty="0"/>
              <a:t> </a:t>
            </a:r>
          </a:p>
          <a:p>
            <a:pPr lvl="0"/>
            <a:r>
              <a:rPr lang="en-US" dirty="0"/>
              <a:t> </a:t>
            </a:r>
          </a:p>
          <a:p>
            <a:pPr lvl="0"/>
            <a:r>
              <a:rPr lang="en-US" dirty="0"/>
              <a:t> </a:t>
            </a:r>
          </a:p>
          <a:p>
            <a:pPr lvl="0"/>
            <a:r>
              <a:rPr lang="en-US" dirty="0"/>
              <a:t> </a:t>
            </a:r>
          </a:p>
          <a:p>
            <a:pPr lvl="0"/>
            <a:r>
              <a:rPr lang="en-US" dirty="0"/>
              <a:t> </a:t>
            </a:r>
          </a:p>
        </p:txBody>
      </p:sp>
      <p:sp>
        <p:nvSpPr>
          <p:cNvPr id="11" name="Text Placeholder 10"/>
          <p:cNvSpPr>
            <a:spLocks noGrp="1"/>
          </p:cNvSpPr>
          <p:nvPr>
            <p:ph type="body" sz="quarter" idx="11" hasCustomPrompt="1"/>
          </p:nvPr>
        </p:nvSpPr>
        <p:spPr>
          <a:xfrm>
            <a:off x="-14111" y="3748282"/>
            <a:ext cx="6153150" cy="715580"/>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a:t>Persons Name</a:t>
            </a:r>
          </a:p>
        </p:txBody>
      </p:sp>
      <p:sp>
        <p:nvSpPr>
          <p:cNvPr id="12" name="Text Placeholder 10"/>
          <p:cNvSpPr>
            <a:spLocks noGrp="1"/>
          </p:cNvSpPr>
          <p:nvPr>
            <p:ph type="body" sz="quarter" idx="12" hasCustomPrompt="1"/>
          </p:nvPr>
        </p:nvSpPr>
        <p:spPr>
          <a:xfrm>
            <a:off x="534917" y="4085464"/>
            <a:ext cx="5610225" cy="264319"/>
          </a:xfrm>
          <a:prstGeom prst="rect">
            <a:avLst/>
          </a:prstGeom>
        </p:spPr>
        <p:txBody>
          <a:bodyPr vert="horz"/>
          <a:lstStyle>
            <a:lvl1pPr marL="0" indent="0">
              <a:buNone/>
              <a:defRPr sz="1800" b="0" baseline="0">
                <a:solidFill>
                  <a:schemeClr val="tx1"/>
                </a:solidFill>
              </a:defRPr>
            </a:lvl1pPr>
          </a:lstStyle>
          <a:p>
            <a:pPr lvl="0"/>
            <a:r>
              <a:rPr lang="en-US" dirty="0"/>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055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52231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oclc.org/bibformats/en/input.html"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hyperlink" Target="http://www.oclc.org/en/events/cataloging-defensively.html" TargetMode="External"/><Relationship Id="rId4" Type="http://schemas.openxmlformats.org/officeDocument/2006/relationships/hyperlink" Target="http://www.ala.org/alcts/sites/ala.org.alcts/files/content/resources/org/cat/differences07.pdf"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hyperlink" Target="http://www.oclc.org/en/events/cataloging-defensively.html"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hyperlink" Target="http://www.ala.org/alcts/sites/ala.org.alcts/files/content/resources/org/cat/differences07.pdf" TargetMode="External"/><Relationship Id="rId5" Type="http://schemas.openxmlformats.org/officeDocument/2006/relationships/hyperlink" Target="http://www.oclc.org/bibformats/en/input.html" TargetMode="External"/><Relationship Id="rId4" Type="http://schemas.openxmlformats.org/officeDocument/2006/relationships/hyperlink" Target="mailto:askqc@oclc.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4"/>
          <p:cNvSpPr>
            <a:spLocks noGrp="1"/>
          </p:cNvSpPr>
          <p:nvPr>
            <p:ph type="body" sz="quarter" idx="12"/>
          </p:nvPr>
        </p:nvSpPr>
        <p:spPr>
          <a:xfrm>
            <a:off x="2" y="1045182"/>
            <a:ext cx="3224922" cy="815608"/>
          </a:xfrm>
        </p:spPr>
        <p:txBody>
          <a:bodyPr/>
          <a:lstStyle/>
          <a:p>
            <a:r>
              <a:rPr lang="en-US" dirty="0"/>
              <a:t>Virtual AskQC Office Hours</a:t>
            </a:r>
          </a:p>
          <a:p>
            <a:r>
              <a:rPr lang="en-US" dirty="0"/>
              <a:t>2018 February 28</a:t>
            </a:r>
          </a:p>
        </p:txBody>
      </p:sp>
      <p:sp>
        <p:nvSpPr>
          <p:cNvPr id="36" name="Text Placeholder 35"/>
          <p:cNvSpPr>
            <a:spLocks noGrp="1"/>
          </p:cNvSpPr>
          <p:nvPr>
            <p:ph type="body" sz="quarter" idx="16"/>
          </p:nvPr>
        </p:nvSpPr>
        <p:spPr>
          <a:xfrm>
            <a:off x="779470" y="2068398"/>
            <a:ext cx="8053634" cy="976460"/>
          </a:xfrm>
        </p:spPr>
        <p:txBody>
          <a:bodyPr>
            <a:noAutofit/>
          </a:bodyPr>
          <a:lstStyle/>
          <a:p>
            <a:pPr algn="ctr"/>
            <a:r>
              <a:rPr lang="en-US" sz="2400" dirty="0"/>
              <a:t>Cataloging Defensively With Edition Statements</a:t>
            </a:r>
          </a:p>
        </p:txBody>
      </p:sp>
      <p:sp>
        <p:nvSpPr>
          <p:cNvPr id="37" name="Text Placeholder 36"/>
          <p:cNvSpPr>
            <a:spLocks noGrp="1"/>
          </p:cNvSpPr>
          <p:nvPr>
            <p:ph type="body" sz="quarter" idx="17"/>
          </p:nvPr>
        </p:nvSpPr>
        <p:spPr>
          <a:xfrm>
            <a:off x="728694" y="3422960"/>
            <a:ext cx="1860270" cy="400110"/>
          </a:xfrm>
        </p:spPr>
        <p:txBody>
          <a:bodyPr/>
          <a:lstStyle/>
          <a:p>
            <a:r>
              <a:rPr lang="en-US" dirty="0"/>
              <a:t>Jay Weitz</a:t>
            </a:r>
          </a:p>
        </p:txBody>
      </p:sp>
      <p:sp>
        <p:nvSpPr>
          <p:cNvPr id="38" name="Text Placeholder 37"/>
          <p:cNvSpPr>
            <a:spLocks noGrp="1"/>
          </p:cNvSpPr>
          <p:nvPr>
            <p:ph type="body" sz="quarter" idx="18"/>
          </p:nvPr>
        </p:nvSpPr>
        <p:spPr>
          <a:xfrm>
            <a:off x="728695" y="3912072"/>
            <a:ext cx="4119076" cy="600164"/>
          </a:xfrm>
        </p:spPr>
        <p:txBody>
          <a:bodyPr/>
          <a:lstStyle/>
          <a:p>
            <a:pPr marL="342900" indent="-342900">
              <a:lnSpc>
                <a:spcPct val="90000"/>
              </a:lnSpc>
            </a:pPr>
            <a:r>
              <a:rPr lang="en-US" sz="1800" dirty="0"/>
              <a:t>Senior Consulting Database Specialist</a:t>
            </a:r>
          </a:p>
          <a:p>
            <a:pPr marL="342900" indent="-342900">
              <a:lnSpc>
                <a:spcPct val="90000"/>
              </a:lnSpc>
            </a:pPr>
            <a:r>
              <a:rPr lang="en-US" sz="1800" dirty="0"/>
              <a:t>Metadata Quality Division, OCLC</a:t>
            </a:r>
          </a:p>
        </p:txBody>
      </p:sp>
    </p:spTree>
    <p:extLst>
      <p:ext uri="{BB962C8B-B14F-4D97-AF65-F5344CB8AC3E}">
        <p14:creationId xmlns:p14="http://schemas.microsoft.com/office/powerpoint/2010/main" val="68608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2529" y="847066"/>
            <a:ext cx="4201508" cy="3603348"/>
          </a:xfrm>
        </p:spPr>
        <p:txBody>
          <a:bodyPr/>
          <a:lstStyle/>
          <a:p>
            <a:pPr marL="0" indent="0">
              <a:buNone/>
            </a:pPr>
            <a:r>
              <a:rPr lang="en-US" sz="2000" dirty="0"/>
              <a:t>020      9781844364459</a:t>
            </a:r>
          </a:p>
          <a:p>
            <a:pPr marL="0" indent="0">
              <a:buNone/>
            </a:pPr>
            <a:r>
              <a:rPr lang="en-US" sz="2000" dirty="0"/>
              <a:t>020      1844364453</a:t>
            </a:r>
          </a:p>
          <a:p>
            <a:pPr marL="0" indent="0">
              <a:buNone/>
            </a:pPr>
            <a:r>
              <a:rPr lang="en-US" sz="2000" dirty="0"/>
              <a:t>245 00 Flight of fancy / $c [edited by Lynda Brennan].</a:t>
            </a:r>
          </a:p>
          <a:p>
            <a:pPr marL="0" indent="0">
              <a:buNone/>
            </a:pPr>
            <a:r>
              <a:rPr lang="en-US" sz="2000" dirty="0">
                <a:solidFill>
                  <a:srgbClr val="FF0000"/>
                </a:solidFill>
              </a:rPr>
              <a:t>250      South East Counties of England ed.</a:t>
            </a:r>
          </a:p>
          <a:p>
            <a:pPr marL="0" indent="0">
              <a:buNone/>
            </a:pPr>
            <a:r>
              <a:rPr lang="en-US" sz="2000" dirty="0"/>
              <a:t>260      London : $b United Press, $c 2006.</a:t>
            </a:r>
          </a:p>
          <a:p>
            <a:pPr>
              <a:buAutoNum type="arabicPlain" startAt="300"/>
            </a:pPr>
            <a:r>
              <a:rPr lang="en-US" sz="2000" dirty="0"/>
              <a:t>      127 pages ; $c 21 cm</a:t>
            </a:r>
          </a:p>
          <a:p>
            <a:pPr marL="0" indent="0">
              <a:buNone/>
            </a:pPr>
            <a:r>
              <a:rPr lang="en-US" sz="2000" dirty="0"/>
              <a:t>700 1   Brennan, Lynda.</a:t>
            </a:r>
          </a:p>
        </p:txBody>
      </p:sp>
      <p:sp>
        <p:nvSpPr>
          <p:cNvPr id="4" name="Content Placeholder 3"/>
          <p:cNvSpPr>
            <a:spLocks noGrp="1"/>
          </p:cNvSpPr>
          <p:nvPr>
            <p:ph sz="half" idx="2"/>
          </p:nvPr>
        </p:nvSpPr>
        <p:spPr>
          <a:xfrm>
            <a:off x="4562573" y="847066"/>
            <a:ext cx="4270876" cy="3921166"/>
          </a:xfrm>
        </p:spPr>
        <p:txBody>
          <a:bodyPr/>
          <a:lstStyle/>
          <a:p>
            <a:pPr marL="0" indent="0">
              <a:buNone/>
            </a:pPr>
            <a:r>
              <a:rPr lang="en-US" sz="2000" dirty="0"/>
              <a:t>020      9781844364428</a:t>
            </a:r>
          </a:p>
          <a:p>
            <a:pPr marL="0" indent="0">
              <a:buNone/>
            </a:pPr>
            <a:r>
              <a:rPr lang="en-US" sz="2000" dirty="0"/>
              <a:t>020      1844364429</a:t>
            </a:r>
          </a:p>
          <a:p>
            <a:pPr marL="0" indent="0">
              <a:buNone/>
            </a:pPr>
            <a:r>
              <a:rPr lang="en-US" sz="2000" dirty="0"/>
              <a:t>245 00  Flight of fancy / $c [edited by Lynda Brennan].</a:t>
            </a:r>
          </a:p>
          <a:p>
            <a:pPr marL="0" indent="0">
              <a:buNone/>
            </a:pPr>
            <a:r>
              <a:rPr lang="en-US" sz="2000" dirty="0">
                <a:solidFill>
                  <a:srgbClr val="FF0000"/>
                </a:solidFill>
              </a:rPr>
              <a:t>250       North East of England ed.</a:t>
            </a:r>
          </a:p>
          <a:p>
            <a:pPr marL="0" indent="0">
              <a:buNone/>
            </a:pPr>
            <a:r>
              <a:rPr lang="en-US" sz="2000" dirty="0"/>
              <a:t>260       London : $b United Press, $c 2006.</a:t>
            </a:r>
          </a:p>
          <a:p>
            <a:pPr>
              <a:buAutoNum type="arabicPlain" startAt="300"/>
            </a:pPr>
            <a:r>
              <a:rPr lang="en-US" sz="2000" dirty="0"/>
              <a:t>       122 pages ; $c 21 cm</a:t>
            </a:r>
          </a:p>
          <a:p>
            <a:pPr marL="0" indent="0">
              <a:buNone/>
            </a:pPr>
            <a:r>
              <a:rPr lang="en-US" sz="2000" dirty="0"/>
              <a:t>700 1    Brennan, Lynda.</a:t>
            </a:r>
          </a:p>
        </p:txBody>
      </p:sp>
      <p:sp>
        <p:nvSpPr>
          <p:cNvPr id="5" name="Title 3"/>
          <p:cNvSpPr>
            <a:spLocks noGrp="1"/>
          </p:cNvSpPr>
          <p:nvPr>
            <p:ph type="title"/>
          </p:nvPr>
        </p:nvSpPr>
        <p:spPr>
          <a:xfrm>
            <a:off x="357952" y="136619"/>
            <a:ext cx="8428096" cy="436025"/>
          </a:xfrm>
          <a:ln w="12700">
            <a:solidFill>
              <a:schemeClr val="tx1"/>
            </a:solidFill>
          </a:ln>
        </p:spPr>
        <p:txBody>
          <a:bodyPr/>
          <a:lstStyle/>
          <a:p>
            <a:r>
              <a:rPr lang="en-US" sz="1900" b="1" dirty="0">
                <a:solidFill>
                  <a:srgbClr val="1F497D"/>
                </a:solidFill>
              </a:rPr>
              <a:t>Cataloging Defensively With Edition Statements</a:t>
            </a:r>
            <a:r>
              <a:rPr lang="en-US" sz="1900" b="1" dirty="0">
                <a:solidFill>
                  <a:schemeClr val="tx2"/>
                </a:solidFill>
                <a:latin typeface="+mn-lt"/>
                <a:ea typeface="+mn-ea"/>
                <a:cs typeface="+mn-cs"/>
              </a:rPr>
              <a:t>:  Geographic Coverage</a:t>
            </a:r>
          </a:p>
        </p:txBody>
      </p:sp>
    </p:spTree>
    <p:extLst>
      <p:ext uri="{BB962C8B-B14F-4D97-AF65-F5344CB8AC3E}">
        <p14:creationId xmlns:p14="http://schemas.microsoft.com/office/powerpoint/2010/main" val="1594239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1449" y="857250"/>
            <a:ext cx="4243533" cy="3790163"/>
          </a:xfrm>
        </p:spPr>
        <p:txBody>
          <a:bodyPr/>
          <a:lstStyle/>
          <a:p>
            <a:pPr marL="0" indent="0">
              <a:buNone/>
            </a:pPr>
            <a:r>
              <a:rPr lang="en-US" sz="1800" dirty="0"/>
              <a:t>020      9788434312203</a:t>
            </a:r>
          </a:p>
          <a:p>
            <a:pPr marL="0" indent="0">
              <a:buNone/>
            </a:pPr>
            <a:r>
              <a:rPr lang="en-US" sz="1800" dirty="0"/>
              <a:t>020      8434312204</a:t>
            </a:r>
          </a:p>
          <a:p>
            <a:pPr marL="0" indent="0">
              <a:buNone/>
            </a:pPr>
            <a:r>
              <a:rPr lang="en-US" sz="1800" dirty="0"/>
              <a:t>100 1    Wilson, Sarah, $d 1956-</a:t>
            </a:r>
          </a:p>
          <a:p>
            <a:pPr marL="0" indent="0">
              <a:buNone/>
            </a:pPr>
            <a:r>
              <a:rPr lang="en-US" sz="1800" dirty="0"/>
              <a:t>245 10  Henri Matisse / $c Sarah Wilson.</a:t>
            </a:r>
          </a:p>
          <a:p>
            <a:pPr marL="0" indent="0">
              <a:buNone/>
            </a:pPr>
            <a:r>
              <a:rPr lang="en-US" sz="1800" dirty="0">
                <a:solidFill>
                  <a:srgbClr val="FF0000"/>
                </a:solidFill>
              </a:rPr>
              <a:t>250       [Spanish edition]</a:t>
            </a:r>
          </a:p>
          <a:p>
            <a:pPr marL="0" indent="0">
              <a:buNone/>
            </a:pPr>
            <a:r>
              <a:rPr lang="en-US" sz="1800" dirty="0"/>
              <a:t>260       Barcelona : $b </a:t>
            </a:r>
            <a:r>
              <a:rPr lang="vi-VN" sz="1800" dirty="0"/>
              <a:t>Polígrafa</a:t>
            </a:r>
            <a:r>
              <a:rPr lang="en-US" sz="1800" dirty="0"/>
              <a:t>, $c 2009.</a:t>
            </a:r>
          </a:p>
          <a:p>
            <a:pPr marL="0" indent="0">
              <a:buNone/>
            </a:pPr>
            <a:r>
              <a:rPr lang="en-US" sz="1800" dirty="0"/>
              <a:t>300       96 pages : $b color illustrations ; $c 28 cm</a:t>
            </a:r>
          </a:p>
          <a:p>
            <a:pPr marL="0" indent="0">
              <a:buNone/>
            </a:pPr>
            <a:r>
              <a:rPr lang="en-US" sz="1800" dirty="0"/>
              <a:t>546       Text in Spanish.</a:t>
            </a:r>
          </a:p>
          <a:p>
            <a:pPr marL="0" indent="0">
              <a:buNone/>
            </a:pPr>
            <a:r>
              <a:rPr lang="en-US" sz="1800" dirty="0"/>
              <a:t>500       English edition also available.</a:t>
            </a:r>
          </a:p>
        </p:txBody>
      </p:sp>
      <p:sp>
        <p:nvSpPr>
          <p:cNvPr id="4" name="Content Placeholder 3"/>
          <p:cNvSpPr>
            <a:spLocks noGrp="1"/>
          </p:cNvSpPr>
          <p:nvPr>
            <p:ph sz="half" idx="2"/>
          </p:nvPr>
        </p:nvSpPr>
        <p:spPr>
          <a:xfrm>
            <a:off x="4495801" y="857249"/>
            <a:ext cx="4419599" cy="3790163"/>
          </a:xfrm>
        </p:spPr>
        <p:txBody>
          <a:bodyPr/>
          <a:lstStyle/>
          <a:p>
            <a:pPr marL="0" indent="0">
              <a:buNone/>
            </a:pPr>
            <a:r>
              <a:rPr lang="en-US" sz="1800" dirty="0"/>
              <a:t>020      9788434312197</a:t>
            </a:r>
          </a:p>
          <a:p>
            <a:pPr marL="0" indent="0">
              <a:buNone/>
            </a:pPr>
            <a:r>
              <a:rPr lang="en-US" sz="1800" dirty="0"/>
              <a:t>020      8434312190</a:t>
            </a:r>
          </a:p>
          <a:p>
            <a:pPr marL="0" indent="0">
              <a:buNone/>
            </a:pPr>
            <a:r>
              <a:rPr lang="en-US" sz="1800" dirty="0"/>
              <a:t>100 1    Wilson, Sarah, $d 1956-</a:t>
            </a:r>
          </a:p>
          <a:p>
            <a:pPr marL="0" indent="0">
              <a:buNone/>
            </a:pPr>
            <a:r>
              <a:rPr lang="en-US" sz="1800" dirty="0"/>
              <a:t>245 10  Henri Matisse / $c Sarah Wilson.</a:t>
            </a:r>
          </a:p>
          <a:p>
            <a:pPr marL="0" indent="0">
              <a:buNone/>
            </a:pPr>
            <a:r>
              <a:rPr lang="en-US" sz="1800" dirty="0">
                <a:solidFill>
                  <a:srgbClr val="FF0000"/>
                </a:solidFill>
              </a:rPr>
              <a:t>250       [English edition]</a:t>
            </a:r>
          </a:p>
          <a:p>
            <a:pPr marL="0" indent="0">
              <a:buNone/>
            </a:pPr>
            <a:r>
              <a:rPr lang="en-US" sz="1800" dirty="0"/>
              <a:t>260       Barcelona : $b </a:t>
            </a:r>
            <a:r>
              <a:rPr lang="en-US" sz="1800" dirty="0" err="1"/>
              <a:t>Polígrafa</a:t>
            </a:r>
            <a:r>
              <a:rPr lang="en-US" sz="1800" dirty="0"/>
              <a:t>, $c 2009.</a:t>
            </a:r>
          </a:p>
          <a:p>
            <a:pPr marL="0" indent="0">
              <a:buNone/>
            </a:pPr>
            <a:r>
              <a:rPr lang="en-US" sz="1800" dirty="0"/>
              <a:t>300       95 pages : $b color illustrations ; $c 29 cm</a:t>
            </a:r>
          </a:p>
          <a:p>
            <a:pPr marL="0" indent="0">
              <a:buNone/>
            </a:pPr>
            <a:r>
              <a:rPr lang="en-US" sz="1800" dirty="0"/>
              <a:t>546       Text in English.</a:t>
            </a:r>
          </a:p>
          <a:p>
            <a:pPr marL="0" indent="0">
              <a:buNone/>
            </a:pPr>
            <a:r>
              <a:rPr lang="en-US" sz="1800" dirty="0"/>
              <a:t>500       Spanish edition also available.</a:t>
            </a:r>
          </a:p>
        </p:txBody>
      </p:sp>
      <p:sp>
        <p:nvSpPr>
          <p:cNvPr id="5" name="Title 3"/>
          <p:cNvSpPr>
            <a:spLocks noGrp="1"/>
          </p:cNvSpPr>
          <p:nvPr>
            <p:ph type="title"/>
          </p:nvPr>
        </p:nvSpPr>
        <p:spPr>
          <a:xfrm>
            <a:off x="626097" y="213123"/>
            <a:ext cx="7829745" cy="418474"/>
          </a:xfrm>
          <a:ln w="12700">
            <a:solidFill>
              <a:schemeClr val="tx1"/>
            </a:solidFill>
          </a:ln>
        </p:spPr>
        <p:txBody>
          <a:bodyPr/>
          <a:lstStyle/>
          <a:p>
            <a:r>
              <a:rPr lang="en-US" sz="2100" b="1" dirty="0">
                <a:solidFill>
                  <a:srgbClr val="1F497D"/>
                </a:solidFill>
              </a:rPr>
              <a:t>Cataloging Defensively With Edition Statements</a:t>
            </a:r>
            <a:r>
              <a:rPr lang="en-US" sz="2100" b="1" dirty="0">
                <a:solidFill>
                  <a:schemeClr val="tx2"/>
                </a:solidFill>
                <a:latin typeface="+mn-lt"/>
                <a:ea typeface="+mn-ea"/>
                <a:cs typeface="+mn-cs"/>
              </a:rPr>
              <a:t>:  Language</a:t>
            </a:r>
          </a:p>
        </p:txBody>
      </p:sp>
    </p:spTree>
    <p:extLst>
      <p:ext uri="{BB962C8B-B14F-4D97-AF65-F5344CB8AC3E}">
        <p14:creationId xmlns:p14="http://schemas.microsoft.com/office/powerpoint/2010/main" val="2353356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1449" y="857251"/>
            <a:ext cx="4243533" cy="3559753"/>
          </a:xfrm>
        </p:spPr>
        <p:txBody>
          <a:bodyPr/>
          <a:lstStyle/>
          <a:p>
            <a:pPr marL="0" indent="0">
              <a:buNone/>
            </a:pPr>
            <a:r>
              <a:rPr lang="en-US" sz="1200" dirty="0"/>
              <a:t>245 00  </a:t>
            </a:r>
            <a:r>
              <a:rPr lang="en-US" sz="1200" dirty="0" err="1"/>
              <a:t>Nuovo</a:t>
            </a:r>
            <a:r>
              <a:rPr lang="en-US" sz="1200" dirty="0"/>
              <a:t> Cinema Paradiso / </a:t>
            </a:r>
            <a:r>
              <a:rPr lang="en-US" sz="1200" dirty="0" err="1"/>
              <a:t>ǂc</a:t>
            </a:r>
            <a:r>
              <a:rPr lang="en-US" sz="1200" dirty="0"/>
              <a:t> Miramax Films ; un film de Giuseppe </a:t>
            </a:r>
            <a:r>
              <a:rPr lang="en-US" sz="1200" dirty="0" err="1"/>
              <a:t>Tornatore</a:t>
            </a:r>
            <a:r>
              <a:rPr lang="en-US" sz="1200" dirty="0"/>
              <a:t> ; </a:t>
            </a:r>
            <a:r>
              <a:rPr lang="en-US" sz="1200" dirty="0" err="1"/>
              <a:t>prodotto</a:t>
            </a:r>
            <a:r>
              <a:rPr lang="en-US" sz="1200" dirty="0"/>
              <a:t> da Franco </a:t>
            </a:r>
            <a:r>
              <a:rPr lang="en-US" sz="1200" dirty="0" err="1"/>
              <a:t>Cristaldi</a:t>
            </a:r>
            <a:r>
              <a:rPr lang="en-US" sz="1200" dirty="0"/>
              <a:t>.</a:t>
            </a:r>
          </a:p>
          <a:p>
            <a:pPr marL="0" indent="0">
              <a:buNone/>
            </a:pPr>
            <a:r>
              <a:rPr lang="en-US" sz="1200" dirty="0"/>
              <a:t>246 1    </a:t>
            </a:r>
            <a:r>
              <a:rPr lang="en-US" sz="1200" dirty="0" err="1"/>
              <a:t>ǂi</a:t>
            </a:r>
            <a:r>
              <a:rPr lang="en-US" sz="1200" dirty="0"/>
              <a:t> Title on videocassette label and box: </a:t>
            </a:r>
            <a:r>
              <a:rPr lang="en-US" sz="1200" dirty="0" err="1"/>
              <a:t>ǂa</a:t>
            </a:r>
            <a:r>
              <a:rPr lang="en-US" sz="1200" dirty="0"/>
              <a:t> Cinema Paradiso</a:t>
            </a:r>
          </a:p>
          <a:p>
            <a:pPr marL="0" indent="0">
              <a:buNone/>
            </a:pPr>
            <a:r>
              <a:rPr lang="en-US" sz="1200" dirty="0"/>
              <a:t>260       New York, NY : </a:t>
            </a:r>
            <a:r>
              <a:rPr lang="en-US" sz="1200" dirty="0" err="1"/>
              <a:t>ǂb</a:t>
            </a:r>
            <a:r>
              <a:rPr lang="en-US" sz="1200" dirty="0"/>
              <a:t> HBO Video, </a:t>
            </a:r>
            <a:r>
              <a:rPr lang="en-US" sz="1200" dirty="0" err="1"/>
              <a:t>ǂc</a:t>
            </a:r>
            <a:r>
              <a:rPr lang="en-US" sz="1200" dirty="0"/>
              <a:t> c1990.</a:t>
            </a:r>
          </a:p>
          <a:p>
            <a:pPr marL="0" indent="0">
              <a:buNone/>
            </a:pPr>
            <a:r>
              <a:rPr lang="en-US" sz="1200" dirty="0"/>
              <a:t>300       1 videocassette (121 min.) : </a:t>
            </a:r>
            <a:r>
              <a:rPr lang="en-US" sz="1200" dirty="0" err="1"/>
              <a:t>ǂb</a:t>
            </a:r>
            <a:r>
              <a:rPr lang="en-US" sz="1200" dirty="0"/>
              <a:t> sd., col. ; </a:t>
            </a:r>
            <a:r>
              <a:rPr lang="en-US" sz="1200" dirty="0" err="1"/>
              <a:t>ǂc</a:t>
            </a:r>
            <a:r>
              <a:rPr lang="en-US" sz="1200" dirty="0"/>
              <a:t> 1/2 in.</a:t>
            </a:r>
          </a:p>
          <a:p>
            <a:pPr marL="0" indent="0">
              <a:buNone/>
            </a:pPr>
            <a:r>
              <a:rPr lang="en-US" sz="1200" dirty="0"/>
              <a:t>538       VHS format; hi-fi, mono.; Dolby NR on linear tracks.</a:t>
            </a:r>
          </a:p>
          <a:p>
            <a:pPr marL="0" indent="0">
              <a:buNone/>
            </a:pPr>
            <a:r>
              <a:rPr lang="en-US" sz="1200" dirty="0">
                <a:solidFill>
                  <a:srgbClr val="FF0000"/>
                </a:solidFill>
              </a:rPr>
              <a:t>546       Italian with English subtitles.</a:t>
            </a:r>
          </a:p>
          <a:p>
            <a:pPr marL="0" indent="0">
              <a:buNone/>
            </a:pPr>
            <a:r>
              <a:rPr lang="en-US" sz="1200" dirty="0"/>
              <a:t>546       Closed captioned.</a:t>
            </a:r>
          </a:p>
          <a:p>
            <a:pPr marL="0" indent="0">
              <a:buNone/>
            </a:pPr>
            <a:r>
              <a:rPr lang="en-US" sz="1200" dirty="0"/>
              <a:t>511 1     Philippe </a:t>
            </a:r>
            <a:r>
              <a:rPr lang="en-US" sz="1200" dirty="0" err="1"/>
              <a:t>Noiret</a:t>
            </a:r>
            <a:r>
              <a:rPr lang="en-US" sz="1200" dirty="0"/>
              <a:t>, Jacques Perrin, Antonella </a:t>
            </a:r>
            <a:r>
              <a:rPr lang="en-US" sz="1200" dirty="0" err="1"/>
              <a:t>Attili</a:t>
            </a:r>
            <a:r>
              <a:rPr lang="en-US" sz="1200" dirty="0"/>
              <a:t>, </a:t>
            </a:r>
            <a:r>
              <a:rPr lang="en-US" sz="1200" dirty="0" err="1"/>
              <a:t>Pupella</a:t>
            </a:r>
            <a:r>
              <a:rPr lang="en-US" sz="1200" dirty="0"/>
              <a:t> Maggio, Salvatore Cascio, Marco </a:t>
            </a:r>
            <a:r>
              <a:rPr lang="en-US" sz="1200" dirty="0" err="1"/>
              <a:t>Leonardi</a:t>
            </a:r>
            <a:r>
              <a:rPr lang="en-US" sz="1200" dirty="0"/>
              <a:t>, Agnese Nano.</a:t>
            </a:r>
          </a:p>
          <a:p>
            <a:pPr marL="0" indent="0">
              <a:buNone/>
            </a:pPr>
            <a:r>
              <a:rPr lang="en-US" sz="1200" dirty="0"/>
              <a:t>508       Director/writer, Giuseppe </a:t>
            </a:r>
            <a:r>
              <a:rPr lang="en-US" sz="1200" dirty="0" err="1"/>
              <a:t>Tornatore</a:t>
            </a:r>
            <a:r>
              <a:rPr lang="en-US" sz="1200" dirty="0"/>
              <a:t> ; music, </a:t>
            </a:r>
            <a:r>
              <a:rPr lang="en-US" sz="1200" dirty="0" err="1"/>
              <a:t>Ennio</a:t>
            </a:r>
            <a:r>
              <a:rPr lang="en-US" sz="1200" dirty="0"/>
              <a:t> Morricone ; photography, </a:t>
            </a:r>
            <a:r>
              <a:rPr lang="en-US" sz="1200" dirty="0" err="1"/>
              <a:t>Blasco</a:t>
            </a:r>
            <a:r>
              <a:rPr lang="en-US" sz="1200" dirty="0"/>
              <a:t> </a:t>
            </a:r>
            <a:r>
              <a:rPr lang="en-US" sz="1200" dirty="0" err="1"/>
              <a:t>Giurato</a:t>
            </a:r>
            <a:r>
              <a:rPr lang="en-US" sz="1200" dirty="0"/>
              <a:t>.</a:t>
            </a:r>
          </a:p>
          <a:p>
            <a:pPr marL="0" indent="0">
              <a:buNone/>
            </a:pPr>
            <a:r>
              <a:rPr lang="en-US" sz="1200" dirty="0"/>
              <a:t>500       Originally released as an Italian-French motion picture, co-production of </a:t>
            </a:r>
            <a:r>
              <a:rPr lang="en-US" sz="1200" dirty="0" err="1"/>
              <a:t>Cristaldifilm</a:t>
            </a:r>
            <a:r>
              <a:rPr lang="en-US" sz="1200" dirty="0"/>
              <a:t>, Films Ariane, Rai/Tre, T.F.1 Film Productions in 1988.</a:t>
            </a:r>
          </a:p>
        </p:txBody>
      </p:sp>
      <p:sp>
        <p:nvSpPr>
          <p:cNvPr id="4" name="Content Placeholder 3"/>
          <p:cNvSpPr>
            <a:spLocks noGrp="1"/>
          </p:cNvSpPr>
          <p:nvPr>
            <p:ph sz="half" idx="2"/>
          </p:nvPr>
        </p:nvSpPr>
        <p:spPr>
          <a:xfrm>
            <a:off x="4495801" y="857249"/>
            <a:ext cx="4419599" cy="3760933"/>
          </a:xfrm>
        </p:spPr>
        <p:txBody>
          <a:bodyPr/>
          <a:lstStyle/>
          <a:p>
            <a:pPr marL="0" indent="0">
              <a:buNone/>
            </a:pPr>
            <a:r>
              <a:rPr lang="en-US" sz="1200" dirty="0"/>
              <a:t>245 00  </a:t>
            </a:r>
            <a:r>
              <a:rPr lang="en-US" sz="1200" dirty="0" err="1"/>
              <a:t>Nuovo</a:t>
            </a:r>
            <a:r>
              <a:rPr lang="en-US" sz="1200" dirty="0"/>
              <a:t> Cinema Paradiso / </a:t>
            </a:r>
            <a:r>
              <a:rPr lang="en-US" sz="1200" dirty="0" err="1"/>
              <a:t>ǂc</a:t>
            </a:r>
            <a:r>
              <a:rPr lang="en-US" sz="1200" dirty="0"/>
              <a:t> Miramax Films ; Franco </a:t>
            </a:r>
            <a:r>
              <a:rPr lang="en-US" sz="1200" dirty="0" err="1"/>
              <a:t>Cristaldi</a:t>
            </a:r>
            <a:r>
              <a:rPr lang="en-US" sz="1200" dirty="0"/>
              <a:t> </a:t>
            </a:r>
            <a:r>
              <a:rPr lang="en-US" sz="1200" dirty="0" err="1"/>
              <a:t>presenta</a:t>
            </a:r>
            <a:r>
              <a:rPr lang="en-US" sz="1200" dirty="0"/>
              <a:t> un film di Giuseppe </a:t>
            </a:r>
            <a:r>
              <a:rPr lang="en-US" sz="1200" dirty="0" err="1"/>
              <a:t>Tornatore</a:t>
            </a:r>
            <a:r>
              <a:rPr lang="en-US" sz="1200" dirty="0"/>
              <a:t> ; </a:t>
            </a:r>
            <a:r>
              <a:rPr lang="en-US" sz="1200" dirty="0" err="1"/>
              <a:t>una</a:t>
            </a:r>
            <a:r>
              <a:rPr lang="en-US" sz="1200" dirty="0"/>
              <a:t> </a:t>
            </a:r>
            <a:r>
              <a:rPr lang="en-US" sz="1200" dirty="0" err="1"/>
              <a:t>coproduzione</a:t>
            </a:r>
            <a:r>
              <a:rPr lang="en-US" sz="1200" dirty="0"/>
              <a:t> </a:t>
            </a:r>
            <a:r>
              <a:rPr lang="en-US" sz="1200" dirty="0" err="1"/>
              <a:t>Cristaldifilm</a:t>
            </a:r>
            <a:r>
              <a:rPr lang="en-US" sz="1200" dirty="0"/>
              <a:t> (Roma), Films Ariane (</a:t>
            </a:r>
            <a:r>
              <a:rPr lang="en-US" sz="1200" dirty="0" err="1"/>
              <a:t>Parigi</a:t>
            </a:r>
            <a:r>
              <a:rPr lang="en-US" sz="1200" dirty="0"/>
              <a:t>).</a:t>
            </a:r>
          </a:p>
          <a:p>
            <a:pPr marL="0" indent="0">
              <a:buNone/>
            </a:pPr>
            <a:r>
              <a:rPr lang="en-US" sz="1200" dirty="0"/>
              <a:t>246 1    </a:t>
            </a:r>
            <a:r>
              <a:rPr lang="en-US" sz="1200" dirty="0" err="1"/>
              <a:t>ǂi</a:t>
            </a:r>
            <a:r>
              <a:rPr lang="en-US" sz="1200" dirty="0"/>
              <a:t> Title on cassette label and container: </a:t>
            </a:r>
            <a:r>
              <a:rPr lang="en-US" sz="1200" dirty="0" err="1"/>
              <a:t>ǂa</a:t>
            </a:r>
            <a:r>
              <a:rPr lang="en-US" sz="1200" dirty="0"/>
              <a:t> Cinema Paradiso</a:t>
            </a:r>
          </a:p>
          <a:p>
            <a:pPr marL="0" indent="0">
              <a:buNone/>
            </a:pPr>
            <a:r>
              <a:rPr lang="en-US" sz="1200" dirty="0">
                <a:solidFill>
                  <a:srgbClr val="FF0000"/>
                </a:solidFill>
              </a:rPr>
              <a:t>250       Dubbed version.</a:t>
            </a:r>
          </a:p>
          <a:p>
            <a:pPr marL="0" indent="0">
              <a:buNone/>
            </a:pPr>
            <a:r>
              <a:rPr lang="en-US" sz="1200" dirty="0"/>
              <a:t>260       New York : </a:t>
            </a:r>
            <a:r>
              <a:rPr lang="en-US" sz="1200" dirty="0" err="1"/>
              <a:t>ǂb</a:t>
            </a:r>
            <a:r>
              <a:rPr lang="en-US" sz="1200" dirty="0"/>
              <a:t> HBO Video, </a:t>
            </a:r>
            <a:r>
              <a:rPr lang="en-US" sz="1200" dirty="0" err="1"/>
              <a:t>ǂc</a:t>
            </a:r>
            <a:r>
              <a:rPr lang="en-US" sz="1200" dirty="0"/>
              <a:t> c1990.</a:t>
            </a:r>
          </a:p>
          <a:p>
            <a:pPr marL="0" indent="0">
              <a:buNone/>
            </a:pPr>
            <a:r>
              <a:rPr lang="en-US" sz="1200" dirty="0"/>
              <a:t>300       1 videocassette (121 min.) : </a:t>
            </a:r>
            <a:r>
              <a:rPr lang="en-US" sz="1200" dirty="0" err="1"/>
              <a:t>ǂb</a:t>
            </a:r>
            <a:r>
              <a:rPr lang="en-US" sz="1200" dirty="0"/>
              <a:t> sd., col. ; </a:t>
            </a:r>
            <a:r>
              <a:rPr lang="en-US" sz="1200" dirty="0" err="1"/>
              <a:t>ǂc</a:t>
            </a:r>
            <a:r>
              <a:rPr lang="en-US" sz="1200" dirty="0"/>
              <a:t> 1/2 in.</a:t>
            </a:r>
          </a:p>
          <a:p>
            <a:pPr marL="0" indent="0">
              <a:buNone/>
            </a:pPr>
            <a:r>
              <a:rPr lang="en-US" sz="1200" dirty="0"/>
              <a:t>538       VHS Hi-fi, mono.</a:t>
            </a:r>
          </a:p>
          <a:p>
            <a:pPr marL="0" indent="0">
              <a:buNone/>
            </a:pPr>
            <a:r>
              <a:rPr lang="en-US" sz="1200" dirty="0">
                <a:solidFill>
                  <a:srgbClr val="FF0000"/>
                </a:solidFill>
              </a:rPr>
              <a:t>546       Dubbed in English.</a:t>
            </a:r>
          </a:p>
          <a:p>
            <a:pPr marL="0" indent="0">
              <a:buNone/>
            </a:pPr>
            <a:r>
              <a:rPr lang="en-US" sz="1200" dirty="0"/>
              <a:t>546       Closed-captioned.</a:t>
            </a:r>
          </a:p>
          <a:p>
            <a:pPr marL="0" indent="0">
              <a:buNone/>
            </a:pPr>
            <a:r>
              <a:rPr lang="en-US" sz="1200" dirty="0"/>
              <a:t>511 1     Philippe </a:t>
            </a:r>
            <a:r>
              <a:rPr lang="en-US" sz="1200" dirty="0" err="1"/>
              <a:t>Noiret</a:t>
            </a:r>
            <a:r>
              <a:rPr lang="en-US" sz="1200" dirty="0"/>
              <a:t>, Jacques Perrin, Antonella </a:t>
            </a:r>
            <a:r>
              <a:rPr lang="en-US" sz="1200" dirty="0" err="1"/>
              <a:t>Attili</a:t>
            </a:r>
            <a:r>
              <a:rPr lang="en-US" sz="1200" dirty="0"/>
              <a:t>, </a:t>
            </a:r>
            <a:r>
              <a:rPr lang="en-US" sz="1200" dirty="0" err="1"/>
              <a:t>Pupella</a:t>
            </a:r>
            <a:r>
              <a:rPr lang="en-US" sz="1200" dirty="0"/>
              <a:t> Maggio, Salvatore Cascio.</a:t>
            </a:r>
          </a:p>
          <a:p>
            <a:pPr marL="0" indent="0">
              <a:buNone/>
            </a:pPr>
            <a:r>
              <a:rPr lang="en-US" sz="1200" dirty="0"/>
              <a:t>508       Producer, Franco </a:t>
            </a:r>
            <a:r>
              <a:rPr lang="en-US" sz="1200" dirty="0" err="1"/>
              <a:t>Cristaldi</a:t>
            </a:r>
            <a:r>
              <a:rPr lang="en-US" sz="1200" dirty="0"/>
              <a:t> ; director/writer, Giuseppe </a:t>
            </a:r>
            <a:r>
              <a:rPr lang="en-US" sz="1200" dirty="0" err="1"/>
              <a:t>Tornatore</a:t>
            </a:r>
            <a:r>
              <a:rPr lang="en-US" sz="1200" dirty="0"/>
              <a:t> ; music, </a:t>
            </a:r>
            <a:r>
              <a:rPr lang="en-US" sz="1200" dirty="0" err="1"/>
              <a:t>Ennio</a:t>
            </a:r>
            <a:r>
              <a:rPr lang="en-US" sz="1200" dirty="0"/>
              <a:t> Morricone ; production design, Andrea </a:t>
            </a:r>
            <a:r>
              <a:rPr lang="en-US" sz="1200" dirty="0" err="1"/>
              <a:t>Crisanti</a:t>
            </a:r>
            <a:r>
              <a:rPr lang="en-US" sz="1200" dirty="0"/>
              <a:t> ; cinematography, </a:t>
            </a:r>
            <a:r>
              <a:rPr lang="en-US" sz="1200" dirty="0" err="1"/>
              <a:t>Blasco</a:t>
            </a:r>
            <a:r>
              <a:rPr lang="en-US" sz="1200" dirty="0"/>
              <a:t> </a:t>
            </a:r>
            <a:r>
              <a:rPr lang="en-US" sz="1200" dirty="0" err="1"/>
              <a:t>Giurato</a:t>
            </a:r>
            <a:r>
              <a:rPr lang="en-US" sz="1200" dirty="0"/>
              <a:t> ; film editor, Mario </a:t>
            </a:r>
            <a:r>
              <a:rPr lang="en-US" sz="1200" dirty="0" err="1"/>
              <a:t>Morra</a:t>
            </a:r>
            <a:r>
              <a:rPr lang="en-US" sz="1200" dirty="0"/>
              <a:t>.</a:t>
            </a:r>
          </a:p>
          <a:p>
            <a:pPr marL="0" indent="0">
              <a:buNone/>
            </a:pPr>
            <a:r>
              <a:rPr lang="en-US" sz="1200" dirty="0"/>
              <a:t>500       Videocassette release of the 1990 motion picture.</a:t>
            </a:r>
          </a:p>
        </p:txBody>
      </p:sp>
      <p:sp>
        <p:nvSpPr>
          <p:cNvPr id="5" name="Title 3"/>
          <p:cNvSpPr>
            <a:spLocks noGrp="1"/>
          </p:cNvSpPr>
          <p:nvPr>
            <p:ph type="title"/>
          </p:nvPr>
        </p:nvSpPr>
        <p:spPr>
          <a:xfrm>
            <a:off x="187060" y="215719"/>
            <a:ext cx="8455843" cy="510777"/>
          </a:xfrm>
          <a:ln w="12700">
            <a:solidFill>
              <a:schemeClr val="tx1"/>
            </a:solidFill>
          </a:ln>
        </p:spPr>
        <p:txBody>
          <a:bodyPr/>
          <a:lstStyle/>
          <a:p>
            <a:r>
              <a:rPr lang="en-US" sz="2300" b="1" dirty="0">
                <a:solidFill>
                  <a:srgbClr val="1F497D"/>
                </a:solidFill>
              </a:rPr>
              <a:t>Cataloging Defensively With Edition Statements</a:t>
            </a:r>
            <a:r>
              <a:rPr lang="en-US" sz="2300" b="1" dirty="0">
                <a:solidFill>
                  <a:schemeClr val="tx2"/>
                </a:solidFill>
              </a:rPr>
              <a:t>:  Language</a:t>
            </a:r>
            <a:endParaRPr lang="en-US" sz="2300" b="1" dirty="0">
              <a:solidFill>
                <a:schemeClr val="tx2"/>
              </a:solidFill>
              <a:latin typeface="+mn-lt"/>
              <a:ea typeface="+mn-ea"/>
              <a:cs typeface="+mn-cs"/>
            </a:endParaRPr>
          </a:p>
        </p:txBody>
      </p:sp>
    </p:spTree>
    <p:extLst>
      <p:ext uri="{BB962C8B-B14F-4D97-AF65-F5344CB8AC3E}">
        <p14:creationId xmlns:p14="http://schemas.microsoft.com/office/powerpoint/2010/main" val="1475107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1449" y="857250"/>
            <a:ext cx="4243533" cy="3790163"/>
          </a:xfrm>
        </p:spPr>
        <p:txBody>
          <a:bodyPr/>
          <a:lstStyle/>
          <a:p>
            <a:pPr marL="0" indent="0">
              <a:buNone/>
            </a:pPr>
            <a:r>
              <a:rPr lang="en-US" sz="1800" dirty="0"/>
              <a:t>100 1   </a:t>
            </a:r>
            <a:r>
              <a:rPr lang="en-US" sz="1800" dirty="0" err="1"/>
              <a:t>Spradling</a:t>
            </a:r>
            <a:r>
              <a:rPr lang="en-US" sz="1800" dirty="0"/>
              <a:t>, Robert L. </a:t>
            </a:r>
            <a:r>
              <a:rPr lang="en-US" sz="1800" dirty="0" err="1"/>
              <a:t>ǂq</a:t>
            </a:r>
            <a:r>
              <a:rPr lang="en-US" sz="1800" dirty="0"/>
              <a:t> (Robert Ledford)</a:t>
            </a:r>
          </a:p>
          <a:p>
            <a:pPr marL="0" indent="0">
              <a:buNone/>
            </a:pPr>
            <a:r>
              <a:rPr lang="en-US" sz="1800" dirty="0"/>
              <a:t>245 10 Error detection : </a:t>
            </a:r>
            <a:r>
              <a:rPr lang="en-US" sz="1800" dirty="0" err="1"/>
              <a:t>ǂb</a:t>
            </a:r>
            <a:r>
              <a:rPr lang="en-US" sz="1800" dirty="0"/>
              <a:t> exercises for the instrumental conductor / </a:t>
            </a:r>
            <a:r>
              <a:rPr lang="en-US" sz="1800" dirty="0" err="1"/>
              <a:t>ǂc</a:t>
            </a:r>
            <a:r>
              <a:rPr lang="en-US" sz="1800" dirty="0"/>
              <a:t> by Robert </a:t>
            </a:r>
            <a:r>
              <a:rPr lang="en-US" sz="1800" dirty="0" err="1"/>
              <a:t>Spradling</a:t>
            </a:r>
            <a:r>
              <a:rPr lang="en-US" sz="1800" dirty="0"/>
              <a:t>.</a:t>
            </a:r>
          </a:p>
          <a:p>
            <a:pPr marL="0" indent="0">
              <a:buNone/>
            </a:pPr>
            <a:r>
              <a:rPr lang="en-US" sz="1800" dirty="0">
                <a:solidFill>
                  <a:srgbClr val="FF0000"/>
                </a:solidFill>
              </a:rPr>
              <a:t>250      Student's edition.</a:t>
            </a:r>
          </a:p>
          <a:p>
            <a:pPr marL="0" indent="0">
              <a:buNone/>
            </a:pPr>
            <a:r>
              <a:rPr lang="en-US" sz="1800" dirty="0"/>
              <a:t>264  1  New York : </a:t>
            </a:r>
            <a:r>
              <a:rPr lang="en-US" sz="1800" dirty="0" err="1"/>
              <a:t>ǂb</a:t>
            </a:r>
            <a:r>
              <a:rPr lang="en-US" sz="1800" dirty="0"/>
              <a:t> Carl Fischer, </a:t>
            </a:r>
            <a:r>
              <a:rPr lang="en-US" sz="1800" dirty="0" err="1"/>
              <a:t>ǂc</a:t>
            </a:r>
            <a:r>
              <a:rPr lang="en-US" sz="1800" dirty="0"/>
              <a:t> [2010]</a:t>
            </a:r>
          </a:p>
          <a:p>
            <a:pPr marL="0" indent="0">
              <a:buNone/>
            </a:pPr>
            <a:r>
              <a:rPr lang="en-US" sz="1800" dirty="0"/>
              <a:t>264  4  </a:t>
            </a:r>
            <a:r>
              <a:rPr lang="en-US" sz="1800" dirty="0" err="1"/>
              <a:t>ǂc</a:t>
            </a:r>
            <a:r>
              <a:rPr lang="en-US" sz="1800" dirty="0"/>
              <a:t> ©2010</a:t>
            </a:r>
          </a:p>
          <a:p>
            <a:pPr marL="0" indent="0">
              <a:buNone/>
            </a:pPr>
            <a:r>
              <a:rPr lang="en-US" sz="1800" dirty="0"/>
              <a:t>300      1 score (95 pages) ; </a:t>
            </a:r>
            <a:r>
              <a:rPr lang="en-US" sz="1800" dirty="0" err="1"/>
              <a:t>ǂc</a:t>
            </a:r>
            <a:r>
              <a:rPr lang="en-US" sz="1800" dirty="0"/>
              <a:t> 31 cm</a:t>
            </a:r>
          </a:p>
          <a:p>
            <a:pPr marL="0" indent="0">
              <a:buNone/>
            </a:pPr>
            <a:r>
              <a:rPr lang="en-US" sz="1800" dirty="0"/>
              <a:t>504      Includes bibliographical references (page 13).</a:t>
            </a:r>
          </a:p>
        </p:txBody>
      </p:sp>
      <p:sp>
        <p:nvSpPr>
          <p:cNvPr id="4" name="Content Placeholder 3"/>
          <p:cNvSpPr>
            <a:spLocks noGrp="1"/>
          </p:cNvSpPr>
          <p:nvPr>
            <p:ph sz="half" idx="2"/>
          </p:nvPr>
        </p:nvSpPr>
        <p:spPr>
          <a:xfrm>
            <a:off x="4495801" y="857249"/>
            <a:ext cx="4419599" cy="3790163"/>
          </a:xfrm>
        </p:spPr>
        <p:txBody>
          <a:bodyPr/>
          <a:lstStyle/>
          <a:p>
            <a:pPr marL="0" indent="0">
              <a:buNone/>
            </a:pPr>
            <a:r>
              <a:rPr lang="en-US" sz="1800" dirty="0"/>
              <a:t>100 1   </a:t>
            </a:r>
            <a:r>
              <a:rPr lang="en-US" sz="1800" dirty="0" err="1"/>
              <a:t>Spradling</a:t>
            </a:r>
            <a:r>
              <a:rPr lang="en-US" sz="1800" dirty="0"/>
              <a:t>, Robert L. </a:t>
            </a:r>
            <a:r>
              <a:rPr lang="en-US" sz="1800" dirty="0" err="1"/>
              <a:t>ǂq</a:t>
            </a:r>
            <a:r>
              <a:rPr lang="en-US" sz="1800" dirty="0"/>
              <a:t> (Robert Ledford)</a:t>
            </a:r>
          </a:p>
          <a:p>
            <a:pPr marL="0" indent="0">
              <a:buNone/>
            </a:pPr>
            <a:r>
              <a:rPr lang="en-US" sz="1800" dirty="0"/>
              <a:t>245 10 Error detection : </a:t>
            </a:r>
            <a:r>
              <a:rPr lang="en-US" sz="1800" dirty="0" err="1"/>
              <a:t>ǂb</a:t>
            </a:r>
            <a:r>
              <a:rPr lang="en-US" sz="1800" dirty="0"/>
              <a:t> exercises for the instrumental conductor / </a:t>
            </a:r>
            <a:r>
              <a:rPr lang="en-US" sz="1800" dirty="0" err="1"/>
              <a:t>ǂc</a:t>
            </a:r>
            <a:r>
              <a:rPr lang="en-US" sz="1800" dirty="0"/>
              <a:t> by Robert </a:t>
            </a:r>
            <a:r>
              <a:rPr lang="en-US" sz="1800" dirty="0" err="1"/>
              <a:t>Spradling</a:t>
            </a:r>
            <a:r>
              <a:rPr lang="en-US" sz="1800" dirty="0"/>
              <a:t>.</a:t>
            </a:r>
          </a:p>
          <a:p>
            <a:pPr marL="0" indent="0">
              <a:buNone/>
            </a:pPr>
            <a:r>
              <a:rPr lang="en-US" sz="1800" dirty="0">
                <a:solidFill>
                  <a:srgbClr val="FF0000"/>
                </a:solidFill>
              </a:rPr>
              <a:t>250      Teacher's edition.</a:t>
            </a:r>
          </a:p>
          <a:p>
            <a:pPr marL="0" indent="0">
              <a:buNone/>
            </a:pPr>
            <a:r>
              <a:rPr lang="en-US" sz="1800" dirty="0"/>
              <a:t>264  1  New York : </a:t>
            </a:r>
            <a:r>
              <a:rPr lang="en-US" sz="1800" dirty="0" err="1"/>
              <a:t>ǂb</a:t>
            </a:r>
            <a:r>
              <a:rPr lang="en-US" sz="1800" dirty="0"/>
              <a:t> Carl Fischer, </a:t>
            </a:r>
            <a:r>
              <a:rPr lang="en-US" sz="1800" dirty="0" err="1"/>
              <a:t>ǂc</a:t>
            </a:r>
            <a:r>
              <a:rPr lang="en-US" sz="1800" dirty="0"/>
              <a:t> [2010]</a:t>
            </a:r>
          </a:p>
          <a:p>
            <a:pPr marL="0" indent="0">
              <a:buNone/>
            </a:pPr>
            <a:r>
              <a:rPr lang="en-US" sz="1800" dirty="0"/>
              <a:t>264  4  </a:t>
            </a:r>
            <a:r>
              <a:rPr lang="en-US" sz="1800" dirty="0" err="1"/>
              <a:t>ǂc</a:t>
            </a:r>
            <a:r>
              <a:rPr lang="en-US" sz="1800" dirty="0"/>
              <a:t> ©2010</a:t>
            </a:r>
          </a:p>
          <a:p>
            <a:pPr marL="0" indent="0">
              <a:buNone/>
            </a:pPr>
            <a:r>
              <a:rPr lang="en-US" sz="1800" dirty="0"/>
              <a:t>300      1 score (325 pages) ; </a:t>
            </a:r>
            <a:r>
              <a:rPr lang="en-US" sz="1800" dirty="0" err="1"/>
              <a:t>ǂc</a:t>
            </a:r>
            <a:r>
              <a:rPr lang="en-US" sz="1800" dirty="0"/>
              <a:t> 31 cm</a:t>
            </a:r>
          </a:p>
          <a:p>
            <a:pPr marL="0" indent="0">
              <a:buNone/>
            </a:pPr>
            <a:r>
              <a:rPr lang="en-US" sz="1800" dirty="0"/>
              <a:t>504      Includes bibliographical references (page 14).</a:t>
            </a:r>
          </a:p>
        </p:txBody>
      </p:sp>
      <p:sp>
        <p:nvSpPr>
          <p:cNvPr id="5" name="Title 3"/>
          <p:cNvSpPr>
            <a:spLocks noGrp="1"/>
          </p:cNvSpPr>
          <p:nvPr>
            <p:ph type="title"/>
          </p:nvPr>
        </p:nvSpPr>
        <p:spPr>
          <a:xfrm>
            <a:off x="626098" y="213123"/>
            <a:ext cx="7739406" cy="418474"/>
          </a:xfrm>
          <a:ln w="12700">
            <a:solidFill>
              <a:schemeClr val="tx1"/>
            </a:solidFill>
          </a:ln>
        </p:spPr>
        <p:txBody>
          <a:bodyPr/>
          <a:lstStyle/>
          <a:p>
            <a:r>
              <a:rPr lang="en-US" sz="2100" b="1" dirty="0">
                <a:solidFill>
                  <a:srgbClr val="1F497D"/>
                </a:solidFill>
              </a:rPr>
              <a:t>Cataloging Defensively With Edition Statements</a:t>
            </a:r>
            <a:r>
              <a:rPr lang="en-US" sz="2100" b="1" dirty="0">
                <a:solidFill>
                  <a:schemeClr val="tx2"/>
                </a:solidFill>
                <a:latin typeface="+mn-lt"/>
                <a:ea typeface="+mn-ea"/>
                <a:cs typeface="+mn-cs"/>
              </a:rPr>
              <a:t>:  Audience</a:t>
            </a:r>
          </a:p>
        </p:txBody>
      </p:sp>
    </p:spTree>
    <p:extLst>
      <p:ext uri="{BB962C8B-B14F-4D97-AF65-F5344CB8AC3E}">
        <p14:creationId xmlns:p14="http://schemas.microsoft.com/office/powerpoint/2010/main" val="521682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1449" y="857250"/>
            <a:ext cx="4243533" cy="3790163"/>
          </a:xfrm>
        </p:spPr>
        <p:txBody>
          <a:bodyPr/>
          <a:lstStyle/>
          <a:p>
            <a:pPr marL="0" indent="0">
              <a:buNone/>
            </a:pPr>
            <a:r>
              <a:rPr lang="en-US" sz="1800" dirty="0"/>
              <a:t>245 00  Answering the call : </a:t>
            </a:r>
            <a:r>
              <a:rPr lang="en-US" sz="1800" dirty="0" err="1"/>
              <a:t>ǂb</a:t>
            </a:r>
            <a:r>
              <a:rPr lang="en-US" sz="1800" dirty="0"/>
              <a:t> how to handle anthrax and other biological agent threats.</a:t>
            </a:r>
          </a:p>
          <a:p>
            <a:pPr marL="0" indent="0">
              <a:buNone/>
            </a:pPr>
            <a:r>
              <a:rPr lang="en-US" sz="1800" dirty="0">
                <a:solidFill>
                  <a:srgbClr val="FF0000"/>
                </a:solidFill>
              </a:rPr>
              <a:t>250       Police version.</a:t>
            </a:r>
          </a:p>
          <a:p>
            <a:pPr marL="0" indent="0">
              <a:buNone/>
            </a:pPr>
            <a:r>
              <a:rPr lang="en-US" sz="1800" dirty="0"/>
              <a:t>260       [New Orleans, La.] : </a:t>
            </a:r>
            <a:r>
              <a:rPr lang="en-US" sz="1800" dirty="0" err="1"/>
              <a:t>ǂb</a:t>
            </a:r>
            <a:r>
              <a:rPr lang="en-US" sz="1800" dirty="0"/>
              <a:t> LA Educational Media, </a:t>
            </a:r>
            <a:r>
              <a:rPr lang="en-US" sz="1800" dirty="0" err="1"/>
              <a:t>ǂc</a:t>
            </a:r>
            <a:r>
              <a:rPr lang="en-US" sz="1800" dirty="0"/>
              <a:t> c2002.</a:t>
            </a:r>
          </a:p>
          <a:p>
            <a:pPr marL="0" indent="0">
              <a:buNone/>
            </a:pPr>
            <a:r>
              <a:rPr lang="en-US" sz="1800" dirty="0"/>
              <a:t>300       1 videocassette (6 min., 58 sec.) : </a:t>
            </a:r>
            <a:r>
              <a:rPr lang="en-US" sz="1800" dirty="0" err="1"/>
              <a:t>ǂb</a:t>
            </a:r>
            <a:r>
              <a:rPr lang="en-US" sz="1800" dirty="0"/>
              <a:t> sd., col. ; </a:t>
            </a:r>
            <a:r>
              <a:rPr lang="en-US" sz="1800" dirty="0" err="1"/>
              <a:t>ǂc</a:t>
            </a:r>
            <a:r>
              <a:rPr lang="en-US" sz="1800" dirty="0"/>
              <a:t> 1/2 in.</a:t>
            </a:r>
          </a:p>
          <a:p>
            <a:pPr marL="0" indent="0">
              <a:buNone/>
            </a:pPr>
            <a:r>
              <a:rPr lang="en-US" sz="1800" dirty="0"/>
              <a:t>538       VHS.</a:t>
            </a:r>
          </a:p>
          <a:p>
            <a:pPr marL="0" indent="0">
              <a:buNone/>
            </a:pPr>
            <a:r>
              <a:rPr lang="en-US" sz="1800" dirty="0"/>
              <a:t>520       Dramatizes how police should deal with anthrax and other biological agent threats.</a:t>
            </a:r>
          </a:p>
        </p:txBody>
      </p:sp>
      <p:sp>
        <p:nvSpPr>
          <p:cNvPr id="4" name="Content Placeholder 3"/>
          <p:cNvSpPr>
            <a:spLocks noGrp="1"/>
          </p:cNvSpPr>
          <p:nvPr>
            <p:ph sz="half" idx="2"/>
          </p:nvPr>
        </p:nvSpPr>
        <p:spPr>
          <a:xfrm>
            <a:off x="4495801" y="857249"/>
            <a:ext cx="4419599" cy="3790163"/>
          </a:xfrm>
        </p:spPr>
        <p:txBody>
          <a:bodyPr/>
          <a:lstStyle/>
          <a:p>
            <a:pPr marL="0" indent="0">
              <a:buNone/>
            </a:pPr>
            <a:r>
              <a:rPr lang="en-US" sz="1800" dirty="0"/>
              <a:t>245 00  Answering the call : </a:t>
            </a:r>
            <a:r>
              <a:rPr lang="en-US" sz="1800" dirty="0" err="1"/>
              <a:t>ǂb</a:t>
            </a:r>
            <a:r>
              <a:rPr lang="en-US" sz="1800" dirty="0"/>
              <a:t> how to handle anthrax and other biological agent threats.</a:t>
            </a:r>
          </a:p>
          <a:p>
            <a:pPr marL="0" indent="0">
              <a:buNone/>
            </a:pPr>
            <a:r>
              <a:rPr lang="en-US" sz="1800" dirty="0">
                <a:solidFill>
                  <a:srgbClr val="FF0000"/>
                </a:solidFill>
              </a:rPr>
              <a:t>250       Fire version.</a:t>
            </a:r>
          </a:p>
          <a:p>
            <a:pPr marL="0" indent="0">
              <a:buNone/>
            </a:pPr>
            <a:r>
              <a:rPr lang="en-US" sz="1800" dirty="0"/>
              <a:t>260       [New Orleans, La.] : </a:t>
            </a:r>
            <a:r>
              <a:rPr lang="en-US" sz="1800" dirty="0" err="1"/>
              <a:t>ǂb</a:t>
            </a:r>
            <a:r>
              <a:rPr lang="en-US" sz="1800" dirty="0"/>
              <a:t> LA Educational Media, </a:t>
            </a:r>
            <a:r>
              <a:rPr lang="en-US" sz="1800" dirty="0" err="1"/>
              <a:t>ǂc</a:t>
            </a:r>
            <a:r>
              <a:rPr lang="en-US" sz="1800" dirty="0"/>
              <a:t> c2002.</a:t>
            </a:r>
          </a:p>
          <a:p>
            <a:pPr marL="0" indent="0">
              <a:buNone/>
            </a:pPr>
            <a:r>
              <a:rPr lang="en-US" sz="1800" dirty="0"/>
              <a:t>300       1 videocassette (ca. 20 min.) : </a:t>
            </a:r>
            <a:r>
              <a:rPr lang="en-US" sz="1800" dirty="0" err="1"/>
              <a:t>ǂb</a:t>
            </a:r>
            <a:r>
              <a:rPr lang="en-US" sz="1800" dirty="0"/>
              <a:t> sd., col. ; </a:t>
            </a:r>
            <a:r>
              <a:rPr lang="en-US" sz="1800" dirty="0" err="1"/>
              <a:t>ǂc</a:t>
            </a:r>
            <a:r>
              <a:rPr lang="en-US" sz="1800" dirty="0"/>
              <a:t> 1/2 in.</a:t>
            </a:r>
          </a:p>
          <a:p>
            <a:pPr marL="0" indent="0">
              <a:buNone/>
            </a:pPr>
            <a:r>
              <a:rPr lang="en-US" sz="1800" dirty="0"/>
              <a:t>538       VHS.</a:t>
            </a:r>
          </a:p>
          <a:p>
            <a:pPr marL="0" indent="0">
              <a:buNone/>
            </a:pPr>
            <a:r>
              <a:rPr lang="en-US" sz="1800" dirty="0"/>
              <a:t>520       Dramatizes how fire department personnel should deal with anthrax and other biological agent threats.</a:t>
            </a:r>
          </a:p>
        </p:txBody>
      </p:sp>
      <p:sp>
        <p:nvSpPr>
          <p:cNvPr id="5" name="Title 3"/>
          <p:cNvSpPr>
            <a:spLocks noGrp="1"/>
          </p:cNvSpPr>
          <p:nvPr>
            <p:ph type="title"/>
          </p:nvPr>
        </p:nvSpPr>
        <p:spPr>
          <a:xfrm>
            <a:off x="626098" y="213123"/>
            <a:ext cx="7739406" cy="418474"/>
          </a:xfrm>
          <a:ln w="12700">
            <a:solidFill>
              <a:schemeClr val="tx1"/>
            </a:solidFill>
          </a:ln>
        </p:spPr>
        <p:txBody>
          <a:bodyPr/>
          <a:lstStyle/>
          <a:p>
            <a:r>
              <a:rPr lang="en-US" sz="2100" b="1" dirty="0">
                <a:solidFill>
                  <a:srgbClr val="1F497D"/>
                </a:solidFill>
              </a:rPr>
              <a:t>Cataloging Defensively With Edition Statements</a:t>
            </a:r>
            <a:r>
              <a:rPr lang="en-US" sz="2100" b="1" dirty="0">
                <a:solidFill>
                  <a:schemeClr val="tx2"/>
                </a:solidFill>
                <a:latin typeface="+mn-lt"/>
                <a:ea typeface="+mn-ea"/>
                <a:cs typeface="+mn-cs"/>
              </a:rPr>
              <a:t>:  Audience</a:t>
            </a:r>
          </a:p>
        </p:txBody>
      </p:sp>
    </p:spTree>
    <p:extLst>
      <p:ext uri="{BB962C8B-B14F-4D97-AF65-F5344CB8AC3E}">
        <p14:creationId xmlns:p14="http://schemas.microsoft.com/office/powerpoint/2010/main" val="3521502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8262" y="931985"/>
            <a:ext cx="4202723" cy="3851030"/>
          </a:xfrm>
        </p:spPr>
        <p:txBody>
          <a:bodyPr/>
          <a:lstStyle/>
          <a:p>
            <a:pPr marL="0" indent="0">
              <a:buNone/>
            </a:pPr>
            <a:r>
              <a:rPr lang="en-US" sz="1800" dirty="0"/>
              <a:t>245 10  Ordnance Survey of England and Wales, quarter-inch map : </a:t>
            </a:r>
            <a:r>
              <a:rPr lang="en-US" sz="1800" dirty="0" err="1"/>
              <a:t>ǂb</a:t>
            </a:r>
            <a:r>
              <a:rPr lang="en-US" sz="1800" dirty="0"/>
              <a:t> [large sheet series].</a:t>
            </a:r>
          </a:p>
          <a:p>
            <a:pPr marL="457200" indent="-457200">
              <a:buAutoNum type="arabicPlain" startAt="250"/>
            </a:pPr>
            <a:r>
              <a:rPr lang="en-US" sz="1800" dirty="0"/>
              <a:t>    2nd edition.</a:t>
            </a:r>
          </a:p>
          <a:p>
            <a:pPr marL="0" indent="0">
              <a:buNone/>
            </a:pPr>
            <a:r>
              <a:rPr lang="en-US" sz="1800" b="1" dirty="0">
                <a:solidFill>
                  <a:srgbClr val="FF0000"/>
                </a:solidFill>
              </a:rPr>
              <a:t>250     [Black outline edition].</a:t>
            </a:r>
          </a:p>
          <a:p>
            <a:pPr marL="0" indent="0">
              <a:buNone/>
            </a:pPr>
            <a:r>
              <a:rPr lang="en-US" sz="1800" dirty="0"/>
              <a:t>255     Scale 1:253 440. Scale four miles to one inch.</a:t>
            </a:r>
          </a:p>
          <a:p>
            <a:pPr marL="0" indent="0">
              <a:buNone/>
            </a:pPr>
            <a:r>
              <a:rPr lang="en-US" sz="1800" dirty="0"/>
              <a:t>260     Southampton : </a:t>
            </a:r>
            <a:r>
              <a:rPr lang="en-US" sz="1800" dirty="0" err="1"/>
              <a:t>ǂb</a:t>
            </a:r>
            <a:r>
              <a:rPr lang="en-US" sz="1800" dirty="0"/>
              <a:t> Ordnance Survey Office, </a:t>
            </a:r>
            <a:r>
              <a:rPr lang="en-US" sz="1800" dirty="0" err="1"/>
              <a:t>ǂc</a:t>
            </a:r>
            <a:r>
              <a:rPr lang="en-US" sz="1800" dirty="0"/>
              <a:t> 1909-1915.</a:t>
            </a:r>
          </a:p>
          <a:p>
            <a:pPr marL="0" indent="0">
              <a:buNone/>
            </a:pPr>
            <a:r>
              <a:rPr lang="en-US" sz="1800" dirty="0"/>
              <a:t>300     10 maps ; </a:t>
            </a:r>
            <a:r>
              <a:rPr lang="en-US" sz="1800" dirty="0" err="1"/>
              <a:t>ǂc</a:t>
            </a:r>
            <a:r>
              <a:rPr lang="en-US" sz="1800" dirty="0"/>
              <a:t> 69 x 80 cm or smaller</a:t>
            </a:r>
          </a:p>
          <a:p>
            <a:pPr marL="0" indent="0">
              <a:buNone/>
            </a:pPr>
            <a:r>
              <a:rPr lang="en-US" sz="1800" dirty="0"/>
              <a:t>500     Reduced from one inch map.</a:t>
            </a:r>
          </a:p>
        </p:txBody>
      </p:sp>
      <p:sp>
        <p:nvSpPr>
          <p:cNvPr id="4" name="Content Placeholder 3"/>
          <p:cNvSpPr>
            <a:spLocks noGrp="1"/>
          </p:cNvSpPr>
          <p:nvPr>
            <p:ph sz="half" idx="2"/>
          </p:nvPr>
        </p:nvSpPr>
        <p:spPr>
          <a:xfrm>
            <a:off x="4495801" y="847145"/>
            <a:ext cx="4319953" cy="4092500"/>
          </a:xfrm>
        </p:spPr>
        <p:txBody>
          <a:bodyPr/>
          <a:lstStyle/>
          <a:p>
            <a:pPr marL="0" indent="0">
              <a:buNone/>
            </a:pPr>
            <a:r>
              <a:rPr lang="en-US" sz="1800" dirty="0"/>
              <a:t>245 10  Ordnance Survey of England and Wales, quarter-inch map : </a:t>
            </a:r>
            <a:r>
              <a:rPr lang="en-US" sz="1800" dirty="0" err="1"/>
              <a:t>ǂb</a:t>
            </a:r>
            <a:r>
              <a:rPr lang="en-US" sz="1800" dirty="0"/>
              <a:t> [large sheet series].</a:t>
            </a:r>
          </a:p>
          <a:p>
            <a:pPr marL="457200" indent="-457200">
              <a:buAutoNum type="arabicPlain" startAt="250"/>
            </a:pPr>
            <a:r>
              <a:rPr lang="en-US" sz="1800" dirty="0"/>
              <a:t>    2nd edition.</a:t>
            </a:r>
          </a:p>
          <a:p>
            <a:pPr marL="0" indent="0">
              <a:buNone/>
            </a:pPr>
            <a:r>
              <a:rPr lang="en-US" sz="1800" b="1" dirty="0">
                <a:solidFill>
                  <a:srgbClr val="FF0000"/>
                </a:solidFill>
              </a:rPr>
              <a:t>250     [</a:t>
            </a:r>
            <a:r>
              <a:rPr lang="en-US" sz="1800" b="1" dirty="0" err="1">
                <a:solidFill>
                  <a:srgbClr val="FF0000"/>
                </a:solidFill>
              </a:rPr>
              <a:t>Coloured</a:t>
            </a:r>
            <a:r>
              <a:rPr lang="en-US" sz="1800" b="1" dirty="0">
                <a:solidFill>
                  <a:srgbClr val="FF0000"/>
                </a:solidFill>
              </a:rPr>
              <a:t> edition].</a:t>
            </a:r>
          </a:p>
          <a:p>
            <a:pPr marL="0" indent="0">
              <a:buNone/>
            </a:pPr>
            <a:r>
              <a:rPr lang="en-US" sz="1800" dirty="0"/>
              <a:t>255     Scale 1:253 440. Scale of four miles to one inch.</a:t>
            </a:r>
          </a:p>
          <a:p>
            <a:pPr marL="0" indent="0">
              <a:buNone/>
            </a:pPr>
            <a:r>
              <a:rPr lang="en-US" sz="1800" dirty="0"/>
              <a:t>260     Southampton : </a:t>
            </a:r>
            <a:r>
              <a:rPr lang="en-US" sz="1800" dirty="0" err="1"/>
              <a:t>ǂb</a:t>
            </a:r>
            <a:r>
              <a:rPr lang="en-US" sz="1800" dirty="0"/>
              <a:t> Ordnance Survey Office, </a:t>
            </a:r>
            <a:r>
              <a:rPr lang="en-US" sz="1800" dirty="0" err="1"/>
              <a:t>ǂc</a:t>
            </a:r>
            <a:r>
              <a:rPr lang="en-US" sz="1800" dirty="0"/>
              <a:t> 1909-1915.</a:t>
            </a:r>
          </a:p>
          <a:p>
            <a:pPr marL="0" indent="0">
              <a:buNone/>
            </a:pPr>
            <a:r>
              <a:rPr lang="en-US" sz="1800" dirty="0"/>
              <a:t>300     10 maps : </a:t>
            </a:r>
            <a:r>
              <a:rPr lang="en-US" sz="1800" b="1" dirty="0" err="1">
                <a:solidFill>
                  <a:srgbClr val="FF0000"/>
                </a:solidFill>
              </a:rPr>
              <a:t>ǂb</a:t>
            </a:r>
            <a:r>
              <a:rPr lang="en-US" sz="1800" b="1" dirty="0">
                <a:solidFill>
                  <a:srgbClr val="FF0000"/>
                </a:solidFill>
              </a:rPr>
              <a:t> color </a:t>
            </a:r>
            <a:r>
              <a:rPr lang="en-US" sz="1800" dirty="0"/>
              <a:t>; </a:t>
            </a:r>
            <a:r>
              <a:rPr lang="en-US" sz="1800" dirty="0" err="1"/>
              <a:t>ǂc</a:t>
            </a:r>
            <a:r>
              <a:rPr lang="en-US" sz="1800" dirty="0"/>
              <a:t> 69 x 80 cm or smaller</a:t>
            </a:r>
          </a:p>
          <a:p>
            <a:pPr marL="0" indent="0">
              <a:buNone/>
            </a:pPr>
            <a:r>
              <a:rPr lang="en-US" sz="1800" dirty="0"/>
              <a:t>500     Reduced from the one inch map.</a:t>
            </a:r>
          </a:p>
          <a:p>
            <a:pPr>
              <a:buAutoNum type="arabicPlain" startAt="500"/>
            </a:pPr>
            <a:r>
              <a:rPr lang="en-US" sz="1800" dirty="0"/>
              <a:t>     First ed.: 1891.</a:t>
            </a:r>
            <a:endParaRPr lang="en-US" sz="2000" b="1" dirty="0">
              <a:solidFill>
                <a:srgbClr val="FF0000"/>
              </a:solidFill>
            </a:endParaRPr>
          </a:p>
        </p:txBody>
      </p:sp>
      <p:sp>
        <p:nvSpPr>
          <p:cNvPr id="5" name="Title 3"/>
          <p:cNvSpPr>
            <a:spLocks noGrp="1"/>
          </p:cNvSpPr>
          <p:nvPr>
            <p:ph type="title"/>
          </p:nvPr>
        </p:nvSpPr>
        <p:spPr>
          <a:xfrm>
            <a:off x="203764" y="110729"/>
            <a:ext cx="8314441" cy="473733"/>
          </a:xfrm>
          <a:ln w="12700">
            <a:solidFill>
              <a:schemeClr val="tx1"/>
            </a:solidFill>
          </a:ln>
        </p:spPr>
        <p:txBody>
          <a:bodyPr/>
          <a:lstStyle/>
          <a:p>
            <a:r>
              <a:rPr lang="en-US" sz="2300" b="1" dirty="0">
                <a:solidFill>
                  <a:srgbClr val="1F497D"/>
                </a:solidFill>
              </a:rPr>
              <a:t>Cataloging Defensively With Edition Statements:  Format</a:t>
            </a:r>
            <a:endParaRPr lang="en-US" sz="2300" b="1" dirty="0">
              <a:solidFill>
                <a:schemeClr val="tx2"/>
              </a:solidFill>
              <a:latin typeface="+mn-lt"/>
              <a:ea typeface="+mn-ea"/>
              <a:cs typeface="+mn-cs"/>
            </a:endParaRPr>
          </a:p>
        </p:txBody>
      </p:sp>
    </p:spTree>
    <p:extLst>
      <p:ext uri="{BB962C8B-B14F-4D97-AF65-F5344CB8AC3E}">
        <p14:creationId xmlns:p14="http://schemas.microsoft.com/office/powerpoint/2010/main" val="2039432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8262" y="711200"/>
            <a:ext cx="4202723" cy="3946033"/>
          </a:xfrm>
        </p:spPr>
        <p:txBody>
          <a:bodyPr/>
          <a:lstStyle/>
          <a:p>
            <a:pPr marL="0" indent="0">
              <a:buNone/>
            </a:pPr>
            <a:r>
              <a:rPr lang="en-US" sz="1300" dirty="0"/>
              <a:t>028 02  COC 39113 </a:t>
            </a:r>
            <a:r>
              <a:rPr lang="en-US" sz="1300" dirty="0" err="1"/>
              <a:t>ǂb</a:t>
            </a:r>
            <a:r>
              <a:rPr lang="en-US" sz="1300" dirty="0"/>
              <a:t> Rolling Stones Records</a:t>
            </a:r>
          </a:p>
          <a:p>
            <a:pPr marL="0" indent="0">
              <a:buNone/>
            </a:pPr>
            <a:r>
              <a:rPr lang="en-US" sz="1300" dirty="0"/>
              <a:t>110 2    Rolling Stones. ǂ4 </a:t>
            </a:r>
            <a:r>
              <a:rPr lang="en-US" sz="1300" dirty="0" err="1"/>
              <a:t>prf</a:t>
            </a:r>
            <a:endParaRPr lang="en-US" sz="1300" dirty="0"/>
          </a:p>
          <a:p>
            <a:pPr marL="0" indent="0">
              <a:buNone/>
            </a:pPr>
            <a:r>
              <a:rPr lang="en-US" sz="1300" dirty="0"/>
              <a:t>245 10  Still life </a:t>
            </a:r>
            <a:r>
              <a:rPr lang="en-US" sz="1300" dirty="0" err="1"/>
              <a:t>ǂh</a:t>
            </a:r>
            <a:r>
              <a:rPr lang="en-US" sz="1300" dirty="0"/>
              <a:t> [sound recording] : </a:t>
            </a:r>
            <a:r>
              <a:rPr lang="en-US" sz="1300" dirty="0" err="1"/>
              <a:t>ǂb</a:t>
            </a:r>
            <a:r>
              <a:rPr lang="en-US" sz="1300" dirty="0"/>
              <a:t> (American concert 1981) / </a:t>
            </a:r>
            <a:r>
              <a:rPr lang="en-US" sz="1300" dirty="0" err="1"/>
              <a:t>ǂc</a:t>
            </a:r>
            <a:r>
              <a:rPr lang="en-US" sz="1300" dirty="0"/>
              <a:t> the Rolling Stones.</a:t>
            </a:r>
          </a:p>
          <a:p>
            <a:pPr marL="0" indent="0">
              <a:buNone/>
            </a:pPr>
            <a:r>
              <a:rPr lang="en-US" sz="1300" dirty="0"/>
              <a:t>260       New York, N.Y. : </a:t>
            </a:r>
            <a:r>
              <a:rPr lang="en-US" sz="1300" dirty="0" err="1"/>
              <a:t>ǂb</a:t>
            </a:r>
            <a:r>
              <a:rPr lang="en-US" sz="1300" dirty="0"/>
              <a:t> Rolling Stones Records, </a:t>
            </a:r>
            <a:r>
              <a:rPr lang="en-US" sz="1300" dirty="0" err="1"/>
              <a:t>ǂc</a:t>
            </a:r>
            <a:r>
              <a:rPr lang="en-US" sz="1300" dirty="0"/>
              <a:t> p1982.</a:t>
            </a:r>
          </a:p>
          <a:p>
            <a:pPr marL="0" indent="0">
              <a:buNone/>
            </a:pPr>
            <a:r>
              <a:rPr lang="en-US" sz="1300" dirty="0"/>
              <a:t>300      1 audio disc (38 min.) : </a:t>
            </a:r>
            <a:r>
              <a:rPr lang="en-US" sz="1300" dirty="0" err="1"/>
              <a:t>ǂb</a:t>
            </a:r>
            <a:r>
              <a:rPr lang="en-US" sz="1300" dirty="0"/>
              <a:t> analog, 33 1/3 rpm, stereo. ; </a:t>
            </a:r>
            <a:r>
              <a:rPr lang="en-US" sz="1300" dirty="0" err="1"/>
              <a:t>ǂc</a:t>
            </a:r>
            <a:r>
              <a:rPr lang="en-US" sz="1300" dirty="0"/>
              <a:t> 12 in.</a:t>
            </a:r>
          </a:p>
          <a:p>
            <a:pPr marL="0" indent="0">
              <a:buNone/>
            </a:pPr>
            <a:r>
              <a:rPr lang="en-US" sz="1300" dirty="0"/>
              <a:t>511 0    Rock music, principally by Mick Jagger and Keith Richards, recorded live in concerts in the United States, 1981 by the Rolling Stones.</a:t>
            </a:r>
          </a:p>
          <a:p>
            <a:pPr marL="0" indent="0">
              <a:buNone/>
            </a:pPr>
            <a:r>
              <a:rPr lang="en-US" sz="1300" dirty="0"/>
              <a:t>500      Recorded live in concert.</a:t>
            </a:r>
          </a:p>
          <a:p>
            <a:pPr marL="0" indent="0">
              <a:buNone/>
            </a:pPr>
            <a:r>
              <a:rPr lang="en-US" sz="1300" dirty="0"/>
              <a:t>500      Includes illustrated inner liner.</a:t>
            </a:r>
          </a:p>
          <a:p>
            <a:pPr marL="0" indent="0">
              <a:buNone/>
            </a:pPr>
            <a:r>
              <a:rPr lang="en-US" sz="1300" dirty="0"/>
              <a:t>505 0   Under my thumb -- Let's spend the night together -- Shattered -- Twenty flight rock -- Going to a go-go -- Let me go -- Time is on my side -- Just my imagination -- Start me up -- (I can't get no) satisfaction.</a:t>
            </a:r>
          </a:p>
        </p:txBody>
      </p:sp>
      <p:sp>
        <p:nvSpPr>
          <p:cNvPr id="4" name="Content Placeholder 3"/>
          <p:cNvSpPr>
            <a:spLocks noGrp="1"/>
          </p:cNvSpPr>
          <p:nvPr>
            <p:ph sz="half" idx="2"/>
          </p:nvPr>
        </p:nvSpPr>
        <p:spPr>
          <a:xfrm>
            <a:off x="4353013" y="794327"/>
            <a:ext cx="4653706" cy="3676073"/>
          </a:xfrm>
        </p:spPr>
        <p:txBody>
          <a:bodyPr/>
          <a:lstStyle/>
          <a:p>
            <a:pPr marL="0" indent="0">
              <a:buNone/>
            </a:pPr>
            <a:r>
              <a:rPr lang="en-US" sz="1300" dirty="0"/>
              <a:t>028 02  COC 39114 </a:t>
            </a:r>
            <a:r>
              <a:rPr lang="en-US" sz="1300" dirty="0" err="1"/>
              <a:t>ǂb</a:t>
            </a:r>
            <a:r>
              <a:rPr lang="en-US" sz="1300" dirty="0"/>
              <a:t> Rolling Stones Records</a:t>
            </a:r>
          </a:p>
          <a:p>
            <a:pPr marL="0" indent="0">
              <a:buNone/>
            </a:pPr>
            <a:r>
              <a:rPr lang="en-US" sz="1300" dirty="0"/>
              <a:t>110 2    Rolling Stones. ǂ4 </a:t>
            </a:r>
            <a:r>
              <a:rPr lang="en-US" sz="1300" dirty="0" err="1"/>
              <a:t>prf</a:t>
            </a:r>
            <a:endParaRPr lang="en-US" sz="1300" dirty="0"/>
          </a:p>
          <a:p>
            <a:pPr marL="0" indent="0">
              <a:buNone/>
            </a:pPr>
            <a:r>
              <a:rPr lang="en-US" sz="1300" dirty="0"/>
              <a:t>245 10  Still life </a:t>
            </a:r>
            <a:r>
              <a:rPr lang="en-US" sz="1300" dirty="0" err="1"/>
              <a:t>ǂh</a:t>
            </a:r>
            <a:r>
              <a:rPr lang="en-US" sz="1300" dirty="0"/>
              <a:t> [sound recording] : </a:t>
            </a:r>
            <a:r>
              <a:rPr lang="en-US" sz="1300" dirty="0" err="1"/>
              <a:t>ǂb</a:t>
            </a:r>
            <a:r>
              <a:rPr lang="en-US" sz="1300" dirty="0"/>
              <a:t> (American concert 1981) / </a:t>
            </a:r>
            <a:r>
              <a:rPr lang="en-US" sz="1300" dirty="0" err="1"/>
              <a:t>ǂc</a:t>
            </a:r>
            <a:r>
              <a:rPr lang="en-US" sz="1300" dirty="0"/>
              <a:t> Rolling Stones.</a:t>
            </a:r>
          </a:p>
          <a:p>
            <a:pPr marL="0" indent="0">
              <a:buNone/>
            </a:pPr>
            <a:r>
              <a:rPr lang="en-US" sz="1300" dirty="0">
                <a:solidFill>
                  <a:srgbClr val="FF0000"/>
                </a:solidFill>
              </a:rPr>
              <a:t>250       Special limited ed. picture disc.</a:t>
            </a:r>
          </a:p>
          <a:p>
            <a:pPr marL="0" indent="0">
              <a:buNone/>
            </a:pPr>
            <a:r>
              <a:rPr lang="en-US" sz="1300" dirty="0"/>
              <a:t>260       New York, N.Y. : </a:t>
            </a:r>
            <a:r>
              <a:rPr lang="en-US" sz="1300" dirty="0" err="1"/>
              <a:t>ǂb</a:t>
            </a:r>
            <a:r>
              <a:rPr lang="en-US" sz="1300" dirty="0"/>
              <a:t> Rolling Stones Records, </a:t>
            </a:r>
            <a:r>
              <a:rPr lang="en-US" sz="1300" dirty="0" err="1"/>
              <a:t>ǂc</a:t>
            </a:r>
            <a:r>
              <a:rPr lang="en-US" sz="1300" dirty="0"/>
              <a:t> p1982.</a:t>
            </a:r>
          </a:p>
          <a:p>
            <a:pPr marL="0" indent="0">
              <a:buNone/>
            </a:pPr>
            <a:r>
              <a:rPr lang="en-US" sz="1300" dirty="0"/>
              <a:t>300       1 audio disc (39 min.) : </a:t>
            </a:r>
            <a:r>
              <a:rPr lang="en-US" sz="1300" dirty="0" err="1"/>
              <a:t>ǂb</a:t>
            </a:r>
            <a:r>
              <a:rPr lang="en-US" sz="1300" dirty="0"/>
              <a:t> analog, 33 1/3 rpm, stereo. ; </a:t>
            </a:r>
            <a:r>
              <a:rPr lang="en-US" sz="1300" dirty="0" err="1"/>
              <a:t>ǂc</a:t>
            </a:r>
            <a:r>
              <a:rPr lang="en-US" sz="1300" dirty="0"/>
              <a:t> 12 in.</a:t>
            </a:r>
          </a:p>
          <a:p>
            <a:pPr marL="0" indent="0">
              <a:buNone/>
            </a:pPr>
            <a:r>
              <a:rPr lang="en-US" sz="1300" dirty="0"/>
              <a:t>511 0     Rock music; performed by the Rolling Stones.</a:t>
            </a:r>
          </a:p>
          <a:p>
            <a:pPr marL="0" indent="0">
              <a:buNone/>
            </a:pPr>
            <a:r>
              <a:rPr lang="en-US" sz="1300" dirty="0"/>
              <a:t>500        Session information on illustrated inner liner.</a:t>
            </a:r>
          </a:p>
          <a:p>
            <a:pPr marL="0" indent="0">
              <a:buNone/>
            </a:pPr>
            <a:r>
              <a:rPr lang="en-US" sz="1300" dirty="0"/>
              <a:t>500        Recorded live in concert, 1981.</a:t>
            </a:r>
          </a:p>
          <a:p>
            <a:pPr marL="0" indent="0">
              <a:buNone/>
            </a:pPr>
            <a:r>
              <a:rPr lang="en-US" sz="1300" dirty="0"/>
              <a:t>505 0     Under my thumb -- Let's spend the night together -- Shattered --Twenty flight rock -- Going to a go-go -- Let me go -- Time is on my side --Just my imagination (running away with me) -- Start me up -- (I can't get no) Satisfaction.</a:t>
            </a:r>
          </a:p>
        </p:txBody>
      </p:sp>
      <p:sp>
        <p:nvSpPr>
          <p:cNvPr id="5" name="Title 3"/>
          <p:cNvSpPr>
            <a:spLocks noGrp="1"/>
          </p:cNvSpPr>
          <p:nvPr>
            <p:ph type="title"/>
          </p:nvPr>
        </p:nvSpPr>
        <p:spPr>
          <a:xfrm>
            <a:off x="320842" y="110729"/>
            <a:ext cx="8454189" cy="443453"/>
          </a:xfrm>
          <a:ln w="12700">
            <a:solidFill>
              <a:schemeClr val="tx1"/>
            </a:solidFill>
          </a:ln>
        </p:spPr>
        <p:txBody>
          <a:bodyPr/>
          <a:lstStyle/>
          <a:p>
            <a:r>
              <a:rPr lang="en-US" sz="2400" b="1" dirty="0">
                <a:solidFill>
                  <a:srgbClr val="1F497D"/>
                </a:solidFill>
              </a:rPr>
              <a:t>Cataloging Defensively With Edition Statements:  Format</a:t>
            </a:r>
            <a:endParaRPr lang="en-US" sz="2400" b="1" dirty="0">
              <a:solidFill>
                <a:schemeClr val="tx2"/>
              </a:solidFill>
              <a:latin typeface="+mn-lt"/>
              <a:ea typeface="+mn-ea"/>
              <a:cs typeface="+mn-cs"/>
            </a:endParaRPr>
          </a:p>
        </p:txBody>
      </p:sp>
    </p:spTree>
    <p:extLst>
      <p:ext uri="{BB962C8B-B14F-4D97-AF65-F5344CB8AC3E}">
        <p14:creationId xmlns:p14="http://schemas.microsoft.com/office/powerpoint/2010/main" val="234791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3936" y="1133302"/>
            <a:ext cx="4271866" cy="3461754"/>
          </a:xfrm>
        </p:spPr>
        <p:txBody>
          <a:bodyPr/>
          <a:lstStyle/>
          <a:p>
            <a:pPr marL="0" indent="0">
              <a:buNone/>
            </a:pPr>
            <a:r>
              <a:rPr lang="en-US" sz="1200" dirty="0"/>
              <a:t>100 1   Handel, George </a:t>
            </a:r>
            <a:r>
              <a:rPr lang="en-US" sz="1200" dirty="0" err="1"/>
              <a:t>Frideric</a:t>
            </a:r>
            <a:r>
              <a:rPr lang="en-US" sz="1200" dirty="0"/>
              <a:t>, </a:t>
            </a:r>
            <a:r>
              <a:rPr lang="en-US" sz="1200" dirty="0" err="1"/>
              <a:t>ǂd</a:t>
            </a:r>
            <a:r>
              <a:rPr lang="en-US" sz="1200" dirty="0"/>
              <a:t> 1685-1759, </a:t>
            </a:r>
            <a:r>
              <a:rPr lang="en-US" sz="1200" dirty="0" err="1"/>
              <a:t>ǂe</a:t>
            </a:r>
            <a:r>
              <a:rPr lang="en-US" sz="1200" dirty="0"/>
              <a:t> composer.</a:t>
            </a:r>
          </a:p>
          <a:p>
            <a:pPr marL="0" indent="0">
              <a:buNone/>
            </a:pPr>
            <a:r>
              <a:rPr lang="en-US" sz="1200" dirty="0"/>
              <a:t>240 10 Coronation anthems. </a:t>
            </a:r>
            <a:r>
              <a:rPr lang="en-US" sz="1200" dirty="0" err="1"/>
              <a:t>ǂp</a:t>
            </a:r>
            <a:r>
              <a:rPr lang="en-US" sz="1200" dirty="0"/>
              <a:t> </a:t>
            </a:r>
            <a:r>
              <a:rPr lang="en-US" sz="1200" dirty="0" err="1"/>
              <a:t>Zadok</a:t>
            </a:r>
            <a:r>
              <a:rPr lang="en-US" sz="1200" dirty="0"/>
              <a:t> the priest</a:t>
            </a:r>
          </a:p>
          <a:p>
            <a:pPr marL="0" indent="0">
              <a:buNone/>
            </a:pPr>
            <a:r>
              <a:rPr lang="en-US" sz="1200" dirty="0"/>
              <a:t>245 10 </a:t>
            </a:r>
            <a:r>
              <a:rPr lang="en-US" sz="1200" dirty="0" err="1"/>
              <a:t>Zadok</a:t>
            </a:r>
            <a:r>
              <a:rPr lang="en-US" sz="1200" dirty="0"/>
              <a:t> the priest : </a:t>
            </a:r>
            <a:r>
              <a:rPr lang="en-US" sz="1200" dirty="0" err="1"/>
              <a:t>ǂb</a:t>
            </a:r>
            <a:r>
              <a:rPr lang="en-US" sz="1200" dirty="0"/>
              <a:t> coronation anthem : HWV 258 / </a:t>
            </a:r>
            <a:r>
              <a:rPr lang="en-US" sz="1200" dirty="0" err="1"/>
              <a:t>ǂc</a:t>
            </a:r>
            <a:r>
              <a:rPr lang="en-US" sz="1200" dirty="0"/>
              <a:t> </a:t>
            </a:r>
            <a:r>
              <a:rPr lang="en-US" sz="1200" dirty="0" err="1"/>
              <a:t>Händel</a:t>
            </a:r>
            <a:r>
              <a:rPr lang="en-US" sz="1200" dirty="0"/>
              <a:t> ; </a:t>
            </a:r>
            <a:r>
              <a:rPr lang="en-US" sz="1200" dirty="0" err="1"/>
              <a:t>herausgegeben</a:t>
            </a:r>
            <a:r>
              <a:rPr lang="en-US" sz="1200" dirty="0"/>
              <a:t> von = edited by Stephan </a:t>
            </a:r>
            <a:r>
              <a:rPr lang="en-US" sz="1200" dirty="0" err="1"/>
              <a:t>Blaut</a:t>
            </a:r>
            <a:r>
              <a:rPr lang="en-US" sz="1200" dirty="0"/>
              <a:t>.</a:t>
            </a:r>
          </a:p>
          <a:p>
            <a:pPr marL="0" indent="0">
              <a:buNone/>
            </a:pPr>
            <a:r>
              <a:rPr lang="en-US" sz="1200" dirty="0">
                <a:solidFill>
                  <a:srgbClr val="FF0000"/>
                </a:solidFill>
              </a:rPr>
              <a:t>250      </a:t>
            </a:r>
            <a:r>
              <a:rPr lang="en-US" sz="1200" dirty="0" err="1">
                <a:solidFill>
                  <a:srgbClr val="FF0000"/>
                </a:solidFill>
              </a:rPr>
              <a:t>Partitur</a:t>
            </a:r>
            <a:r>
              <a:rPr lang="en-US" sz="1200" dirty="0">
                <a:solidFill>
                  <a:srgbClr val="FF0000"/>
                </a:solidFill>
              </a:rPr>
              <a:t> = </a:t>
            </a:r>
            <a:r>
              <a:rPr lang="en-US" sz="1200" dirty="0" err="1">
                <a:solidFill>
                  <a:srgbClr val="FF0000"/>
                </a:solidFill>
              </a:rPr>
              <a:t>ǂb</a:t>
            </a:r>
            <a:r>
              <a:rPr lang="en-US" sz="1200" dirty="0">
                <a:solidFill>
                  <a:srgbClr val="FF0000"/>
                </a:solidFill>
              </a:rPr>
              <a:t> Score.</a:t>
            </a:r>
          </a:p>
          <a:p>
            <a:pPr marL="0" indent="0">
              <a:buNone/>
            </a:pPr>
            <a:r>
              <a:rPr lang="en-US" sz="1200" dirty="0"/>
              <a:t>264  1  Kassel : </a:t>
            </a:r>
            <a:r>
              <a:rPr lang="en-US" sz="1200" dirty="0" err="1"/>
              <a:t>ǂb</a:t>
            </a:r>
            <a:r>
              <a:rPr lang="en-US" sz="1200" dirty="0"/>
              <a:t> </a:t>
            </a:r>
            <a:r>
              <a:rPr lang="en-US" sz="1200" dirty="0" err="1"/>
              <a:t>Bärenreiter</a:t>
            </a:r>
            <a:r>
              <a:rPr lang="en-US" sz="1200" dirty="0"/>
              <a:t>, </a:t>
            </a:r>
            <a:r>
              <a:rPr lang="en-US" sz="1200" dirty="0" err="1"/>
              <a:t>ǂc</a:t>
            </a:r>
            <a:r>
              <a:rPr lang="en-US" sz="1200" dirty="0"/>
              <a:t> [2016]</a:t>
            </a:r>
          </a:p>
          <a:p>
            <a:pPr marL="0" indent="0">
              <a:buNone/>
            </a:pPr>
            <a:r>
              <a:rPr lang="en-US" sz="1200" dirty="0"/>
              <a:t>264  4  </a:t>
            </a:r>
            <a:r>
              <a:rPr lang="en-US" sz="1200" dirty="0" err="1"/>
              <a:t>ǂc</a:t>
            </a:r>
            <a:r>
              <a:rPr lang="en-US" sz="1200" dirty="0"/>
              <a:t> ©2016</a:t>
            </a:r>
          </a:p>
          <a:p>
            <a:pPr marL="0" indent="0">
              <a:buNone/>
            </a:pPr>
            <a:r>
              <a:rPr lang="en-US" sz="1200" dirty="0">
                <a:solidFill>
                  <a:srgbClr val="FF0000"/>
                </a:solidFill>
              </a:rPr>
              <a:t>300      1 score (iv, 27 pages) ; </a:t>
            </a:r>
            <a:r>
              <a:rPr lang="en-US" sz="1200" dirty="0" err="1">
                <a:solidFill>
                  <a:srgbClr val="FF0000"/>
                </a:solidFill>
              </a:rPr>
              <a:t>ǂc</a:t>
            </a:r>
            <a:r>
              <a:rPr lang="en-US" sz="1200" dirty="0">
                <a:solidFill>
                  <a:srgbClr val="FF0000"/>
                </a:solidFill>
              </a:rPr>
              <a:t> 31 cm</a:t>
            </a:r>
          </a:p>
          <a:p>
            <a:pPr marL="0" indent="0">
              <a:buNone/>
            </a:pPr>
            <a:r>
              <a:rPr lang="en-US" sz="1200" dirty="0"/>
              <a:t>382 01 mixed chorus </a:t>
            </a:r>
            <a:r>
              <a:rPr lang="en-US" sz="1200" dirty="0" err="1"/>
              <a:t>ǂv</a:t>
            </a:r>
            <a:r>
              <a:rPr lang="en-US" sz="1200" dirty="0"/>
              <a:t> SSAATBB </a:t>
            </a:r>
            <a:r>
              <a:rPr lang="en-US" sz="1200" dirty="0" err="1"/>
              <a:t>ǂe</a:t>
            </a:r>
            <a:r>
              <a:rPr lang="en-US" sz="1200" dirty="0"/>
              <a:t> 1 </a:t>
            </a:r>
            <a:r>
              <a:rPr lang="en-US" sz="1200" dirty="0" err="1"/>
              <a:t>ǂa</a:t>
            </a:r>
            <a:r>
              <a:rPr lang="en-US" sz="1200" dirty="0"/>
              <a:t> orchestra </a:t>
            </a:r>
            <a:r>
              <a:rPr lang="en-US" sz="1200" dirty="0" err="1"/>
              <a:t>ǂe</a:t>
            </a:r>
            <a:r>
              <a:rPr lang="en-US" sz="1200" dirty="0"/>
              <a:t> 1 ǂ2 </a:t>
            </a:r>
            <a:r>
              <a:rPr lang="en-US" sz="1200" dirty="0" err="1"/>
              <a:t>lcmpt</a:t>
            </a:r>
            <a:endParaRPr lang="en-US" sz="1200" dirty="0"/>
          </a:p>
          <a:p>
            <a:pPr marL="0" indent="0">
              <a:buNone/>
            </a:pPr>
            <a:r>
              <a:rPr lang="en-US" sz="1200" dirty="0"/>
              <a:t>500      Coronation anthem for mixed chorus (SSAATBB) and orchestra.</a:t>
            </a:r>
          </a:p>
          <a:p>
            <a:pPr marL="0" indent="0">
              <a:buNone/>
            </a:pPr>
            <a:r>
              <a:rPr lang="en-US" sz="1200" dirty="0"/>
              <a:t>500      Composed for the 1727 coronation of King George II.</a:t>
            </a:r>
          </a:p>
          <a:p>
            <a:pPr marL="0" indent="0">
              <a:buNone/>
            </a:pPr>
            <a:r>
              <a:rPr lang="en-US" sz="1200" dirty="0"/>
              <a:t>500      Urtext edition taken from the </a:t>
            </a:r>
            <a:r>
              <a:rPr lang="en-US" sz="1200" dirty="0" err="1"/>
              <a:t>Hallische</a:t>
            </a:r>
            <a:r>
              <a:rPr lang="en-US" sz="1200" dirty="0"/>
              <a:t> </a:t>
            </a:r>
            <a:r>
              <a:rPr lang="en-US" sz="1200" dirty="0" err="1"/>
              <a:t>Händel-Ausgabe</a:t>
            </a:r>
            <a:r>
              <a:rPr lang="en-US" sz="1200" dirty="0"/>
              <a:t>, series III, volume 10 (BA 10711-01).</a:t>
            </a:r>
          </a:p>
          <a:p>
            <a:pPr marL="0" indent="0">
              <a:buNone/>
            </a:pPr>
            <a:endParaRPr lang="en-US" sz="1100" dirty="0"/>
          </a:p>
        </p:txBody>
      </p:sp>
      <p:sp>
        <p:nvSpPr>
          <p:cNvPr id="4" name="Content Placeholder 3"/>
          <p:cNvSpPr>
            <a:spLocks noGrp="1"/>
          </p:cNvSpPr>
          <p:nvPr>
            <p:ph sz="half" idx="2"/>
          </p:nvPr>
        </p:nvSpPr>
        <p:spPr>
          <a:xfrm>
            <a:off x="4495802" y="1125991"/>
            <a:ext cx="4489578" cy="3794801"/>
          </a:xfrm>
        </p:spPr>
        <p:txBody>
          <a:bodyPr/>
          <a:lstStyle/>
          <a:p>
            <a:pPr marL="0" indent="0">
              <a:buNone/>
            </a:pPr>
            <a:r>
              <a:rPr lang="en-US" sz="1200" dirty="0"/>
              <a:t>100 1   Handel, George </a:t>
            </a:r>
            <a:r>
              <a:rPr lang="en-US" sz="1200" dirty="0" err="1"/>
              <a:t>Frideric</a:t>
            </a:r>
            <a:r>
              <a:rPr lang="en-US" sz="1200" dirty="0"/>
              <a:t>, </a:t>
            </a:r>
            <a:r>
              <a:rPr lang="en-US" sz="1200" dirty="0" err="1"/>
              <a:t>ǂd</a:t>
            </a:r>
            <a:r>
              <a:rPr lang="en-US" sz="1200" dirty="0"/>
              <a:t> 1685-1759, </a:t>
            </a:r>
            <a:r>
              <a:rPr lang="en-US" sz="1200" dirty="0" err="1"/>
              <a:t>ǂe</a:t>
            </a:r>
            <a:r>
              <a:rPr lang="en-US" sz="1200" dirty="0"/>
              <a:t> composer.</a:t>
            </a:r>
          </a:p>
          <a:p>
            <a:pPr marL="0" indent="0">
              <a:buNone/>
            </a:pPr>
            <a:r>
              <a:rPr lang="en-US" sz="1200" dirty="0"/>
              <a:t>240 10 Coronation anthems. </a:t>
            </a:r>
            <a:r>
              <a:rPr lang="en-US" sz="1200" dirty="0" err="1"/>
              <a:t>ǂp</a:t>
            </a:r>
            <a:r>
              <a:rPr lang="en-US" sz="1200" dirty="0"/>
              <a:t> </a:t>
            </a:r>
            <a:r>
              <a:rPr lang="en-US" sz="1200" dirty="0" err="1"/>
              <a:t>Zadok</a:t>
            </a:r>
            <a:r>
              <a:rPr lang="en-US" sz="1200" dirty="0"/>
              <a:t> the priest. </a:t>
            </a:r>
            <a:r>
              <a:rPr lang="en-US" sz="1200" dirty="0" err="1"/>
              <a:t>ǂs</a:t>
            </a:r>
            <a:r>
              <a:rPr lang="en-US" sz="1200" dirty="0"/>
              <a:t> Vocal score</a:t>
            </a:r>
          </a:p>
          <a:p>
            <a:pPr marL="0" indent="0">
              <a:buNone/>
            </a:pPr>
            <a:r>
              <a:rPr lang="en-US" sz="1200" dirty="0"/>
              <a:t>245 10 </a:t>
            </a:r>
            <a:r>
              <a:rPr lang="en-US" sz="1200" dirty="0" err="1"/>
              <a:t>Zadok</a:t>
            </a:r>
            <a:r>
              <a:rPr lang="en-US" sz="1200" dirty="0"/>
              <a:t> the priest : </a:t>
            </a:r>
            <a:r>
              <a:rPr lang="en-US" sz="1200" dirty="0" err="1"/>
              <a:t>ǂb</a:t>
            </a:r>
            <a:r>
              <a:rPr lang="en-US" sz="1200" dirty="0"/>
              <a:t> coronation anthem, HWV 258 / </a:t>
            </a:r>
            <a:r>
              <a:rPr lang="en-US" sz="1200" dirty="0" err="1"/>
              <a:t>ǂc</a:t>
            </a:r>
            <a:r>
              <a:rPr lang="en-US" sz="1200" dirty="0"/>
              <a:t> </a:t>
            </a:r>
            <a:r>
              <a:rPr lang="en-US" sz="1200" dirty="0" err="1"/>
              <a:t>Händel</a:t>
            </a:r>
            <a:r>
              <a:rPr lang="en-US" sz="1200" dirty="0"/>
              <a:t>.</a:t>
            </a:r>
          </a:p>
          <a:p>
            <a:pPr marL="0" indent="0">
              <a:buNone/>
            </a:pPr>
            <a:r>
              <a:rPr lang="en-US" sz="1200" dirty="0">
                <a:solidFill>
                  <a:srgbClr val="FF0000"/>
                </a:solidFill>
              </a:rPr>
              <a:t>250      </a:t>
            </a:r>
            <a:r>
              <a:rPr lang="en-US" sz="1200" dirty="0" err="1">
                <a:solidFill>
                  <a:srgbClr val="FF0000"/>
                </a:solidFill>
              </a:rPr>
              <a:t>Klavierauszug</a:t>
            </a:r>
            <a:r>
              <a:rPr lang="en-US" sz="1200" dirty="0">
                <a:solidFill>
                  <a:srgbClr val="FF0000"/>
                </a:solidFill>
              </a:rPr>
              <a:t> / </a:t>
            </a:r>
            <a:r>
              <a:rPr lang="en-US" sz="1200" dirty="0" err="1">
                <a:solidFill>
                  <a:srgbClr val="FF0000"/>
                </a:solidFill>
              </a:rPr>
              <a:t>ǂb</a:t>
            </a:r>
            <a:r>
              <a:rPr lang="en-US" sz="1200" dirty="0">
                <a:solidFill>
                  <a:srgbClr val="FF0000"/>
                </a:solidFill>
              </a:rPr>
              <a:t> </a:t>
            </a:r>
            <a:r>
              <a:rPr lang="en-US" sz="1200" dirty="0" err="1">
                <a:solidFill>
                  <a:srgbClr val="FF0000"/>
                </a:solidFill>
              </a:rPr>
              <a:t>nach</a:t>
            </a:r>
            <a:r>
              <a:rPr lang="en-US" sz="1200" dirty="0">
                <a:solidFill>
                  <a:srgbClr val="FF0000"/>
                </a:solidFill>
              </a:rPr>
              <a:t> </a:t>
            </a:r>
            <a:r>
              <a:rPr lang="en-US" sz="1200" dirty="0" err="1">
                <a:solidFill>
                  <a:srgbClr val="FF0000"/>
                </a:solidFill>
              </a:rPr>
              <a:t>dem</a:t>
            </a:r>
            <a:r>
              <a:rPr lang="en-US" sz="1200" dirty="0">
                <a:solidFill>
                  <a:srgbClr val="FF0000"/>
                </a:solidFill>
              </a:rPr>
              <a:t> Urtext der </a:t>
            </a:r>
            <a:r>
              <a:rPr lang="en-US" sz="1200" dirty="0" err="1">
                <a:solidFill>
                  <a:srgbClr val="FF0000"/>
                </a:solidFill>
              </a:rPr>
              <a:t>Hallischen</a:t>
            </a:r>
            <a:r>
              <a:rPr lang="en-US" sz="1200" dirty="0">
                <a:solidFill>
                  <a:srgbClr val="FF0000"/>
                </a:solidFill>
              </a:rPr>
              <a:t> </a:t>
            </a:r>
            <a:r>
              <a:rPr lang="en-US" sz="1200" dirty="0" err="1">
                <a:solidFill>
                  <a:srgbClr val="FF0000"/>
                </a:solidFill>
              </a:rPr>
              <a:t>Händel-Ausgabe</a:t>
            </a:r>
            <a:r>
              <a:rPr lang="en-US" sz="1200" dirty="0">
                <a:solidFill>
                  <a:srgbClr val="FF0000"/>
                </a:solidFill>
              </a:rPr>
              <a:t> von Andreas </a:t>
            </a:r>
            <a:r>
              <a:rPr lang="en-US" sz="1200" dirty="0" err="1">
                <a:solidFill>
                  <a:srgbClr val="FF0000"/>
                </a:solidFill>
              </a:rPr>
              <a:t>Köhs</a:t>
            </a:r>
            <a:r>
              <a:rPr lang="en-US" sz="1200" dirty="0">
                <a:solidFill>
                  <a:srgbClr val="FF0000"/>
                </a:solidFill>
              </a:rPr>
              <a:t> = Piano reduction / based on the Urtext of the Halle Handel edition by Andreas </a:t>
            </a:r>
            <a:r>
              <a:rPr lang="en-US" sz="1200" dirty="0" err="1">
                <a:solidFill>
                  <a:srgbClr val="FF0000"/>
                </a:solidFill>
              </a:rPr>
              <a:t>Köhs</a:t>
            </a:r>
            <a:r>
              <a:rPr lang="en-US" sz="1200" dirty="0">
                <a:solidFill>
                  <a:srgbClr val="FF0000"/>
                </a:solidFill>
              </a:rPr>
              <a:t>.</a:t>
            </a:r>
          </a:p>
          <a:p>
            <a:pPr marL="0" indent="0">
              <a:buNone/>
            </a:pPr>
            <a:r>
              <a:rPr lang="en-US" sz="1200" dirty="0"/>
              <a:t>264  1  Kassel : </a:t>
            </a:r>
            <a:r>
              <a:rPr lang="en-US" sz="1200" dirty="0" err="1"/>
              <a:t>ǂb</a:t>
            </a:r>
            <a:r>
              <a:rPr lang="en-US" sz="1200" dirty="0"/>
              <a:t> </a:t>
            </a:r>
            <a:r>
              <a:rPr lang="en-US" sz="1200" dirty="0" err="1"/>
              <a:t>Bärenreiter</a:t>
            </a:r>
            <a:r>
              <a:rPr lang="en-US" sz="1200" dirty="0"/>
              <a:t>, </a:t>
            </a:r>
            <a:r>
              <a:rPr lang="en-US" sz="1200" dirty="0" err="1"/>
              <a:t>ǂc</a:t>
            </a:r>
            <a:r>
              <a:rPr lang="en-US" sz="1200" dirty="0"/>
              <a:t> [2016]</a:t>
            </a:r>
          </a:p>
          <a:p>
            <a:pPr marL="0" indent="0">
              <a:buNone/>
            </a:pPr>
            <a:r>
              <a:rPr lang="en-US" sz="1200" dirty="0"/>
              <a:t>264  4  </a:t>
            </a:r>
            <a:r>
              <a:rPr lang="en-US" sz="1200" dirty="0" err="1"/>
              <a:t>ǂc</a:t>
            </a:r>
            <a:r>
              <a:rPr lang="en-US" sz="1200" dirty="0"/>
              <a:t> ©2016</a:t>
            </a:r>
          </a:p>
          <a:p>
            <a:pPr marL="0" indent="0">
              <a:buNone/>
            </a:pPr>
            <a:r>
              <a:rPr lang="en-US" sz="1200" dirty="0">
                <a:solidFill>
                  <a:srgbClr val="FF0000"/>
                </a:solidFill>
              </a:rPr>
              <a:t>300      1 vocal score (v, 19 pages) ; </a:t>
            </a:r>
            <a:r>
              <a:rPr lang="en-US" sz="1200" dirty="0" err="1">
                <a:solidFill>
                  <a:srgbClr val="FF0000"/>
                </a:solidFill>
              </a:rPr>
              <a:t>ǂc</a:t>
            </a:r>
            <a:r>
              <a:rPr lang="en-US" sz="1200" dirty="0">
                <a:solidFill>
                  <a:srgbClr val="FF0000"/>
                </a:solidFill>
              </a:rPr>
              <a:t> 27 cm</a:t>
            </a:r>
          </a:p>
          <a:p>
            <a:pPr marL="0" indent="0">
              <a:buNone/>
            </a:pPr>
            <a:r>
              <a:rPr lang="en-US" sz="1200" dirty="0">
                <a:solidFill>
                  <a:srgbClr val="FF0000"/>
                </a:solidFill>
              </a:rPr>
              <a:t>348      vocal score ǂ2 rda</a:t>
            </a:r>
          </a:p>
          <a:p>
            <a:pPr marL="0" indent="0">
              <a:buNone/>
            </a:pPr>
            <a:r>
              <a:rPr lang="en-US" sz="1200" dirty="0"/>
              <a:t>490 0   </a:t>
            </a:r>
            <a:r>
              <a:rPr lang="en-US" sz="1200" dirty="0" err="1"/>
              <a:t>Hallische</a:t>
            </a:r>
            <a:r>
              <a:rPr lang="en-US" sz="1200" dirty="0"/>
              <a:t> </a:t>
            </a:r>
            <a:r>
              <a:rPr lang="en-US" sz="1200" dirty="0" err="1"/>
              <a:t>Händel-Ausgabe</a:t>
            </a:r>
            <a:r>
              <a:rPr lang="en-US" sz="1200" dirty="0"/>
              <a:t> ; </a:t>
            </a:r>
            <a:r>
              <a:rPr lang="en-US" sz="1200" dirty="0" err="1"/>
              <a:t>ǂv</a:t>
            </a:r>
            <a:r>
              <a:rPr lang="en-US" sz="1200" dirty="0"/>
              <a:t> Supplement</a:t>
            </a:r>
          </a:p>
          <a:p>
            <a:pPr marL="0" indent="0">
              <a:buNone/>
            </a:pPr>
            <a:r>
              <a:rPr lang="en-US" sz="1200" dirty="0"/>
              <a:t>500      Supplementary edition to the </a:t>
            </a:r>
            <a:r>
              <a:rPr lang="en-US" sz="1200" dirty="0" err="1"/>
              <a:t>Hallische</a:t>
            </a:r>
            <a:r>
              <a:rPr lang="en-US" sz="1200" dirty="0"/>
              <a:t> </a:t>
            </a:r>
            <a:r>
              <a:rPr lang="en-US" sz="1200" dirty="0" err="1"/>
              <a:t>Händel-Ausgabe</a:t>
            </a:r>
            <a:r>
              <a:rPr lang="en-US" sz="1200" dirty="0"/>
              <a:t>, series III, volume 10 (BA 10711-01).</a:t>
            </a:r>
          </a:p>
          <a:p>
            <a:pPr marL="0" indent="0">
              <a:buNone/>
            </a:pPr>
            <a:r>
              <a:rPr lang="en-US" sz="1200" dirty="0"/>
              <a:t>500      Composed for the 1727 coronation of King George II.</a:t>
            </a:r>
          </a:p>
          <a:p>
            <a:pPr marL="0" indent="0">
              <a:buNone/>
            </a:pPr>
            <a:r>
              <a:rPr lang="en-US" sz="1200" dirty="0"/>
              <a:t>500      Originally for mixed chorus and orchestra; accompaniment arranged for piano.</a:t>
            </a:r>
          </a:p>
        </p:txBody>
      </p:sp>
      <p:sp>
        <p:nvSpPr>
          <p:cNvPr id="5" name="Title 1"/>
          <p:cNvSpPr>
            <a:spLocks noGrp="1"/>
          </p:cNvSpPr>
          <p:nvPr>
            <p:ph type="title"/>
          </p:nvPr>
        </p:nvSpPr>
        <p:spPr>
          <a:xfrm>
            <a:off x="311084" y="344613"/>
            <a:ext cx="8484123" cy="467769"/>
          </a:xfrm>
          <a:ln w="12700">
            <a:solidFill>
              <a:schemeClr val="tx1"/>
            </a:solidFill>
          </a:ln>
        </p:spPr>
        <p:txBody>
          <a:bodyPr/>
          <a:lstStyle/>
          <a:p>
            <a:r>
              <a:rPr lang="en-US" sz="2400" b="1" dirty="0">
                <a:solidFill>
                  <a:schemeClr val="tx2"/>
                </a:solidFill>
                <a:latin typeface="+mn-lt"/>
                <a:ea typeface="+mn-ea"/>
                <a:cs typeface="+mn-cs"/>
              </a:rPr>
              <a:t>Cataloging Defensively With Edition Statements:  Format</a:t>
            </a:r>
          </a:p>
        </p:txBody>
      </p:sp>
    </p:spTree>
    <p:extLst>
      <p:ext uri="{BB962C8B-B14F-4D97-AF65-F5344CB8AC3E}">
        <p14:creationId xmlns:p14="http://schemas.microsoft.com/office/powerpoint/2010/main" val="2290266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1450" y="738886"/>
            <a:ext cx="4324350" cy="4049930"/>
          </a:xfrm>
        </p:spPr>
        <p:txBody>
          <a:bodyPr/>
          <a:lstStyle/>
          <a:p>
            <a:pPr marL="0" indent="0">
              <a:buNone/>
            </a:pPr>
            <a:r>
              <a:rPr lang="en-US" sz="1600" dirty="0"/>
              <a:t>100 1   Clarke, Ian, </a:t>
            </a:r>
            <a:r>
              <a:rPr lang="en-US" sz="1600" dirty="0" err="1"/>
              <a:t>ǂd</a:t>
            </a:r>
            <a:r>
              <a:rPr lang="en-US" sz="1600" dirty="0"/>
              <a:t> 1964- </a:t>
            </a:r>
            <a:r>
              <a:rPr lang="en-US" sz="1600" dirty="0" err="1"/>
              <a:t>ǂe</a:t>
            </a:r>
            <a:r>
              <a:rPr lang="en-US" sz="1600" dirty="0"/>
              <a:t> composer.</a:t>
            </a:r>
          </a:p>
          <a:p>
            <a:pPr marL="0" indent="0">
              <a:buNone/>
            </a:pPr>
            <a:r>
              <a:rPr lang="en-US" sz="1600" dirty="0"/>
              <a:t>245 10 Zoom tube : </a:t>
            </a:r>
            <a:r>
              <a:rPr lang="en-US" sz="1600" dirty="0" err="1"/>
              <a:t>ǂb</a:t>
            </a:r>
            <a:r>
              <a:rPr lang="en-US" sz="1600" dirty="0"/>
              <a:t> for solo flute / </a:t>
            </a:r>
            <a:r>
              <a:rPr lang="en-US" sz="1600" dirty="0" err="1"/>
              <a:t>ǂc</a:t>
            </a:r>
            <a:r>
              <a:rPr lang="en-US" sz="1600" dirty="0"/>
              <a:t> Ian Clarke.</a:t>
            </a:r>
          </a:p>
          <a:p>
            <a:pPr marL="0" indent="0">
              <a:buNone/>
            </a:pPr>
            <a:r>
              <a:rPr lang="en-US" sz="1600" dirty="0">
                <a:solidFill>
                  <a:srgbClr val="FF0000"/>
                </a:solidFill>
              </a:rPr>
              <a:t>250      Ed. 1.4a Jan 2014.</a:t>
            </a:r>
          </a:p>
          <a:p>
            <a:pPr marL="0" indent="0">
              <a:buNone/>
            </a:pPr>
            <a:r>
              <a:rPr lang="en-US" sz="1600" dirty="0"/>
              <a:t>264  1  [England] : </a:t>
            </a:r>
            <a:r>
              <a:rPr lang="en-US" sz="1600" dirty="0" err="1"/>
              <a:t>ǂb</a:t>
            </a:r>
            <a:r>
              <a:rPr lang="en-US" sz="1600" dirty="0"/>
              <a:t> IC Music, </a:t>
            </a:r>
            <a:r>
              <a:rPr lang="en-US" sz="1600" dirty="0" err="1"/>
              <a:t>ǂc</a:t>
            </a:r>
            <a:r>
              <a:rPr lang="en-US" sz="1600" dirty="0"/>
              <a:t> 2014.</a:t>
            </a:r>
          </a:p>
          <a:p>
            <a:pPr marL="0" indent="0">
              <a:buNone/>
            </a:pPr>
            <a:r>
              <a:rPr lang="en-US" sz="1600" dirty="0"/>
              <a:t>264  2  Croydon, Surrey, England ; </a:t>
            </a:r>
            <a:r>
              <a:rPr lang="en-US" sz="1600" dirty="0" err="1"/>
              <a:t>ǂb</a:t>
            </a:r>
            <a:r>
              <a:rPr lang="en-US" sz="1600" dirty="0"/>
              <a:t> Distributed by Just Flutes Edition.</a:t>
            </a:r>
          </a:p>
          <a:p>
            <a:pPr marL="0" indent="0">
              <a:buNone/>
            </a:pPr>
            <a:r>
              <a:rPr lang="en-US" sz="1600" dirty="0"/>
              <a:t>264  4  </a:t>
            </a:r>
            <a:r>
              <a:rPr lang="en-US" sz="1600" dirty="0" err="1"/>
              <a:t>ǂc</a:t>
            </a:r>
            <a:r>
              <a:rPr lang="en-US" sz="1600" dirty="0"/>
              <a:t> ©2000</a:t>
            </a:r>
          </a:p>
          <a:p>
            <a:pPr marL="0" indent="0">
              <a:buNone/>
            </a:pPr>
            <a:r>
              <a:rPr lang="en-US" sz="1600" dirty="0"/>
              <a:t>300      1 score (8 pages) ; </a:t>
            </a:r>
            <a:r>
              <a:rPr lang="en-US" sz="1600" dirty="0" err="1"/>
              <a:t>ǂc</a:t>
            </a:r>
            <a:r>
              <a:rPr lang="en-US" sz="1600" dirty="0"/>
              <a:t> 30 cm</a:t>
            </a:r>
          </a:p>
          <a:p>
            <a:pPr marL="0" indent="0">
              <a:buNone/>
            </a:pPr>
            <a:r>
              <a:rPr lang="en-US" sz="1600" dirty="0"/>
              <a:t>500      "IC Music/Just Flutes edition."</a:t>
            </a:r>
          </a:p>
          <a:p>
            <a:pPr marL="0" indent="0">
              <a:buNone/>
            </a:pPr>
            <a:r>
              <a:rPr lang="en-US" sz="1600" dirty="0"/>
              <a:t>500      "Composed 1999."</a:t>
            </a:r>
          </a:p>
          <a:p>
            <a:pPr marL="0" indent="0">
              <a:buNone/>
            </a:pPr>
            <a:r>
              <a:rPr lang="en-US" sz="1600" dirty="0"/>
              <a:t>500      Includes performance notes by the composer.</a:t>
            </a:r>
          </a:p>
          <a:p>
            <a:pPr marL="0" indent="0">
              <a:buNone/>
            </a:pPr>
            <a:r>
              <a:rPr lang="en-US" sz="1600" dirty="0"/>
              <a:t>546      </a:t>
            </a:r>
            <a:r>
              <a:rPr lang="en-US" sz="1600" dirty="0" err="1"/>
              <a:t>ǂb</a:t>
            </a:r>
            <a:r>
              <a:rPr lang="en-US" sz="1600" dirty="0"/>
              <a:t> Staff notation.</a:t>
            </a:r>
            <a:endParaRPr lang="en-US" sz="1400" dirty="0"/>
          </a:p>
        </p:txBody>
      </p:sp>
      <p:sp>
        <p:nvSpPr>
          <p:cNvPr id="4" name="Content Placeholder 3"/>
          <p:cNvSpPr>
            <a:spLocks noGrp="1"/>
          </p:cNvSpPr>
          <p:nvPr>
            <p:ph sz="half" idx="2"/>
          </p:nvPr>
        </p:nvSpPr>
        <p:spPr>
          <a:xfrm>
            <a:off x="4608945" y="739777"/>
            <a:ext cx="4401705" cy="4049039"/>
          </a:xfrm>
        </p:spPr>
        <p:txBody>
          <a:bodyPr/>
          <a:lstStyle/>
          <a:p>
            <a:pPr marL="0" indent="0">
              <a:buNone/>
            </a:pPr>
            <a:r>
              <a:rPr lang="en-US" sz="1600" dirty="0"/>
              <a:t>100 1    Clarke, Ian, </a:t>
            </a:r>
            <a:r>
              <a:rPr lang="en-US" sz="1600" dirty="0" err="1"/>
              <a:t>ǂd</a:t>
            </a:r>
            <a:r>
              <a:rPr lang="en-US" sz="1600" dirty="0"/>
              <a:t> 1964- </a:t>
            </a:r>
            <a:r>
              <a:rPr lang="en-US" sz="1600" dirty="0" err="1"/>
              <a:t>ǂe</a:t>
            </a:r>
            <a:r>
              <a:rPr lang="en-US" sz="1600" dirty="0"/>
              <a:t> composer.</a:t>
            </a:r>
          </a:p>
          <a:p>
            <a:pPr marL="0" indent="0">
              <a:buNone/>
            </a:pPr>
            <a:r>
              <a:rPr lang="en-US" sz="1600" dirty="0"/>
              <a:t>245 10  Zoom tube : </a:t>
            </a:r>
            <a:r>
              <a:rPr lang="en-US" sz="1600" dirty="0" err="1"/>
              <a:t>ǂb</a:t>
            </a:r>
            <a:r>
              <a:rPr lang="en-US" sz="1600" dirty="0"/>
              <a:t> for solo flute / </a:t>
            </a:r>
            <a:r>
              <a:rPr lang="en-US" sz="1600" dirty="0" err="1"/>
              <a:t>ǂc</a:t>
            </a:r>
            <a:r>
              <a:rPr lang="en-US" sz="1600" dirty="0"/>
              <a:t> Ian Clarke.</a:t>
            </a:r>
          </a:p>
          <a:p>
            <a:pPr marL="0" indent="0">
              <a:buNone/>
            </a:pPr>
            <a:r>
              <a:rPr lang="en-US" sz="1600" dirty="0"/>
              <a:t>250       IC Music/Just Flutes edition.</a:t>
            </a:r>
          </a:p>
          <a:p>
            <a:pPr marL="0" indent="0">
              <a:buNone/>
            </a:pPr>
            <a:r>
              <a:rPr lang="en-US" sz="1600" dirty="0">
                <a:solidFill>
                  <a:srgbClr val="FF0000"/>
                </a:solidFill>
              </a:rPr>
              <a:t>250       Ed. 1.4b Apr 2014.</a:t>
            </a:r>
          </a:p>
          <a:p>
            <a:pPr marL="0" indent="0">
              <a:buNone/>
            </a:pPr>
            <a:r>
              <a:rPr lang="en-US" sz="1600" dirty="0"/>
              <a:t>264  1   [England] : </a:t>
            </a:r>
            <a:r>
              <a:rPr lang="en-US" sz="1600" dirty="0" err="1"/>
              <a:t>ǂb</a:t>
            </a:r>
            <a:r>
              <a:rPr lang="en-US" sz="1600" dirty="0"/>
              <a:t> IC Music, </a:t>
            </a:r>
            <a:r>
              <a:rPr lang="en-US" sz="1600" dirty="0" err="1"/>
              <a:t>ǂc</a:t>
            </a:r>
            <a:r>
              <a:rPr lang="en-US" sz="1600" dirty="0"/>
              <a:t> [2014]</a:t>
            </a:r>
          </a:p>
          <a:p>
            <a:pPr marL="0" indent="0">
              <a:buNone/>
            </a:pPr>
            <a:r>
              <a:rPr lang="en-US" sz="1600" dirty="0"/>
              <a:t>264  2   [Croydon, London, England] ; </a:t>
            </a:r>
            <a:r>
              <a:rPr lang="en-US" sz="1600" dirty="0" err="1"/>
              <a:t>ǂb</a:t>
            </a:r>
            <a:r>
              <a:rPr lang="en-US" sz="1600" dirty="0"/>
              <a:t> Distributed by Just Flutes Edition</a:t>
            </a:r>
          </a:p>
          <a:p>
            <a:pPr marL="0" indent="0">
              <a:buNone/>
            </a:pPr>
            <a:r>
              <a:rPr lang="en-US" sz="1600" dirty="0"/>
              <a:t>264  4   </a:t>
            </a:r>
            <a:r>
              <a:rPr lang="en-US" sz="1600" dirty="0" err="1"/>
              <a:t>ǂc</a:t>
            </a:r>
            <a:r>
              <a:rPr lang="en-US" sz="1600" dirty="0"/>
              <a:t> ©2000</a:t>
            </a:r>
          </a:p>
          <a:p>
            <a:pPr marL="0" indent="0">
              <a:buNone/>
            </a:pPr>
            <a:r>
              <a:rPr lang="en-US" sz="1600" dirty="0"/>
              <a:t>300       1 score (8 pages) ; </a:t>
            </a:r>
            <a:r>
              <a:rPr lang="en-US" sz="1600" dirty="0" err="1"/>
              <a:t>ǂc</a:t>
            </a:r>
            <a:r>
              <a:rPr lang="en-US" sz="1600" dirty="0"/>
              <a:t> 30 cm</a:t>
            </a:r>
          </a:p>
          <a:p>
            <a:pPr marL="0" indent="0">
              <a:buNone/>
            </a:pPr>
            <a:r>
              <a:rPr lang="en-US" sz="1600" dirty="0"/>
              <a:t>500      "Composed 1999."</a:t>
            </a:r>
          </a:p>
          <a:p>
            <a:pPr marL="0" indent="0">
              <a:buNone/>
            </a:pPr>
            <a:r>
              <a:rPr lang="en-US" sz="1600" dirty="0"/>
              <a:t>500      Includes performance notes by the composer.</a:t>
            </a:r>
          </a:p>
          <a:p>
            <a:pPr marL="0" indent="0">
              <a:buNone/>
            </a:pPr>
            <a:r>
              <a:rPr lang="en-US" sz="1600" dirty="0"/>
              <a:t>546      </a:t>
            </a:r>
            <a:r>
              <a:rPr lang="en-US" sz="1600" dirty="0" err="1"/>
              <a:t>ǂb</a:t>
            </a:r>
            <a:r>
              <a:rPr lang="en-US" sz="1600" dirty="0"/>
              <a:t> Staff notation.</a:t>
            </a:r>
          </a:p>
        </p:txBody>
      </p:sp>
      <p:sp>
        <p:nvSpPr>
          <p:cNvPr id="5" name="Title 3"/>
          <p:cNvSpPr>
            <a:spLocks noGrp="1"/>
          </p:cNvSpPr>
          <p:nvPr>
            <p:ph type="title"/>
          </p:nvPr>
        </p:nvSpPr>
        <p:spPr>
          <a:xfrm>
            <a:off x="301658" y="110729"/>
            <a:ext cx="8229599" cy="443453"/>
          </a:xfrm>
          <a:ln w="12700">
            <a:solidFill>
              <a:schemeClr val="tx1"/>
            </a:solidFill>
          </a:ln>
        </p:spPr>
        <p:txBody>
          <a:bodyPr/>
          <a:lstStyle/>
          <a:p>
            <a:r>
              <a:rPr lang="en-US" sz="2400" b="1" dirty="0">
                <a:solidFill>
                  <a:schemeClr val="tx2"/>
                </a:solidFill>
              </a:rPr>
              <a:t>Cataloging Defensively With Edition Statements</a:t>
            </a:r>
            <a:r>
              <a:rPr lang="en-US" sz="2400" b="1" dirty="0">
                <a:solidFill>
                  <a:schemeClr val="tx2"/>
                </a:solidFill>
                <a:latin typeface="+mn-lt"/>
                <a:ea typeface="+mn-ea"/>
                <a:cs typeface="+mn-cs"/>
              </a:rPr>
              <a:t>:  Date</a:t>
            </a:r>
          </a:p>
        </p:txBody>
      </p:sp>
    </p:spTree>
    <p:extLst>
      <p:ext uri="{BB962C8B-B14F-4D97-AF65-F5344CB8AC3E}">
        <p14:creationId xmlns:p14="http://schemas.microsoft.com/office/powerpoint/2010/main" val="47536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1401" y="808563"/>
            <a:ext cx="4190999" cy="3891774"/>
          </a:xfrm>
        </p:spPr>
        <p:txBody>
          <a:bodyPr/>
          <a:lstStyle/>
          <a:p>
            <a:pPr marL="0" indent="0">
              <a:buNone/>
            </a:pPr>
            <a:r>
              <a:rPr lang="en-US" sz="1100" dirty="0"/>
              <a:t>245 04  The JMU Percussion Ensemble.</a:t>
            </a:r>
          </a:p>
          <a:p>
            <a:pPr marL="0" indent="0">
              <a:buNone/>
            </a:pPr>
            <a:r>
              <a:rPr lang="en-US" sz="1100" dirty="0">
                <a:solidFill>
                  <a:srgbClr val="FF0000"/>
                </a:solidFill>
              </a:rPr>
              <a:t>250        [November 7, 2004, 3 pm performance].</a:t>
            </a:r>
          </a:p>
          <a:p>
            <a:pPr marL="0" indent="0">
              <a:buNone/>
            </a:pPr>
            <a:r>
              <a:rPr lang="en-US" sz="1100" dirty="0"/>
              <a:t>260        Harrisonburg, Va.: </a:t>
            </a:r>
            <a:r>
              <a:rPr lang="en-US" sz="1100" dirty="0" err="1"/>
              <a:t>ǂb</a:t>
            </a:r>
            <a:r>
              <a:rPr lang="en-US" sz="1100" dirty="0"/>
              <a:t> James Madison University, </a:t>
            </a:r>
            <a:r>
              <a:rPr lang="en-US" sz="1100" dirty="0" err="1"/>
              <a:t>ǂc</a:t>
            </a:r>
            <a:r>
              <a:rPr lang="en-US" sz="1100" dirty="0"/>
              <a:t> 2004.</a:t>
            </a:r>
          </a:p>
          <a:p>
            <a:pPr marL="0" indent="0">
              <a:buNone/>
            </a:pPr>
            <a:r>
              <a:rPr lang="en-US" sz="1100" dirty="0"/>
              <a:t>300        1 audio disc.</a:t>
            </a:r>
          </a:p>
          <a:p>
            <a:pPr marL="0" indent="0">
              <a:buNone/>
            </a:pPr>
            <a:r>
              <a:rPr lang="en-US" sz="1100" dirty="0"/>
              <a:t>490 1     JMU School of Music Performance Recording Collection</a:t>
            </a:r>
          </a:p>
          <a:p>
            <a:pPr marL="0" indent="0">
              <a:buNone/>
            </a:pPr>
            <a:r>
              <a:rPr lang="en-US" sz="1100" dirty="0"/>
              <a:t>511 0     The JMU Percussion Ensemble; C. William Rice; Rick </a:t>
            </a:r>
            <a:r>
              <a:rPr lang="en-US" sz="1100" dirty="0" err="1"/>
              <a:t>Deloney</a:t>
            </a:r>
            <a:r>
              <a:rPr lang="en-US" sz="1100" dirty="0"/>
              <a:t>; Margaret </a:t>
            </a:r>
            <a:r>
              <a:rPr lang="en-US" sz="1100" dirty="0" err="1"/>
              <a:t>Billin</a:t>
            </a:r>
            <a:r>
              <a:rPr lang="en-US" sz="1100" dirty="0"/>
              <a:t>, Conductors; JMU Percussion Theatre; Rick </a:t>
            </a:r>
            <a:r>
              <a:rPr lang="en-US" sz="1100" dirty="0" err="1"/>
              <a:t>Deloney</a:t>
            </a:r>
            <a:r>
              <a:rPr lang="en-US" sz="1100" dirty="0"/>
              <a:t>, Director; JMU Steel Drum Band; Margaret </a:t>
            </a:r>
            <a:r>
              <a:rPr lang="en-US" sz="1100" dirty="0" err="1"/>
              <a:t>Billin</a:t>
            </a:r>
            <a:r>
              <a:rPr lang="en-US" sz="1100" dirty="0"/>
              <a:t>, Director.</a:t>
            </a:r>
          </a:p>
          <a:p>
            <a:pPr marL="0" indent="0">
              <a:buNone/>
            </a:pPr>
            <a:r>
              <a:rPr lang="en-US" sz="1100" dirty="0">
                <a:solidFill>
                  <a:srgbClr val="FF0000"/>
                </a:solidFill>
              </a:rPr>
              <a:t>518        JMU Music Building -- Room 108, November 7, 2004, 3 pm.</a:t>
            </a:r>
          </a:p>
          <a:p>
            <a:pPr marL="0" indent="0">
              <a:buNone/>
            </a:pPr>
            <a:r>
              <a:rPr lang="en-US" sz="1100" dirty="0"/>
              <a:t>505 0      Overture to Candide (1956) / Leonard Bernstein -- The Palace of Nine Perfections (2000) III. Past Mountain Cliffs to the Paradises of the Immortals / Eric </a:t>
            </a:r>
            <a:r>
              <a:rPr lang="en-US" sz="1100" dirty="0" err="1"/>
              <a:t>Ewazen</a:t>
            </a:r>
            <a:r>
              <a:rPr lang="en-US" sz="1100" dirty="0"/>
              <a:t> -- El </a:t>
            </a:r>
            <a:r>
              <a:rPr lang="en-US" sz="1100" dirty="0" err="1"/>
              <a:t>Cumbanchero</a:t>
            </a:r>
            <a:r>
              <a:rPr lang="en-US" sz="1100" dirty="0"/>
              <a:t> (1943) / Raphael Hernandez; arr. Phil </a:t>
            </a:r>
            <a:r>
              <a:rPr lang="en-US" sz="1100" dirty="0" err="1"/>
              <a:t>Faini</a:t>
            </a:r>
            <a:r>
              <a:rPr lang="en-US" sz="1100" dirty="0"/>
              <a:t> -- Jewel / M. </a:t>
            </a:r>
            <a:r>
              <a:rPr lang="en-US" sz="1100" dirty="0" err="1"/>
              <a:t>Mertens</a:t>
            </a:r>
            <a:r>
              <a:rPr lang="en-US" sz="1100" dirty="0"/>
              <a:t> -- West Side Story (1957) / Leonard Bernstein -- Sugar Bum </a:t>
            </a:r>
            <a:r>
              <a:rPr lang="en-US" sz="1100" dirty="0" err="1"/>
              <a:t>Bum</a:t>
            </a:r>
            <a:r>
              <a:rPr lang="en-US" sz="1100" dirty="0"/>
              <a:t> (1988) / Lord Kitchener -- Fall (1990) / Paul Ross -- In Sync with You / Ray Holman -- Everybody's Everything (2004) / Carlos Santana; arr. Joshua Smith.</a:t>
            </a:r>
          </a:p>
        </p:txBody>
      </p:sp>
      <p:sp>
        <p:nvSpPr>
          <p:cNvPr id="7" name="Content Placeholder 6"/>
          <p:cNvSpPr>
            <a:spLocks noGrp="1"/>
          </p:cNvSpPr>
          <p:nvPr>
            <p:ph sz="half" idx="2"/>
          </p:nvPr>
        </p:nvSpPr>
        <p:spPr>
          <a:xfrm>
            <a:off x="4648201" y="808563"/>
            <a:ext cx="4190999" cy="3891774"/>
          </a:xfrm>
        </p:spPr>
        <p:txBody>
          <a:bodyPr/>
          <a:lstStyle/>
          <a:p>
            <a:pPr marL="0" indent="0">
              <a:buNone/>
            </a:pPr>
            <a:r>
              <a:rPr lang="en-US" sz="1100" dirty="0"/>
              <a:t>245 04   The JMU Percussion Ensemble.</a:t>
            </a:r>
          </a:p>
          <a:p>
            <a:pPr marL="0" indent="0">
              <a:buNone/>
            </a:pPr>
            <a:r>
              <a:rPr lang="en-US" sz="1100" dirty="0">
                <a:solidFill>
                  <a:srgbClr val="FF0000"/>
                </a:solidFill>
              </a:rPr>
              <a:t>250         [November 7, 2004, 7 pm performance].</a:t>
            </a:r>
          </a:p>
          <a:p>
            <a:pPr marL="0" indent="0">
              <a:buNone/>
            </a:pPr>
            <a:r>
              <a:rPr lang="en-US" sz="1100" dirty="0"/>
              <a:t>260         Harrisonburg, Va. : </a:t>
            </a:r>
            <a:r>
              <a:rPr lang="en-US" sz="1100" dirty="0" err="1"/>
              <a:t>ǂb</a:t>
            </a:r>
            <a:r>
              <a:rPr lang="en-US" sz="1100" dirty="0"/>
              <a:t> James Madison University, </a:t>
            </a:r>
            <a:r>
              <a:rPr lang="en-US" sz="1100" dirty="0" err="1"/>
              <a:t>ǂc</a:t>
            </a:r>
            <a:r>
              <a:rPr lang="en-US" sz="1100" dirty="0"/>
              <a:t> 2004.</a:t>
            </a:r>
          </a:p>
          <a:p>
            <a:pPr marL="0" indent="0">
              <a:buNone/>
            </a:pPr>
            <a:r>
              <a:rPr lang="en-US" sz="1100" dirty="0"/>
              <a:t>300         1 audio disc.</a:t>
            </a:r>
          </a:p>
          <a:p>
            <a:pPr marL="0" indent="0">
              <a:buNone/>
            </a:pPr>
            <a:r>
              <a:rPr lang="en-US" sz="1100" dirty="0"/>
              <a:t>490 1      JMU School of Music Performance Recording Collection</a:t>
            </a:r>
          </a:p>
          <a:p>
            <a:pPr marL="0" indent="0">
              <a:buNone/>
            </a:pPr>
            <a:r>
              <a:rPr lang="en-US" sz="1100" dirty="0"/>
              <a:t>511 0      The JMU Percussion Ensemble; C. William Rice; Rick </a:t>
            </a:r>
            <a:r>
              <a:rPr lang="en-US" sz="1100" dirty="0" err="1"/>
              <a:t>Deloney</a:t>
            </a:r>
            <a:r>
              <a:rPr lang="en-US" sz="1100" dirty="0"/>
              <a:t>; Margaret </a:t>
            </a:r>
            <a:r>
              <a:rPr lang="en-US" sz="1100" dirty="0" err="1"/>
              <a:t>Billin</a:t>
            </a:r>
            <a:r>
              <a:rPr lang="en-US" sz="1100" dirty="0"/>
              <a:t>, conductors; JMU Percussion Theatre; Rick </a:t>
            </a:r>
            <a:r>
              <a:rPr lang="en-US" sz="1100" dirty="0" err="1"/>
              <a:t>Deloney</a:t>
            </a:r>
            <a:r>
              <a:rPr lang="en-US" sz="1100" dirty="0"/>
              <a:t>, director; JMU Steel Drum Band; Margaret </a:t>
            </a:r>
            <a:r>
              <a:rPr lang="en-US" sz="1100" dirty="0" err="1"/>
              <a:t>Billin</a:t>
            </a:r>
            <a:r>
              <a:rPr lang="en-US" sz="1100" dirty="0"/>
              <a:t>, director.</a:t>
            </a:r>
          </a:p>
          <a:p>
            <a:pPr marL="0" indent="0">
              <a:buNone/>
            </a:pPr>
            <a:r>
              <a:rPr lang="en-US" sz="1100" dirty="0">
                <a:solidFill>
                  <a:srgbClr val="FF0000"/>
                </a:solidFill>
              </a:rPr>
              <a:t>518        JMU Music Building, Room 108, November 7, 2004, 7 pm.</a:t>
            </a:r>
          </a:p>
          <a:p>
            <a:pPr marL="0" indent="0">
              <a:buNone/>
            </a:pPr>
            <a:r>
              <a:rPr lang="en-US" sz="1100" dirty="0"/>
              <a:t>505 0     Overture to Candide (1956) / Leonard Bernstein -- The Palace of Nine Perfections (2000) III. Past Mountain Cliffs to the Paradises of the Immortals / Eric </a:t>
            </a:r>
            <a:r>
              <a:rPr lang="en-US" sz="1100" dirty="0" err="1"/>
              <a:t>Ewazen</a:t>
            </a:r>
            <a:r>
              <a:rPr lang="en-US" sz="1100" dirty="0"/>
              <a:t> -- El </a:t>
            </a:r>
            <a:r>
              <a:rPr lang="en-US" sz="1100" dirty="0" err="1"/>
              <a:t>Cumbanchero</a:t>
            </a:r>
            <a:r>
              <a:rPr lang="en-US" sz="1100" dirty="0"/>
              <a:t> (1943) / Raphael Hernandez; arr. Phil </a:t>
            </a:r>
            <a:r>
              <a:rPr lang="en-US" sz="1100" dirty="0" err="1"/>
              <a:t>Faini</a:t>
            </a:r>
            <a:r>
              <a:rPr lang="en-US" sz="1100" dirty="0"/>
              <a:t> -- Jewel / M. </a:t>
            </a:r>
            <a:r>
              <a:rPr lang="en-US" sz="1100" dirty="0" err="1"/>
              <a:t>Mertens</a:t>
            </a:r>
            <a:r>
              <a:rPr lang="en-US" sz="1100" dirty="0"/>
              <a:t> -- West Side Story (1957) / Leonard Bernstein -- Sugar Bum </a:t>
            </a:r>
            <a:r>
              <a:rPr lang="en-US" sz="1100" dirty="0" err="1"/>
              <a:t>Bum</a:t>
            </a:r>
            <a:r>
              <a:rPr lang="en-US" sz="1100" dirty="0"/>
              <a:t> (1988) / Lord Kitchener -- Fall (1990) / Paul Ross -- In Sync with You / Ray Holman -- Everybody's Everything (2004) / Carlos Santana; arr. Joshua Smith.</a:t>
            </a:r>
          </a:p>
        </p:txBody>
      </p:sp>
      <p:sp>
        <p:nvSpPr>
          <p:cNvPr id="8" name="Title 3"/>
          <p:cNvSpPr>
            <a:spLocks noGrp="1"/>
          </p:cNvSpPr>
          <p:nvPr>
            <p:ph type="title"/>
          </p:nvPr>
        </p:nvSpPr>
        <p:spPr>
          <a:xfrm>
            <a:off x="440621" y="168723"/>
            <a:ext cx="8110359" cy="426597"/>
          </a:xfrm>
          <a:ln w="12700">
            <a:solidFill>
              <a:schemeClr val="tx1"/>
            </a:solidFill>
          </a:ln>
        </p:spPr>
        <p:txBody>
          <a:bodyPr/>
          <a:lstStyle/>
          <a:p>
            <a:r>
              <a:rPr lang="en-US" sz="2400" b="1" dirty="0">
                <a:solidFill>
                  <a:schemeClr val="tx2"/>
                </a:solidFill>
              </a:rPr>
              <a:t>Cataloging Defensively With Edition Statements</a:t>
            </a:r>
            <a:r>
              <a:rPr lang="en-US" sz="2400" b="1" dirty="0">
                <a:solidFill>
                  <a:schemeClr val="tx2"/>
                </a:solidFill>
                <a:latin typeface="+mn-lt"/>
                <a:ea typeface="+mn-ea"/>
                <a:cs typeface="+mn-cs"/>
              </a:rPr>
              <a:t>:  Date</a:t>
            </a:r>
          </a:p>
        </p:txBody>
      </p:sp>
    </p:spTree>
    <p:extLst>
      <p:ext uri="{BB962C8B-B14F-4D97-AF65-F5344CB8AC3E}">
        <p14:creationId xmlns:p14="http://schemas.microsoft.com/office/powerpoint/2010/main" val="228100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40786" y="840508"/>
            <a:ext cx="8439148" cy="3694547"/>
          </a:xfrm>
        </p:spPr>
        <p:txBody>
          <a:bodyPr/>
          <a:lstStyle/>
          <a:p>
            <a:pPr marL="0" indent="0">
              <a:buNone/>
            </a:pPr>
            <a:r>
              <a:rPr lang="en-US" sz="2000" b="1" dirty="0"/>
              <a:t>When to Input a New Record</a:t>
            </a:r>
          </a:p>
          <a:p>
            <a:pPr marL="457200" lvl="1" indent="0">
              <a:buNone/>
            </a:pPr>
            <a:r>
              <a:rPr lang="en-US" sz="1800" dirty="0"/>
              <a:t>OCLC Bibliographic Formats and Standards (BFAS), Chapter 4</a:t>
            </a:r>
          </a:p>
          <a:p>
            <a:pPr marL="914400" lvl="2" indent="0">
              <a:buNone/>
            </a:pPr>
            <a:r>
              <a:rPr lang="en-US" sz="1600" dirty="0">
                <a:hlinkClick r:id="rId3"/>
              </a:rPr>
              <a:t>http://www.oclc.org/bibformats/en/input.html</a:t>
            </a:r>
            <a:endParaRPr lang="en-US" sz="1600" dirty="0"/>
          </a:p>
          <a:p>
            <a:pPr marL="114300" indent="0">
              <a:spcBef>
                <a:spcPts val="0"/>
              </a:spcBef>
              <a:buNone/>
            </a:pPr>
            <a:endParaRPr lang="en-US" sz="2000" b="1" dirty="0"/>
          </a:p>
          <a:p>
            <a:pPr marL="114300" indent="0">
              <a:buNone/>
            </a:pPr>
            <a:r>
              <a:rPr lang="en-US" sz="2000" b="1" dirty="0"/>
              <a:t>Differences Between, Changes Within:  Guidelines on When to Create a New Record</a:t>
            </a:r>
          </a:p>
          <a:p>
            <a:pPr marL="457200" lvl="1" indent="0">
              <a:buNone/>
            </a:pPr>
            <a:r>
              <a:rPr lang="en-US" sz="1800" dirty="0"/>
              <a:t>ALA’s Association for Library Collections and Technical Services (ALCTS)</a:t>
            </a:r>
          </a:p>
          <a:p>
            <a:pPr marL="457200" lvl="1" indent="0">
              <a:buNone/>
            </a:pPr>
            <a:r>
              <a:rPr lang="en-US" sz="1500" dirty="0">
                <a:hlinkClick r:id="rId4"/>
              </a:rPr>
              <a:t>http://www.ala.org/alcts/sites/ala.org.alcts/files/content/resources/org/cat/differences07.pdf</a:t>
            </a:r>
            <a:endParaRPr lang="en-US" sz="1500" b="1" dirty="0"/>
          </a:p>
          <a:p>
            <a:pPr marL="114300" indent="0">
              <a:lnSpc>
                <a:spcPct val="200000"/>
              </a:lnSpc>
              <a:spcBef>
                <a:spcPts val="600"/>
              </a:spcBef>
              <a:buNone/>
            </a:pPr>
            <a:r>
              <a:rPr lang="en-US" sz="2000" b="1" dirty="0"/>
              <a:t>OCLC’s “Cataloging Defensively” Page</a:t>
            </a:r>
          </a:p>
          <a:p>
            <a:pPr marL="914400" lvl="2" indent="0">
              <a:buNone/>
            </a:pPr>
            <a:r>
              <a:rPr lang="en-US" sz="1600" dirty="0">
                <a:hlinkClick r:id="rId5"/>
              </a:rPr>
              <a:t>http://www.oclc.org/en/events/cataloging-defensively.html</a:t>
            </a:r>
            <a:endParaRPr lang="en-US" sz="1600" dirty="0"/>
          </a:p>
        </p:txBody>
      </p:sp>
      <p:sp>
        <p:nvSpPr>
          <p:cNvPr id="5" name="Text Placeholder 4"/>
          <p:cNvSpPr>
            <a:spLocks noGrp="1"/>
          </p:cNvSpPr>
          <p:nvPr>
            <p:ph type="body" sz="quarter" idx="13"/>
          </p:nvPr>
        </p:nvSpPr>
        <p:spPr>
          <a:xfrm>
            <a:off x="340786" y="215288"/>
            <a:ext cx="8439147" cy="393157"/>
          </a:xfrm>
          <a:ln w="12700">
            <a:solidFill>
              <a:schemeClr val="tx1"/>
            </a:solidFill>
          </a:ln>
        </p:spPr>
        <p:txBody>
          <a:bodyPr/>
          <a:lstStyle/>
          <a:p>
            <a:pPr algn="ctr"/>
            <a:r>
              <a:rPr lang="en-US" sz="2100" dirty="0"/>
              <a:t>Cataloging Defensively With Edition Statements:  Introduction</a:t>
            </a:r>
          </a:p>
        </p:txBody>
      </p:sp>
    </p:spTree>
    <p:extLst>
      <p:ext uri="{BB962C8B-B14F-4D97-AF65-F5344CB8AC3E}">
        <p14:creationId xmlns:p14="http://schemas.microsoft.com/office/powerpoint/2010/main" val="240831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206" y="118823"/>
            <a:ext cx="8276734" cy="473732"/>
          </a:xfrm>
          <a:ln w="12700">
            <a:solidFill>
              <a:schemeClr val="tx1"/>
            </a:solidFill>
          </a:ln>
        </p:spPr>
        <p:txBody>
          <a:bodyPr/>
          <a:lstStyle/>
          <a:p>
            <a:r>
              <a:rPr lang="en-US" sz="2100" b="1" dirty="0">
                <a:solidFill>
                  <a:schemeClr val="tx2"/>
                </a:solidFill>
              </a:rPr>
              <a:t>Cataloging Defensively With Edition Statements</a:t>
            </a:r>
            <a:r>
              <a:rPr lang="en-US" sz="2100" b="1" dirty="0">
                <a:solidFill>
                  <a:schemeClr val="tx2"/>
                </a:solidFill>
                <a:latin typeface="+mn-lt"/>
                <a:ea typeface="+mn-ea"/>
                <a:cs typeface="+mn-cs"/>
              </a:rPr>
              <a:t>:  Voice Range</a:t>
            </a:r>
          </a:p>
        </p:txBody>
      </p:sp>
      <p:sp>
        <p:nvSpPr>
          <p:cNvPr id="3" name="Content Placeholder 2"/>
          <p:cNvSpPr>
            <a:spLocks noGrp="1"/>
          </p:cNvSpPr>
          <p:nvPr>
            <p:ph sz="half" idx="1"/>
          </p:nvPr>
        </p:nvSpPr>
        <p:spPr>
          <a:xfrm>
            <a:off x="320511" y="718456"/>
            <a:ext cx="4175290" cy="4023225"/>
          </a:xfrm>
        </p:spPr>
        <p:txBody>
          <a:bodyPr/>
          <a:lstStyle/>
          <a:p>
            <a:pPr marL="0" indent="0">
              <a:buNone/>
            </a:pPr>
            <a:r>
              <a:rPr lang="en-US" sz="1300" dirty="0"/>
              <a:t>100 1   </a:t>
            </a:r>
            <a:r>
              <a:rPr lang="en-US" sz="1300" dirty="0" err="1"/>
              <a:t>Corigliano</a:t>
            </a:r>
            <a:r>
              <a:rPr lang="en-US" sz="1300" dirty="0"/>
              <a:t>, John, </a:t>
            </a:r>
            <a:r>
              <a:rPr lang="en-US" sz="1300" dirty="0" err="1"/>
              <a:t>ǂd</a:t>
            </a:r>
            <a:r>
              <a:rPr lang="en-US" sz="1300" dirty="0"/>
              <a:t> 1938- </a:t>
            </a:r>
            <a:r>
              <a:rPr lang="en-US" sz="1300" dirty="0" err="1"/>
              <a:t>ǂe</a:t>
            </a:r>
            <a:r>
              <a:rPr lang="en-US" sz="1300" dirty="0"/>
              <a:t> composer.</a:t>
            </a:r>
          </a:p>
          <a:p>
            <a:pPr marL="0" indent="0">
              <a:buNone/>
            </a:pPr>
            <a:r>
              <a:rPr lang="en-US" sz="1300" dirty="0"/>
              <a:t>240 10 One sweet morning, </a:t>
            </a:r>
            <a:r>
              <a:rPr lang="en-US" sz="1300" dirty="0" err="1"/>
              <a:t>ǂm</a:t>
            </a:r>
            <a:r>
              <a:rPr lang="en-US" sz="1300" dirty="0"/>
              <a:t> women's voices, piano; </a:t>
            </a:r>
            <a:r>
              <a:rPr lang="en-US" sz="1300" dirty="0" err="1"/>
              <a:t>ǂo</a:t>
            </a:r>
            <a:r>
              <a:rPr lang="en-US" sz="1300" dirty="0"/>
              <a:t> arranged</a:t>
            </a:r>
          </a:p>
          <a:p>
            <a:pPr marL="0" indent="0">
              <a:buNone/>
            </a:pPr>
            <a:r>
              <a:rPr lang="en-US" sz="1300" dirty="0"/>
              <a:t>245 10 One sweet morning : </a:t>
            </a:r>
            <a:r>
              <a:rPr lang="en-US" sz="1300" dirty="0" err="1"/>
              <a:t>ǂb</a:t>
            </a:r>
            <a:r>
              <a:rPr lang="en-US" sz="1300" dirty="0"/>
              <a:t> for voice and piano / </a:t>
            </a:r>
            <a:r>
              <a:rPr lang="en-US" sz="1300" dirty="0" err="1"/>
              <a:t>ǂc</a:t>
            </a:r>
            <a:r>
              <a:rPr lang="en-US" sz="1300" dirty="0"/>
              <a:t> John </a:t>
            </a:r>
            <a:r>
              <a:rPr lang="en-US" sz="1300" dirty="0" err="1"/>
              <a:t>Corigliano</a:t>
            </a:r>
            <a:r>
              <a:rPr lang="en-US" sz="1300" dirty="0"/>
              <a:t> ; text by Yip </a:t>
            </a:r>
            <a:r>
              <a:rPr lang="en-US" sz="1300" dirty="0" err="1"/>
              <a:t>Harburg</a:t>
            </a:r>
            <a:r>
              <a:rPr lang="en-US" sz="1300" dirty="0"/>
              <a:t>.</a:t>
            </a:r>
          </a:p>
          <a:p>
            <a:pPr marL="0" indent="0">
              <a:buNone/>
            </a:pPr>
            <a:r>
              <a:rPr lang="en-US" sz="1300" dirty="0">
                <a:solidFill>
                  <a:srgbClr val="FF0000"/>
                </a:solidFill>
              </a:rPr>
              <a:t>250      [Treble-clef version].</a:t>
            </a:r>
          </a:p>
          <a:p>
            <a:pPr marL="0" indent="0">
              <a:buNone/>
            </a:pPr>
            <a:r>
              <a:rPr lang="en-US" sz="1300" dirty="0"/>
              <a:t>264  1  New York, NY : </a:t>
            </a:r>
            <a:r>
              <a:rPr lang="en-US" sz="1300" dirty="0" err="1"/>
              <a:t>ǂb</a:t>
            </a:r>
            <a:r>
              <a:rPr lang="en-US" sz="1300" dirty="0"/>
              <a:t> G. </a:t>
            </a:r>
            <a:r>
              <a:rPr lang="en-US" sz="1300" dirty="0" err="1"/>
              <a:t>Schirmer</a:t>
            </a:r>
            <a:r>
              <a:rPr lang="en-US" sz="1300" dirty="0"/>
              <a:t>, Inc., </a:t>
            </a:r>
            <a:r>
              <a:rPr lang="en-US" sz="1300" dirty="0" err="1"/>
              <a:t>ǂc</a:t>
            </a:r>
            <a:r>
              <a:rPr lang="en-US" sz="1300" dirty="0"/>
              <a:t> [2014]</a:t>
            </a:r>
          </a:p>
          <a:p>
            <a:pPr marL="0" indent="0">
              <a:buNone/>
            </a:pPr>
            <a:r>
              <a:rPr lang="en-US" sz="1300" dirty="0"/>
              <a:t>264  4  </a:t>
            </a:r>
            <a:r>
              <a:rPr lang="en-US" sz="1300" dirty="0" err="1"/>
              <a:t>ǂc</a:t>
            </a:r>
            <a:r>
              <a:rPr lang="en-US" sz="1300" dirty="0"/>
              <a:t> ©2006</a:t>
            </a:r>
          </a:p>
          <a:p>
            <a:pPr marL="0" indent="0">
              <a:buNone/>
            </a:pPr>
            <a:r>
              <a:rPr lang="en-US" sz="1300" dirty="0"/>
              <a:t>300      1 score (7 pages) ; </a:t>
            </a:r>
            <a:r>
              <a:rPr lang="en-US" sz="1300" dirty="0" err="1"/>
              <a:t>ǂc</a:t>
            </a:r>
            <a:r>
              <a:rPr lang="en-US" sz="1300" dirty="0"/>
              <a:t> 31 cm</a:t>
            </a:r>
          </a:p>
          <a:p>
            <a:pPr marL="0" indent="0">
              <a:buNone/>
            </a:pPr>
            <a:r>
              <a:rPr lang="en-US" sz="1300" dirty="0"/>
              <a:t>382 01 female voice </a:t>
            </a:r>
            <a:r>
              <a:rPr lang="en-US" sz="1300" dirty="0" err="1"/>
              <a:t>ǂn</a:t>
            </a:r>
            <a:r>
              <a:rPr lang="en-US" sz="1300" dirty="0"/>
              <a:t> 1 </a:t>
            </a:r>
            <a:r>
              <a:rPr lang="en-US" sz="1300" dirty="0" err="1"/>
              <a:t>ǂa</a:t>
            </a:r>
            <a:r>
              <a:rPr lang="en-US" sz="1300" dirty="0"/>
              <a:t> piano </a:t>
            </a:r>
            <a:r>
              <a:rPr lang="en-US" sz="1300" dirty="0" err="1"/>
              <a:t>ǂn</a:t>
            </a:r>
            <a:r>
              <a:rPr lang="en-US" sz="1300" dirty="0"/>
              <a:t> 1 </a:t>
            </a:r>
            <a:r>
              <a:rPr lang="en-US" sz="1300" dirty="0" err="1"/>
              <a:t>ǂs</a:t>
            </a:r>
            <a:r>
              <a:rPr lang="en-US" sz="1300" dirty="0"/>
              <a:t> 2 ǂ2 </a:t>
            </a:r>
            <a:r>
              <a:rPr lang="en-US" sz="1300" dirty="0" err="1"/>
              <a:t>lcmpt</a:t>
            </a:r>
            <a:endParaRPr lang="en-US" sz="1300" dirty="0"/>
          </a:p>
          <a:p>
            <a:pPr marL="0" indent="0">
              <a:buNone/>
            </a:pPr>
            <a:r>
              <a:rPr lang="en-US" sz="1300" dirty="0"/>
              <a:t>382 01 male voice </a:t>
            </a:r>
            <a:r>
              <a:rPr lang="en-US" sz="1300" dirty="0" err="1"/>
              <a:t>ǂn</a:t>
            </a:r>
            <a:r>
              <a:rPr lang="en-US" sz="1300" dirty="0"/>
              <a:t> 1 </a:t>
            </a:r>
            <a:r>
              <a:rPr lang="en-US" sz="1300" dirty="0" err="1"/>
              <a:t>ǂa</a:t>
            </a:r>
            <a:r>
              <a:rPr lang="en-US" sz="1300" dirty="0"/>
              <a:t> piano </a:t>
            </a:r>
            <a:r>
              <a:rPr lang="en-US" sz="1300" dirty="0" err="1"/>
              <a:t>ǂn</a:t>
            </a:r>
            <a:r>
              <a:rPr lang="en-US" sz="1300" dirty="0"/>
              <a:t> 1 </a:t>
            </a:r>
            <a:r>
              <a:rPr lang="en-US" sz="1300" dirty="0" err="1"/>
              <a:t>ǂs</a:t>
            </a:r>
            <a:r>
              <a:rPr lang="en-US" sz="1300" dirty="0"/>
              <a:t> 2 ǂ2 </a:t>
            </a:r>
            <a:r>
              <a:rPr lang="en-US" sz="1300" dirty="0" err="1"/>
              <a:t>lcmpt</a:t>
            </a:r>
            <a:endParaRPr lang="en-US" sz="1300" dirty="0"/>
          </a:p>
          <a:p>
            <a:pPr marL="0" indent="0">
              <a:buNone/>
            </a:pPr>
            <a:r>
              <a:rPr lang="en-US" sz="1300" dirty="0"/>
              <a:t>500      Originally for SSAA choir and piano.</a:t>
            </a:r>
          </a:p>
          <a:p>
            <a:pPr marL="0" indent="0">
              <a:buNone/>
            </a:pPr>
            <a:r>
              <a:rPr lang="en-US" sz="1300" dirty="0"/>
              <a:t>546      </a:t>
            </a:r>
            <a:r>
              <a:rPr lang="en-US" sz="1300" dirty="0" err="1"/>
              <a:t>ǂb</a:t>
            </a:r>
            <a:r>
              <a:rPr lang="en-US" sz="1300" dirty="0"/>
              <a:t> Staff notation.</a:t>
            </a:r>
          </a:p>
          <a:p>
            <a:pPr marL="0" indent="0">
              <a:buNone/>
            </a:pPr>
            <a:r>
              <a:rPr lang="en-US" sz="1300" dirty="0"/>
              <a:t>546      English words.</a:t>
            </a:r>
          </a:p>
          <a:p>
            <a:pPr marL="0" indent="0">
              <a:buNone/>
            </a:pPr>
            <a:r>
              <a:rPr lang="en-US" sz="1300" dirty="0"/>
              <a:t>500      "From the G. </a:t>
            </a:r>
            <a:r>
              <a:rPr lang="en-US" sz="1300" dirty="0" err="1"/>
              <a:t>Schirmer</a:t>
            </a:r>
            <a:r>
              <a:rPr lang="en-US" sz="1300" dirty="0"/>
              <a:t> Rental Library, date of printing 2-4-14"--Cover.</a:t>
            </a:r>
          </a:p>
          <a:p>
            <a:pPr marL="0" indent="0">
              <a:buNone/>
            </a:pPr>
            <a:r>
              <a:rPr lang="en-US" sz="1300" dirty="0">
                <a:solidFill>
                  <a:srgbClr val="FF0000"/>
                </a:solidFill>
              </a:rPr>
              <a:t>500      Edition statement from publisher's Web site.</a:t>
            </a:r>
          </a:p>
        </p:txBody>
      </p:sp>
      <p:sp>
        <p:nvSpPr>
          <p:cNvPr id="4" name="Content Placeholder 3"/>
          <p:cNvSpPr>
            <a:spLocks noGrp="1"/>
          </p:cNvSpPr>
          <p:nvPr>
            <p:ph sz="half" idx="2"/>
          </p:nvPr>
        </p:nvSpPr>
        <p:spPr>
          <a:xfrm>
            <a:off x="4648201" y="718457"/>
            <a:ext cx="4297836" cy="4306220"/>
          </a:xfrm>
        </p:spPr>
        <p:txBody>
          <a:bodyPr/>
          <a:lstStyle/>
          <a:p>
            <a:pPr marL="0" indent="0">
              <a:buNone/>
            </a:pPr>
            <a:r>
              <a:rPr lang="en-US" sz="1400" dirty="0"/>
              <a:t>100 1   </a:t>
            </a:r>
            <a:r>
              <a:rPr lang="en-US" sz="1400" dirty="0" err="1"/>
              <a:t>Corigliano</a:t>
            </a:r>
            <a:r>
              <a:rPr lang="en-US" sz="1400" dirty="0"/>
              <a:t>, John, </a:t>
            </a:r>
            <a:r>
              <a:rPr lang="en-US" sz="1400" dirty="0" err="1"/>
              <a:t>ǂd</a:t>
            </a:r>
            <a:r>
              <a:rPr lang="en-US" sz="1400" dirty="0"/>
              <a:t> 1938- </a:t>
            </a:r>
            <a:r>
              <a:rPr lang="en-US" sz="1400" dirty="0" err="1"/>
              <a:t>ǂe</a:t>
            </a:r>
            <a:r>
              <a:rPr lang="en-US" sz="1400" dirty="0"/>
              <a:t> composer.</a:t>
            </a:r>
          </a:p>
          <a:p>
            <a:pPr marL="0" indent="0">
              <a:buNone/>
            </a:pPr>
            <a:r>
              <a:rPr lang="en-US" sz="1400" dirty="0"/>
              <a:t>240 10 One sweet morning, </a:t>
            </a:r>
            <a:r>
              <a:rPr lang="en-US" sz="1400" dirty="0" err="1"/>
              <a:t>ǂm</a:t>
            </a:r>
            <a:r>
              <a:rPr lang="en-US" sz="1400" dirty="0"/>
              <a:t> women's voices, piano; </a:t>
            </a:r>
            <a:r>
              <a:rPr lang="en-US" sz="1400" dirty="0" err="1"/>
              <a:t>ǂo</a:t>
            </a:r>
            <a:r>
              <a:rPr lang="en-US" sz="1400" dirty="0"/>
              <a:t> arranged</a:t>
            </a:r>
          </a:p>
          <a:p>
            <a:pPr marL="0" indent="0">
              <a:buNone/>
            </a:pPr>
            <a:r>
              <a:rPr lang="en-US" sz="1400" dirty="0"/>
              <a:t>245 10 One sweet morning : </a:t>
            </a:r>
            <a:r>
              <a:rPr lang="en-US" sz="1400" dirty="0" err="1"/>
              <a:t>ǂb</a:t>
            </a:r>
            <a:r>
              <a:rPr lang="en-US" sz="1400" dirty="0"/>
              <a:t> for voice and piano / </a:t>
            </a:r>
            <a:r>
              <a:rPr lang="en-US" sz="1400" dirty="0" err="1"/>
              <a:t>ǂc</a:t>
            </a:r>
            <a:r>
              <a:rPr lang="en-US" sz="1400" dirty="0"/>
              <a:t> John </a:t>
            </a:r>
            <a:r>
              <a:rPr lang="en-US" sz="1400" dirty="0" err="1"/>
              <a:t>Corigliano</a:t>
            </a:r>
            <a:r>
              <a:rPr lang="en-US" sz="1400" dirty="0"/>
              <a:t> ; text by Yip </a:t>
            </a:r>
            <a:r>
              <a:rPr lang="en-US" sz="1400" dirty="0" err="1"/>
              <a:t>Harburg</a:t>
            </a:r>
            <a:r>
              <a:rPr lang="en-US" sz="1400" dirty="0"/>
              <a:t>.</a:t>
            </a:r>
          </a:p>
          <a:p>
            <a:pPr marL="0" indent="0">
              <a:buNone/>
            </a:pPr>
            <a:r>
              <a:rPr lang="en-US" sz="1400" dirty="0">
                <a:solidFill>
                  <a:srgbClr val="FF0000"/>
                </a:solidFill>
              </a:rPr>
              <a:t>250      [Bass-clef version].</a:t>
            </a:r>
          </a:p>
          <a:p>
            <a:pPr marL="0" indent="0">
              <a:buNone/>
            </a:pPr>
            <a:r>
              <a:rPr lang="en-US" sz="1400" dirty="0"/>
              <a:t>264  1  New York, NY : </a:t>
            </a:r>
            <a:r>
              <a:rPr lang="en-US" sz="1400" dirty="0" err="1"/>
              <a:t>ǂb</a:t>
            </a:r>
            <a:r>
              <a:rPr lang="en-US" sz="1400" dirty="0"/>
              <a:t> G. </a:t>
            </a:r>
            <a:r>
              <a:rPr lang="en-US" sz="1400" dirty="0" err="1"/>
              <a:t>Schirmer</a:t>
            </a:r>
            <a:r>
              <a:rPr lang="en-US" sz="1400" dirty="0"/>
              <a:t>, Inc., </a:t>
            </a:r>
            <a:r>
              <a:rPr lang="en-US" sz="1400" dirty="0" err="1"/>
              <a:t>ǂc</a:t>
            </a:r>
            <a:r>
              <a:rPr lang="en-US" sz="1400" dirty="0"/>
              <a:t> [2014]</a:t>
            </a:r>
          </a:p>
          <a:p>
            <a:pPr marL="0" indent="0">
              <a:buNone/>
            </a:pPr>
            <a:r>
              <a:rPr lang="en-US" sz="1400" dirty="0"/>
              <a:t>264  4  </a:t>
            </a:r>
            <a:r>
              <a:rPr lang="en-US" sz="1400" dirty="0" err="1"/>
              <a:t>ǂc</a:t>
            </a:r>
            <a:r>
              <a:rPr lang="en-US" sz="1400" dirty="0"/>
              <a:t> ©2006</a:t>
            </a:r>
          </a:p>
          <a:p>
            <a:pPr marL="0" indent="0">
              <a:buNone/>
            </a:pPr>
            <a:r>
              <a:rPr lang="en-US" sz="1400" dirty="0"/>
              <a:t>300      1 score (7 pages) ; </a:t>
            </a:r>
            <a:r>
              <a:rPr lang="en-US" sz="1400" dirty="0" err="1"/>
              <a:t>ǂc</a:t>
            </a:r>
            <a:r>
              <a:rPr lang="en-US" sz="1400" dirty="0"/>
              <a:t> 31 cm</a:t>
            </a:r>
          </a:p>
          <a:p>
            <a:pPr marL="0" indent="0">
              <a:buNone/>
            </a:pPr>
            <a:r>
              <a:rPr lang="en-US" sz="1400" dirty="0"/>
              <a:t>382 01 male voice </a:t>
            </a:r>
            <a:r>
              <a:rPr lang="en-US" sz="1400" dirty="0" err="1"/>
              <a:t>ǂn</a:t>
            </a:r>
            <a:r>
              <a:rPr lang="en-US" sz="1400" dirty="0"/>
              <a:t> 1 </a:t>
            </a:r>
            <a:r>
              <a:rPr lang="en-US" sz="1400" dirty="0" err="1"/>
              <a:t>ǂa</a:t>
            </a:r>
            <a:r>
              <a:rPr lang="en-US" sz="1400" dirty="0"/>
              <a:t> piano </a:t>
            </a:r>
            <a:r>
              <a:rPr lang="en-US" sz="1400" dirty="0" err="1"/>
              <a:t>ǂn</a:t>
            </a:r>
            <a:r>
              <a:rPr lang="en-US" sz="1400" dirty="0"/>
              <a:t> 1 </a:t>
            </a:r>
            <a:r>
              <a:rPr lang="en-US" sz="1400" dirty="0" err="1"/>
              <a:t>ǂs</a:t>
            </a:r>
            <a:r>
              <a:rPr lang="en-US" sz="1400" dirty="0"/>
              <a:t> 2 ǂ2 </a:t>
            </a:r>
            <a:r>
              <a:rPr lang="en-US" sz="1400" dirty="0" err="1"/>
              <a:t>lcmpt</a:t>
            </a:r>
            <a:endParaRPr lang="en-US" sz="1400" dirty="0"/>
          </a:p>
          <a:p>
            <a:pPr marL="0" indent="0">
              <a:buNone/>
            </a:pPr>
            <a:r>
              <a:rPr lang="en-US" sz="1400" dirty="0"/>
              <a:t>500      Originally for SSAA choir and piano.</a:t>
            </a:r>
          </a:p>
          <a:p>
            <a:pPr marL="0" indent="0">
              <a:buNone/>
            </a:pPr>
            <a:r>
              <a:rPr lang="en-US" sz="1400" dirty="0"/>
              <a:t>546      </a:t>
            </a:r>
            <a:r>
              <a:rPr lang="en-US" sz="1400" dirty="0" err="1"/>
              <a:t>ǂb</a:t>
            </a:r>
            <a:r>
              <a:rPr lang="en-US" sz="1400" dirty="0"/>
              <a:t> Staff notation.</a:t>
            </a:r>
          </a:p>
          <a:p>
            <a:pPr marL="0" indent="0">
              <a:buNone/>
            </a:pPr>
            <a:r>
              <a:rPr lang="en-US" sz="1400" dirty="0"/>
              <a:t>546      English words.</a:t>
            </a:r>
          </a:p>
          <a:p>
            <a:pPr marL="0" indent="0">
              <a:buNone/>
            </a:pPr>
            <a:r>
              <a:rPr lang="en-US" sz="1400" dirty="0"/>
              <a:t>500      "From the G. </a:t>
            </a:r>
            <a:r>
              <a:rPr lang="en-US" sz="1400" dirty="0" err="1"/>
              <a:t>Schirmer</a:t>
            </a:r>
            <a:r>
              <a:rPr lang="en-US" sz="1400" dirty="0"/>
              <a:t> Rental Library, date of printing 2-4-14"--Cover.</a:t>
            </a:r>
          </a:p>
          <a:p>
            <a:pPr marL="0" indent="0">
              <a:buNone/>
            </a:pPr>
            <a:r>
              <a:rPr lang="en-US" sz="1400" dirty="0">
                <a:solidFill>
                  <a:srgbClr val="FF0000"/>
                </a:solidFill>
              </a:rPr>
              <a:t>500      Edition statement from publisher's Web site.</a:t>
            </a:r>
          </a:p>
          <a:p>
            <a:pPr marL="0" indent="0">
              <a:buNone/>
            </a:pPr>
            <a:endParaRPr lang="en-US" sz="1200" dirty="0">
              <a:solidFill>
                <a:srgbClr val="FF0000"/>
              </a:solidFill>
            </a:endParaRPr>
          </a:p>
        </p:txBody>
      </p:sp>
    </p:spTree>
    <p:extLst>
      <p:ext uri="{BB962C8B-B14F-4D97-AF65-F5344CB8AC3E}">
        <p14:creationId xmlns:p14="http://schemas.microsoft.com/office/powerpoint/2010/main" val="1268717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511" y="110730"/>
            <a:ext cx="8406045" cy="473732"/>
          </a:xfrm>
          <a:ln w="12700">
            <a:solidFill>
              <a:schemeClr val="tx1"/>
            </a:solidFill>
          </a:ln>
        </p:spPr>
        <p:txBody>
          <a:bodyPr/>
          <a:lstStyle/>
          <a:p>
            <a:r>
              <a:rPr lang="en-US" sz="2100" b="1" dirty="0">
                <a:solidFill>
                  <a:schemeClr val="tx2"/>
                </a:solidFill>
              </a:rPr>
              <a:t>Cataloging Defensively With Edition Statements</a:t>
            </a:r>
            <a:r>
              <a:rPr lang="en-US" sz="2100" b="1" dirty="0">
                <a:solidFill>
                  <a:schemeClr val="tx2"/>
                </a:solidFill>
                <a:latin typeface="+mn-lt"/>
                <a:ea typeface="+mn-ea"/>
                <a:cs typeface="+mn-cs"/>
              </a:rPr>
              <a:t>:  Voice Range</a:t>
            </a:r>
          </a:p>
        </p:txBody>
      </p:sp>
      <p:sp>
        <p:nvSpPr>
          <p:cNvPr id="3" name="Content Placeholder 2"/>
          <p:cNvSpPr>
            <a:spLocks noGrp="1"/>
          </p:cNvSpPr>
          <p:nvPr>
            <p:ph sz="half" idx="1"/>
          </p:nvPr>
        </p:nvSpPr>
        <p:spPr>
          <a:xfrm>
            <a:off x="320512" y="735291"/>
            <a:ext cx="4175290" cy="4053525"/>
          </a:xfrm>
        </p:spPr>
        <p:txBody>
          <a:bodyPr/>
          <a:lstStyle/>
          <a:p>
            <a:pPr marL="0" indent="0">
              <a:buNone/>
            </a:pPr>
            <a:r>
              <a:rPr lang="en-US" sz="1200" dirty="0"/>
              <a:t>245 00  Accompaniments for the French song anthology / </a:t>
            </a:r>
            <a:r>
              <a:rPr lang="en-US" sz="1200" dirty="0" err="1"/>
              <a:t>ǂc</a:t>
            </a:r>
            <a:r>
              <a:rPr lang="en-US" sz="1200" dirty="0"/>
              <a:t> [Richard Walters, series editor].</a:t>
            </a:r>
          </a:p>
          <a:p>
            <a:pPr marL="0" indent="0">
              <a:buNone/>
            </a:pPr>
            <a:r>
              <a:rPr lang="en-US" sz="1200" dirty="0"/>
              <a:t>246 30  French song anthology</a:t>
            </a:r>
          </a:p>
          <a:p>
            <a:pPr marL="0" indent="0">
              <a:buNone/>
            </a:pPr>
            <a:r>
              <a:rPr lang="en-US" sz="1200" dirty="0">
                <a:solidFill>
                  <a:srgbClr val="FF0000"/>
                </a:solidFill>
              </a:rPr>
              <a:t>250       High voice.</a:t>
            </a:r>
          </a:p>
          <a:p>
            <a:pPr marL="0" indent="0">
              <a:buNone/>
            </a:pPr>
            <a:r>
              <a:rPr lang="en-US" sz="1200" dirty="0"/>
              <a:t>260       Milwaukee, Wis. : </a:t>
            </a:r>
            <a:r>
              <a:rPr lang="en-US" sz="1200" dirty="0" err="1"/>
              <a:t>ǂb</a:t>
            </a:r>
            <a:r>
              <a:rPr lang="en-US" sz="1200" dirty="0"/>
              <a:t> Hal Leonard, </a:t>
            </a:r>
            <a:r>
              <a:rPr lang="en-US" sz="1200" dirty="0" err="1"/>
              <a:t>ǂc</a:t>
            </a:r>
            <a:r>
              <a:rPr lang="en-US" sz="1200" dirty="0"/>
              <a:t> c2006.</a:t>
            </a:r>
          </a:p>
          <a:p>
            <a:pPr marL="0" indent="0">
              <a:buNone/>
            </a:pPr>
            <a:r>
              <a:rPr lang="en-US" sz="1200" dirty="0"/>
              <a:t>300       2 audio discs : </a:t>
            </a:r>
            <a:r>
              <a:rPr lang="en-US" sz="1200" dirty="0" err="1"/>
              <a:t>ǂb</a:t>
            </a:r>
            <a:r>
              <a:rPr lang="en-US" sz="1200" dirty="0"/>
              <a:t> digital ; </a:t>
            </a:r>
            <a:r>
              <a:rPr lang="en-US" sz="1200" dirty="0" err="1"/>
              <a:t>ǂc</a:t>
            </a:r>
            <a:r>
              <a:rPr lang="en-US" sz="1200" dirty="0"/>
              <a:t> 4 3/4 in. + </a:t>
            </a:r>
            <a:r>
              <a:rPr lang="en-US" sz="1200" dirty="0" err="1"/>
              <a:t>ǂe</a:t>
            </a:r>
            <a:r>
              <a:rPr lang="en-US" sz="1200" dirty="0"/>
              <a:t> user's guide ([8] pages ; 31 cm)</a:t>
            </a:r>
          </a:p>
          <a:p>
            <a:pPr marL="0" indent="0">
              <a:buNone/>
            </a:pPr>
            <a:r>
              <a:rPr lang="en-US" sz="1200" dirty="0"/>
              <a:t>490 1    The vocal library</a:t>
            </a:r>
          </a:p>
          <a:p>
            <a:pPr marL="0" indent="0">
              <a:buNone/>
            </a:pPr>
            <a:r>
              <a:rPr lang="en-US" sz="1200" dirty="0"/>
              <a:t>511 0     Laura Ward, piano.</a:t>
            </a:r>
          </a:p>
          <a:p>
            <a:pPr marL="0" indent="0">
              <a:buNone/>
            </a:pPr>
            <a:r>
              <a:rPr lang="en-US" sz="1200" dirty="0"/>
              <a:t>500        "In addition to piano accompaniments playable on both your CD player and computer, these enhanced CDs also include tempo adjustment and transposition software for computer use only. This software, known as Amazing Slow Downer, was originally created ... to allow singers and players the freedom to independently adjust both tempo and pitch elements"--"About the enhanced CDs", at end of user's guide. Includes installation instructions.</a:t>
            </a:r>
          </a:p>
          <a:p>
            <a:pPr marL="0" indent="0">
              <a:buNone/>
            </a:pPr>
            <a:r>
              <a:rPr lang="en-US" sz="1200" dirty="0"/>
              <a:t>500       "Companion to this edition in The vocal library: ... The French song anthology, high voice, edited by Carol Kimball &amp; Richard Walters"--</a:t>
            </a:r>
            <a:r>
              <a:rPr lang="en-US" sz="1200" dirty="0" err="1"/>
              <a:t>T.p</a:t>
            </a:r>
            <a:r>
              <a:rPr lang="en-US" sz="1200" dirty="0"/>
              <a:t>., user's guide.</a:t>
            </a:r>
          </a:p>
        </p:txBody>
      </p:sp>
      <p:sp>
        <p:nvSpPr>
          <p:cNvPr id="4" name="Content Placeholder 3"/>
          <p:cNvSpPr>
            <a:spLocks noGrp="1"/>
          </p:cNvSpPr>
          <p:nvPr>
            <p:ph sz="half" idx="2"/>
          </p:nvPr>
        </p:nvSpPr>
        <p:spPr>
          <a:xfrm>
            <a:off x="4648201" y="735291"/>
            <a:ext cx="4297836" cy="4053525"/>
          </a:xfrm>
        </p:spPr>
        <p:txBody>
          <a:bodyPr/>
          <a:lstStyle/>
          <a:p>
            <a:pPr marL="0" indent="0">
              <a:buNone/>
            </a:pPr>
            <a:r>
              <a:rPr lang="en-US" sz="1200" dirty="0"/>
              <a:t>245 00   Accompaniments for The French song anthology / </a:t>
            </a:r>
            <a:r>
              <a:rPr lang="en-US" sz="1200" dirty="0" err="1"/>
              <a:t>ǂc</a:t>
            </a:r>
            <a:r>
              <a:rPr lang="en-US" sz="1200" dirty="0"/>
              <a:t> [Richard Walters, series editor].</a:t>
            </a:r>
          </a:p>
          <a:p>
            <a:pPr marL="0" indent="0">
              <a:buNone/>
            </a:pPr>
            <a:r>
              <a:rPr lang="en-US" sz="1200" dirty="0"/>
              <a:t>246 30   French song anthology</a:t>
            </a:r>
          </a:p>
          <a:p>
            <a:pPr marL="0" indent="0">
              <a:buNone/>
            </a:pPr>
            <a:r>
              <a:rPr lang="en-US" sz="1200" dirty="0">
                <a:solidFill>
                  <a:srgbClr val="FF0000"/>
                </a:solidFill>
              </a:rPr>
              <a:t>250        Low voice.</a:t>
            </a:r>
          </a:p>
          <a:p>
            <a:pPr marL="0" indent="0">
              <a:buNone/>
            </a:pPr>
            <a:r>
              <a:rPr lang="en-US" sz="1200" dirty="0"/>
              <a:t>260        Milwaukee, Wis. : </a:t>
            </a:r>
            <a:r>
              <a:rPr lang="en-US" sz="1200" dirty="0" err="1"/>
              <a:t>ǂb</a:t>
            </a:r>
            <a:r>
              <a:rPr lang="en-US" sz="1200" dirty="0"/>
              <a:t> Hal Leonard, </a:t>
            </a:r>
            <a:r>
              <a:rPr lang="en-US" sz="1200" dirty="0" err="1"/>
              <a:t>ǂc</a:t>
            </a:r>
            <a:r>
              <a:rPr lang="en-US" sz="1200" dirty="0"/>
              <a:t> c2006.</a:t>
            </a:r>
          </a:p>
          <a:p>
            <a:pPr marL="0" indent="0">
              <a:buNone/>
            </a:pPr>
            <a:r>
              <a:rPr lang="en-US" sz="1200" dirty="0"/>
              <a:t>300        2 audio discs : </a:t>
            </a:r>
            <a:r>
              <a:rPr lang="en-US" sz="1200" dirty="0" err="1"/>
              <a:t>ǂb</a:t>
            </a:r>
            <a:r>
              <a:rPr lang="en-US" sz="1200" dirty="0"/>
              <a:t> digital ; </a:t>
            </a:r>
            <a:r>
              <a:rPr lang="en-US" sz="1200" dirty="0" err="1"/>
              <a:t>ǂc</a:t>
            </a:r>
            <a:r>
              <a:rPr lang="en-US" sz="1200" dirty="0"/>
              <a:t> 4 3/4 in. + </a:t>
            </a:r>
            <a:r>
              <a:rPr lang="en-US" sz="1200" dirty="0" err="1"/>
              <a:t>ǂe</a:t>
            </a:r>
            <a:r>
              <a:rPr lang="en-US" sz="1200" dirty="0"/>
              <a:t> user's guide ([8] pages ; 31 cm)</a:t>
            </a:r>
          </a:p>
          <a:p>
            <a:pPr marL="0" indent="0">
              <a:buNone/>
            </a:pPr>
            <a:r>
              <a:rPr lang="en-US" sz="1200" dirty="0"/>
              <a:t>490 1     Vocal library</a:t>
            </a:r>
          </a:p>
          <a:p>
            <a:pPr marL="0" indent="0">
              <a:buNone/>
            </a:pPr>
            <a:r>
              <a:rPr lang="en-US" sz="1200" dirty="0"/>
              <a:t>511 0     Laura Ward, piano.</a:t>
            </a:r>
          </a:p>
          <a:p>
            <a:pPr marL="0" indent="0">
              <a:buNone/>
            </a:pPr>
            <a:r>
              <a:rPr lang="en-US" sz="1200" dirty="0"/>
              <a:t>500        "In addition to piano accompaniments playable on both your CD player and computer, these enhanced CDs also include tempo adjustment and transposition software for computer use only. This software, known as Amazing Slow Downer, was originally created ... to allow singers and players the freedom to independently adjust both tempo and pitch elements"--"About the enhanced CD", at end of user's guide. Includes installation instructions.</a:t>
            </a:r>
          </a:p>
          <a:p>
            <a:pPr marL="0" indent="0">
              <a:buNone/>
            </a:pPr>
            <a:r>
              <a:rPr lang="en-US" sz="1200" dirty="0"/>
              <a:t>500       "Companion to this edition in The vocal library: ... The French song anthology, low voice, edited by Carol Kimball &amp; Richard Walters"--</a:t>
            </a:r>
            <a:r>
              <a:rPr lang="en-US" sz="1200" dirty="0" err="1"/>
              <a:t>T.p</a:t>
            </a:r>
            <a:r>
              <a:rPr lang="en-US" sz="1200" dirty="0"/>
              <a:t>., user's guide.</a:t>
            </a:r>
          </a:p>
        </p:txBody>
      </p:sp>
    </p:spTree>
    <p:extLst>
      <p:ext uri="{BB962C8B-B14F-4D97-AF65-F5344CB8AC3E}">
        <p14:creationId xmlns:p14="http://schemas.microsoft.com/office/powerpoint/2010/main" val="639748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3936" y="1033026"/>
            <a:ext cx="4271866" cy="3680376"/>
          </a:xfrm>
        </p:spPr>
        <p:txBody>
          <a:bodyPr/>
          <a:lstStyle/>
          <a:p>
            <a:pPr marL="0" indent="0">
              <a:buNone/>
            </a:pPr>
            <a:r>
              <a:rPr lang="en-US" sz="1400" dirty="0"/>
              <a:t>245 00 Sacred songs. </a:t>
            </a:r>
            <a:r>
              <a:rPr lang="en-US" sz="1400" dirty="0" err="1"/>
              <a:t>ǂn</a:t>
            </a:r>
            <a:r>
              <a:rPr lang="en-US" sz="1400" dirty="0"/>
              <a:t> No. 1 : </a:t>
            </a:r>
            <a:r>
              <a:rPr lang="en-US" sz="1400" dirty="0" err="1"/>
              <a:t>ǂb</a:t>
            </a:r>
            <a:r>
              <a:rPr lang="en-US" sz="1400" dirty="0"/>
              <a:t> compiled and arranged for use in gospel meetings, Sunday schools, prayer meetings and other religious services / </a:t>
            </a:r>
            <a:r>
              <a:rPr lang="en-US" sz="1400" dirty="0" err="1"/>
              <a:t>ǂc</a:t>
            </a:r>
            <a:r>
              <a:rPr lang="en-US" sz="1400" dirty="0"/>
              <a:t> by Ira D. Sankey, James </a:t>
            </a:r>
            <a:r>
              <a:rPr lang="en-US" sz="1400" dirty="0" err="1"/>
              <a:t>McGranahan</a:t>
            </a:r>
            <a:r>
              <a:rPr lang="en-US" sz="1400" dirty="0"/>
              <a:t> and Geo. C. Stebbins.</a:t>
            </a:r>
          </a:p>
          <a:p>
            <a:pPr marL="0" indent="0">
              <a:buNone/>
            </a:pPr>
            <a:r>
              <a:rPr lang="en-US" sz="1400" dirty="0"/>
              <a:t>260      New York ; </a:t>
            </a:r>
            <a:r>
              <a:rPr lang="en-US" sz="1400" dirty="0" err="1"/>
              <a:t>ǂa</a:t>
            </a:r>
            <a:r>
              <a:rPr lang="en-US" sz="1400" dirty="0"/>
              <a:t> Chicago : </a:t>
            </a:r>
            <a:r>
              <a:rPr lang="en-US" sz="1400" dirty="0" err="1"/>
              <a:t>ǂb</a:t>
            </a:r>
            <a:r>
              <a:rPr lang="en-US" sz="1400" dirty="0"/>
              <a:t> </a:t>
            </a:r>
            <a:r>
              <a:rPr lang="en-US" sz="1400" dirty="0" err="1"/>
              <a:t>Biglow</a:t>
            </a:r>
            <a:r>
              <a:rPr lang="en-US" sz="1400" dirty="0"/>
              <a:t> &amp; Main, </a:t>
            </a:r>
            <a:r>
              <a:rPr lang="en-US" sz="1400" dirty="0" err="1"/>
              <a:t>ǂc</a:t>
            </a:r>
            <a:r>
              <a:rPr lang="en-US" sz="1400" dirty="0"/>
              <a:t> ©1896.</a:t>
            </a:r>
          </a:p>
          <a:p>
            <a:pPr marL="0" indent="0">
              <a:buNone/>
            </a:pPr>
            <a:r>
              <a:rPr lang="en-US" sz="1400" dirty="0"/>
              <a:t>300      208 pages ; </a:t>
            </a:r>
            <a:r>
              <a:rPr lang="en-US" sz="1400" dirty="0" err="1"/>
              <a:t>ǂc</a:t>
            </a:r>
            <a:r>
              <a:rPr lang="en-US" sz="1400" dirty="0"/>
              <a:t> 21 cm</a:t>
            </a:r>
          </a:p>
          <a:p>
            <a:pPr marL="0" indent="0">
              <a:buNone/>
            </a:pPr>
            <a:r>
              <a:rPr lang="en-US" sz="1400" dirty="0"/>
              <a:t>336      notated music </a:t>
            </a:r>
            <a:r>
              <a:rPr lang="en-US" sz="1400" dirty="0" err="1"/>
              <a:t>ǂb</a:t>
            </a:r>
            <a:r>
              <a:rPr lang="en-US" sz="1400" dirty="0"/>
              <a:t> </a:t>
            </a:r>
            <a:r>
              <a:rPr lang="en-US" sz="1400" dirty="0" err="1"/>
              <a:t>ntm</a:t>
            </a:r>
            <a:r>
              <a:rPr lang="en-US" sz="1400" dirty="0"/>
              <a:t> ǂ2 rdacontent</a:t>
            </a:r>
          </a:p>
          <a:p>
            <a:pPr marL="0" indent="0">
              <a:buNone/>
            </a:pPr>
            <a:r>
              <a:rPr lang="en-US" sz="1400" dirty="0"/>
              <a:t>337      unmediated </a:t>
            </a:r>
            <a:r>
              <a:rPr lang="en-US" sz="1400" dirty="0" err="1"/>
              <a:t>ǂb</a:t>
            </a:r>
            <a:r>
              <a:rPr lang="en-US" sz="1400" dirty="0"/>
              <a:t> n ǂ2 rdamedia</a:t>
            </a:r>
          </a:p>
          <a:p>
            <a:pPr marL="0" indent="0">
              <a:buNone/>
            </a:pPr>
            <a:r>
              <a:rPr lang="en-US" sz="1400" dirty="0"/>
              <a:t>338      volume </a:t>
            </a:r>
            <a:r>
              <a:rPr lang="en-US" sz="1400" dirty="0" err="1"/>
              <a:t>ǂb</a:t>
            </a:r>
            <a:r>
              <a:rPr lang="en-US" sz="1400" dirty="0"/>
              <a:t> </a:t>
            </a:r>
            <a:r>
              <a:rPr lang="en-US" sz="1400" dirty="0" err="1"/>
              <a:t>nc</a:t>
            </a:r>
            <a:r>
              <a:rPr lang="en-US" sz="1400" dirty="0"/>
              <a:t> ǂ2 rdacarrier</a:t>
            </a:r>
          </a:p>
          <a:p>
            <a:pPr marL="0" indent="0">
              <a:buNone/>
            </a:pPr>
            <a:r>
              <a:rPr lang="en-US" sz="1400" dirty="0"/>
              <a:t>500      With music.</a:t>
            </a:r>
          </a:p>
          <a:p>
            <a:pPr marL="0" indent="0">
              <a:buNone/>
            </a:pPr>
            <a:r>
              <a:rPr lang="en-US" sz="1400" dirty="0">
                <a:solidFill>
                  <a:srgbClr val="FF0000"/>
                </a:solidFill>
              </a:rPr>
              <a:t>546      </a:t>
            </a:r>
            <a:r>
              <a:rPr lang="en-US" sz="1400" dirty="0" err="1">
                <a:solidFill>
                  <a:srgbClr val="FF0000"/>
                </a:solidFill>
              </a:rPr>
              <a:t>ǂb</a:t>
            </a:r>
            <a:r>
              <a:rPr lang="en-US" sz="1400" dirty="0">
                <a:solidFill>
                  <a:srgbClr val="FF0000"/>
                </a:solidFill>
              </a:rPr>
              <a:t> Staff notation.</a:t>
            </a:r>
          </a:p>
          <a:p>
            <a:pPr marL="0" indent="0">
              <a:buNone/>
            </a:pPr>
            <a:r>
              <a:rPr lang="en-US" sz="1400" dirty="0"/>
              <a:t>500      Includes index.</a:t>
            </a:r>
          </a:p>
          <a:p>
            <a:pPr marL="0" indent="0">
              <a:buNone/>
            </a:pPr>
            <a:r>
              <a:rPr lang="en-US" sz="1400" dirty="0"/>
              <a:t>500      Cover title.</a:t>
            </a:r>
          </a:p>
          <a:p>
            <a:pPr marL="0" indent="0">
              <a:buNone/>
            </a:pPr>
            <a:endParaRPr lang="en-US" sz="1200" dirty="0"/>
          </a:p>
        </p:txBody>
      </p:sp>
      <p:sp>
        <p:nvSpPr>
          <p:cNvPr id="4" name="Content Placeholder 3"/>
          <p:cNvSpPr>
            <a:spLocks noGrp="1"/>
          </p:cNvSpPr>
          <p:nvPr>
            <p:ph sz="half" idx="2"/>
          </p:nvPr>
        </p:nvSpPr>
        <p:spPr>
          <a:xfrm>
            <a:off x="4495802" y="1122833"/>
            <a:ext cx="4489578" cy="3184752"/>
          </a:xfrm>
        </p:spPr>
        <p:txBody>
          <a:bodyPr/>
          <a:lstStyle/>
          <a:p>
            <a:pPr marL="0" indent="0">
              <a:buNone/>
            </a:pPr>
            <a:r>
              <a:rPr lang="en-US" sz="1400" dirty="0"/>
              <a:t>245 00 Sacred songs. </a:t>
            </a:r>
            <a:r>
              <a:rPr lang="en-US" sz="1400" dirty="0" err="1"/>
              <a:t>ǂn</a:t>
            </a:r>
            <a:r>
              <a:rPr lang="en-US" sz="1400" dirty="0"/>
              <a:t> No. 1 : </a:t>
            </a:r>
            <a:r>
              <a:rPr lang="en-US" sz="1400" dirty="0" err="1"/>
              <a:t>ǂb</a:t>
            </a:r>
            <a:r>
              <a:rPr lang="en-US" sz="1400" dirty="0"/>
              <a:t> compiled and arranged for use in gospel meetings, Sunday schools, prayer meetings and other religious services / </a:t>
            </a:r>
            <a:r>
              <a:rPr lang="en-US" sz="1400" dirty="0" err="1"/>
              <a:t>ǂc</a:t>
            </a:r>
            <a:r>
              <a:rPr lang="en-US" sz="1400" dirty="0"/>
              <a:t> by Ira D. Sankey, James </a:t>
            </a:r>
            <a:r>
              <a:rPr lang="en-US" sz="1400" dirty="0" err="1"/>
              <a:t>McGranahan</a:t>
            </a:r>
            <a:r>
              <a:rPr lang="en-US" sz="1400" dirty="0"/>
              <a:t> and Geo. C. Stebbins.</a:t>
            </a:r>
          </a:p>
          <a:p>
            <a:pPr marL="0" indent="0">
              <a:buNone/>
            </a:pPr>
            <a:r>
              <a:rPr lang="en-US" sz="1400" dirty="0">
                <a:solidFill>
                  <a:srgbClr val="FF0000"/>
                </a:solidFill>
              </a:rPr>
              <a:t>250      Shaped note ed.</a:t>
            </a:r>
          </a:p>
          <a:p>
            <a:pPr marL="0" indent="0">
              <a:buNone/>
            </a:pPr>
            <a:r>
              <a:rPr lang="en-US" sz="1400" dirty="0"/>
              <a:t>260      New York : </a:t>
            </a:r>
            <a:r>
              <a:rPr lang="en-US" sz="1400" dirty="0" err="1"/>
              <a:t>ǂb</a:t>
            </a:r>
            <a:r>
              <a:rPr lang="en-US" sz="1400" dirty="0"/>
              <a:t> </a:t>
            </a:r>
            <a:r>
              <a:rPr lang="en-US" sz="1400" dirty="0" err="1"/>
              <a:t>Biglow</a:t>
            </a:r>
            <a:r>
              <a:rPr lang="en-US" sz="1400" dirty="0"/>
              <a:t> &amp; Main, </a:t>
            </a:r>
            <a:r>
              <a:rPr lang="en-US" sz="1400" dirty="0" err="1"/>
              <a:t>ǂc</a:t>
            </a:r>
            <a:r>
              <a:rPr lang="en-US" sz="1400" dirty="0"/>
              <a:t> ©1896.</a:t>
            </a:r>
          </a:p>
          <a:p>
            <a:pPr marL="0" indent="0">
              <a:buNone/>
            </a:pPr>
            <a:r>
              <a:rPr lang="en-US" sz="1400" dirty="0"/>
              <a:t>300      1 close score (208 pages) ; </a:t>
            </a:r>
            <a:r>
              <a:rPr lang="en-US" sz="1400" dirty="0" err="1"/>
              <a:t>ǂc</a:t>
            </a:r>
            <a:r>
              <a:rPr lang="en-US" sz="1400" dirty="0"/>
              <a:t> 21 cm</a:t>
            </a:r>
          </a:p>
          <a:p>
            <a:pPr marL="0" indent="0">
              <a:buNone/>
            </a:pPr>
            <a:r>
              <a:rPr lang="en-US" sz="1400" dirty="0"/>
              <a:t>336      notated music </a:t>
            </a:r>
            <a:r>
              <a:rPr lang="en-US" sz="1400" dirty="0" err="1"/>
              <a:t>ǂb</a:t>
            </a:r>
            <a:r>
              <a:rPr lang="en-US" sz="1400" dirty="0"/>
              <a:t> </a:t>
            </a:r>
            <a:r>
              <a:rPr lang="en-US" sz="1400" dirty="0" err="1"/>
              <a:t>ntm</a:t>
            </a:r>
            <a:r>
              <a:rPr lang="en-US" sz="1400" dirty="0"/>
              <a:t> ǂ2 rdacontent</a:t>
            </a:r>
          </a:p>
          <a:p>
            <a:pPr marL="0" indent="0">
              <a:buNone/>
            </a:pPr>
            <a:r>
              <a:rPr lang="en-US" sz="1400" dirty="0"/>
              <a:t>337      unmediated </a:t>
            </a:r>
            <a:r>
              <a:rPr lang="en-US" sz="1400" dirty="0" err="1"/>
              <a:t>ǂb</a:t>
            </a:r>
            <a:r>
              <a:rPr lang="en-US" sz="1400" dirty="0"/>
              <a:t> n ǂ2 rdamedia</a:t>
            </a:r>
          </a:p>
          <a:p>
            <a:pPr marL="0" indent="0">
              <a:buNone/>
            </a:pPr>
            <a:r>
              <a:rPr lang="en-US" sz="1400" dirty="0"/>
              <a:t>338      volume </a:t>
            </a:r>
            <a:r>
              <a:rPr lang="en-US" sz="1400" dirty="0" err="1"/>
              <a:t>ǂb</a:t>
            </a:r>
            <a:r>
              <a:rPr lang="en-US" sz="1400" dirty="0"/>
              <a:t> </a:t>
            </a:r>
            <a:r>
              <a:rPr lang="en-US" sz="1400" dirty="0" err="1"/>
              <a:t>nc</a:t>
            </a:r>
            <a:r>
              <a:rPr lang="en-US" sz="1400" dirty="0"/>
              <a:t> ǂ2 rdacarrier</a:t>
            </a:r>
          </a:p>
          <a:p>
            <a:pPr marL="0" indent="0">
              <a:buNone/>
            </a:pPr>
            <a:r>
              <a:rPr lang="en-US" sz="1400" dirty="0"/>
              <a:t>500      Cover title.</a:t>
            </a:r>
          </a:p>
          <a:p>
            <a:pPr marL="0" indent="0">
              <a:buNone/>
            </a:pPr>
            <a:r>
              <a:rPr lang="en-US" sz="1400" dirty="0"/>
              <a:t>500      Includes indexes.</a:t>
            </a:r>
          </a:p>
        </p:txBody>
      </p:sp>
      <p:sp>
        <p:nvSpPr>
          <p:cNvPr id="5" name="Title 1"/>
          <p:cNvSpPr>
            <a:spLocks noGrp="1"/>
          </p:cNvSpPr>
          <p:nvPr>
            <p:ph type="title"/>
          </p:nvPr>
        </p:nvSpPr>
        <p:spPr>
          <a:xfrm>
            <a:off x="362149" y="332953"/>
            <a:ext cx="8267306" cy="467769"/>
          </a:xfrm>
          <a:ln w="12700">
            <a:solidFill>
              <a:schemeClr val="tx1"/>
            </a:solidFill>
          </a:ln>
        </p:spPr>
        <p:txBody>
          <a:bodyPr/>
          <a:lstStyle/>
          <a:p>
            <a:r>
              <a:rPr lang="en-US" sz="2300" b="1" dirty="0">
                <a:solidFill>
                  <a:schemeClr val="tx2"/>
                </a:solidFill>
                <a:latin typeface="+mn-lt"/>
                <a:ea typeface="+mn-ea"/>
                <a:cs typeface="+mn-cs"/>
              </a:rPr>
              <a:t>Cataloging Defensively With Edition Statements:  Notation</a:t>
            </a:r>
          </a:p>
        </p:txBody>
      </p:sp>
    </p:spTree>
    <p:extLst>
      <p:ext uri="{BB962C8B-B14F-4D97-AF65-F5344CB8AC3E}">
        <p14:creationId xmlns:p14="http://schemas.microsoft.com/office/powerpoint/2010/main" val="1370848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3936" y="858208"/>
            <a:ext cx="4271866" cy="3996596"/>
          </a:xfrm>
        </p:spPr>
        <p:txBody>
          <a:bodyPr/>
          <a:lstStyle/>
          <a:p>
            <a:pPr marL="0" indent="0">
              <a:buNone/>
            </a:pPr>
            <a:r>
              <a:rPr lang="en-US" sz="1300" dirty="0"/>
              <a:t>110 2   Free Church of Scotland. </a:t>
            </a:r>
            <a:r>
              <a:rPr lang="en-US" sz="1300" dirty="0" err="1"/>
              <a:t>ǂb</a:t>
            </a:r>
            <a:r>
              <a:rPr lang="en-US" sz="1300" dirty="0"/>
              <a:t> Psalmody Committee.</a:t>
            </a:r>
          </a:p>
          <a:p>
            <a:pPr marL="0" indent="0">
              <a:buNone/>
            </a:pPr>
            <a:r>
              <a:rPr lang="en-US" sz="1300" dirty="0"/>
              <a:t>245 10 Sing psalms : </a:t>
            </a:r>
            <a:r>
              <a:rPr lang="en-US" sz="1300" dirty="0" err="1"/>
              <a:t>ǂb</a:t>
            </a:r>
            <a:r>
              <a:rPr lang="en-US" sz="1300" dirty="0"/>
              <a:t> new metrical versions of the Book of Psalms.</a:t>
            </a:r>
          </a:p>
          <a:p>
            <a:pPr marL="0" indent="0">
              <a:buNone/>
            </a:pPr>
            <a:r>
              <a:rPr lang="en-US" sz="1300" dirty="0">
                <a:solidFill>
                  <a:srgbClr val="FF0000"/>
                </a:solidFill>
              </a:rPr>
              <a:t>250      Music ed., staff.</a:t>
            </a:r>
          </a:p>
          <a:p>
            <a:pPr marL="0" indent="0">
              <a:buNone/>
            </a:pPr>
            <a:r>
              <a:rPr lang="en-US" sz="1300" dirty="0"/>
              <a:t>260      Edinburgh : </a:t>
            </a:r>
            <a:r>
              <a:rPr lang="en-US" sz="1300" dirty="0" err="1"/>
              <a:t>ǂb</a:t>
            </a:r>
            <a:r>
              <a:rPr lang="en-US" sz="1300" dirty="0"/>
              <a:t> Free Church of Scotland, </a:t>
            </a:r>
            <a:r>
              <a:rPr lang="en-US" sz="1300" dirty="0" err="1"/>
              <a:t>ǂc</a:t>
            </a:r>
            <a:r>
              <a:rPr lang="en-US" sz="1300" dirty="0"/>
              <a:t> ©2003.</a:t>
            </a:r>
          </a:p>
          <a:p>
            <a:pPr marL="0" indent="0">
              <a:buNone/>
            </a:pPr>
            <a:r>
              <a:rPr lang="en-US" sz="1300" dirty="0"/>
              <a:t>300      1 close score (viii, 464 pages) ; </a:t>
            </a:r>
            <a:r>
              <a:rPr lang="en-US" sz="1300" dirty="0" err="1"/>
              <a:t>ǂc</a:t>
            </a:r>
            <a:r>
              <a:rPr lang="en-US" sz="1300" dirty="0"/>
              <a:t> 22 cm</a:t>
            </a:r>
          </a:p>
          <a:p>
            <a:pPr marL="0" indent="0">
              <a:buNone/>
            </a:pPr>
            <a:r>
              <a:rPr lang="en-US" sz="1300" dirty="0"/>
              <a:t>500      Split page format (p. 1-431) with music at the top and text at the bottom opening separately, so that tunes are interchangeable. Printed text of Psalms stops on p. 399; tunes continue to 431, with printed matter resuming on p. 434.</a:t>
            </a:r>
          </a:p>
          <a:p>
            <a:pPr>
              <a:buAutoNum type="arabicPlain" startAt="500"/>
            </a:pPr>
            <a:r>
              <a:rPr lang="en-US" sz="1300" dirty="0">
                <a:solidFill>
                  <a:srgbClr val="FF0000"/>
                </a:solidFill>
              </a:rPr>
              <a:t>    Also available in another music ed., with tonic sol-fa notation, or two text-only eds., one of which includes The Scottish Psalter (1650).</a:t>
            </a:r>
          </a:p>
          <a:p>
            <a:pPr marL="0" indent="0">
              <a:buNone/>
            </a:pPr>
            <a:r>
              <a:rPr lang="en-US" sz="1300" dirty="0">
                <a:solidFill>
                  <a:srgbClr val="FF0000"/>
                </a:solidFill>
              </a:rPr>
              <a:t>546     </a:t>
            </a:r>
            <a:r>
              <a:rPr lang="en-US" sz="1300" dirty="0" err="1">
                <a:solidFill>
                  <a:srgbClr val="FF0000"/>
                </a:solidFill>
              </a:rPr>
              <a:t>ǂb</a:t>
            </a:r>
            <a:r>
              <a:rPr lang="en-US" sz="1300" dirty="0">
                <a:solidFill>
                  <a:srgbClr val="FF0000"/>
                </a:solidFill>
              </a:rPr>
              <a:t> Staff notation.</a:t>
            </a:r>
          </a:p>
          <a:p>
            <a:pPr marL="0" indent="0">
              <a:buNone/>
            </a:pPr>
            <a:r>
              <a:rPr lang="en-US" sz="1300" dirty="0"/>
              <a:t>500      Includes indexes.</a:t>
            </a:r>
          </a:p>
          <a:p>
            <a:pPr marL="0" indent="0">
              <a:buNone/>
            </a:pPr>
            <a:endParaRPr lang="en-US" sz="1200" dirty="0"/>
          </a:p>
        </p:txBody>
      </p:sp>
      <p:sp>
        <p:nvSpPr>
          <p:cNvPr id="4" name="Content Placeholder 3"/>
          <p:cNvSpPr>
            <a:spLocks noGrp="1"/>
          </p:cNvSpPr>
          <p:nvPr>
            <p:ph sz="half" idx="2"/>
          </p:nvPr>
        </p:nvSpPr>
        <p:spPr>
          <a:xfrm>
            <a:off x="4522110" y="880028"/>
            <a:ext cx="4489578" cy="3842801"/>
          </a:xfrm>
        </p:spPr>
        <p:txBody>
          <a:bodyPr/>
          <a:lstStyle/>
          <a:p>
            <a:pPr marL="0" indent="0">
              <a:buNone/>
            </a:pPr>
            <a:r>
              <a:rPr lang="en-US" sz="1300" dirty="0"/>
              <a:t>110 2   Free Church of Scotland. </a:t>
            </a:r>
            <a:r>
              <a:rPr lang="en-US" sz="1300" dirty="0" err="1"/>
              <a:t>ǂb</a:t>
            </a:r>
            <a:r>
              <a:rPr lang="en-US" sz="1300" dirty="0"/>
              <a:t> Psalmody Committee.</a:t>
            </a:r>
          </a:p>
          <a:p>
            <a:pPr marL="0" indent="0">
              <a:buNone/>
            </a:pPr>
            <a:r>
              <a:rPr lang="en-US" sz="1300" dirty="0"/>
              <a:t>245 10 Sing psalms : </a:t>
            </a:r>
            <a:r>
              <a:rPr lang="en-US" sz="1300" dirty="0" err="1"/>
              <a:t>ǂb</a:t>
            </a:r>
            <a:r>
              <a:rPr lang="en-US" sz="1300" dirty="0"/>
              <a:t> new metrical versions of the Book of Psalms.</a:t>
            </a:r>
          </a:p>
          <a:p>
            <a:pPr marL="0" indent="0">
              <a:buNone/>
            </a:pPr>
            <a:r>
              <a:rPr lang="en-US" sz="1300" dirty="0">
                <a:solidFill>
                  <a:srgbClr val="FF0000"/>
                </a:solidFill>
              </a:rPr>
              <a:t>250      Music ed., sol-fa.</a:t>
            </a:r>
          </a:p>
          <a:p>
            <a:pPr marL="0" indent="0">
              <a:buNone/>
            </a:pPr>
            <a:r>
              <a:rPr lang="en-US" sz="1300" dirty="0"/>
              <a:t>260      Edinburgh : </a:t>
            </a:r>
            <a:r>
              <a:rPr lang="en-US" sz="1300" dirty="0" err="1"/>
              <a:t>ǂb</a:t>
            </a:r>
            <a:r>
              <a:rPr lang="en-US" sz="1300" dirty="0"/>
              <a:t> Free Church of Scotland, </a:t>
            </a:r>
            <a:r>
              <a:rPr lang="en-US" sz="1300" dirty="0" err="1"/>
              <a:t>ǂc</a:t>
            </a:r>
            <a:r>
              <a:rPr lang="en-US" sz="1300" dirty="0"/>
              <a:t> ©2003.</a:t>
            </a:r>
          </a:p>
          <a:p>
            <a:pPr marL="0" indent="0">
              <a:buNone/>
            </a:pPr>
            <a:r>
              <a:rPr lang="en-US" sz="1300" dirty="0"/>
              <a:t>300      1 close score (viii, 464 pages) ; </a:t>
            </a:r>
            <a:r>
              <a:rPr lang="en-US" sz="1300" dirty="0" err="1"/>
              <a:t>ǂc</a:t>
            </a:r>
            <a:r>
              <a:rPr lang="en-US" sz="1300" dirty="0"/>
              <a:t> 22 cm</a:t>
            </a:r>
          </a:p>
          <a:p>
            <a:pPr marL="0" indent="0">
              <a:buNone/>
            </a:pPr>
            <a:r>
              <a:rPr lang="en-US" sz="1300" dirty="0"/>
              <a:t>500      Split page format (p. 1-431) with tonic sol-fa notation at the top and text at the bottom opening separately, so that tunes are interchangeable. Printed text of Psalms stops on p. 399; tunes continue to 431, with printed matter resuming on p. 434.</a:t>
            </a:r>
          </a:p>
          <a:p>
            <a:pPr>
              <a:buAutoNum type="arabicPlain" startAt="500"/>
            </a:pPr>
            <a:r>
              <a:rPr lang="en-US" sz="1300" dirty="0">
                <a:solidFill>
                  <a:srgbClr val="FF0000"/>
                </a:solidFill>
              </a:rPr>
              <a:t>    Also available in another music ed., with staff notation, or two text-only eds., one of which includes The Scottish Psalter (1650).</a:t>
            </a:r>
          </a:p>
          <a:p>
            <a:pPr marL="0" indent="0">
              <a:buNone/>
            </a:pPr>
            <a:r>
              <a:rPr lang="en-US" sz="1300" dirty="0">
                <a:solidFill>
                  <a:srgbClr val="FF0000"/>
                </a:solidFill>
              </a:rPr>
              <a:t>546     </a:t>
            </a:r>
            <a:r>
              <a:rPr lang="en-US" sz="1300" dirty="0" err="1">
                <a:solidFill>
                  <a:srgbClr val="FF0000"/>
                </a:solidFill>
              </a:rPr>
              <a:t>ǂb</a:t>
            </a:r>
            <a:r>
              <a:rPr lang="en-US" sz="1300" dirty="0">
                <a:solidFill>
                  <a:srgbClr val="FF0000"/>
                </a:solidFill>
              </a:rPr>
              <a:t> Tonic sol-fa.</a:t>
            </a:r>
          </a:p>
          <a:p>
            <a:pPr marL="0" indent="0">
              <a:buNone/>
            </a:pPr>
            <a:r>
              <a:rPr lang="en-US" sz="1300" dirty="0"/>
              <a:t>500      Includes indexes.</a:t>
            </a:r>
          </a:p>
        </p:txBody>
      </p:sp>
      <p:sp>
        <p:nvSpPr>
          <p:cNvPr id="5" name="Title 1"/>
          <p:cNvSpPr>
            <a:spLocks noGrp="1"/>
          </p:cNvSpPr>
          <p:nvPr>
            <p:ph type="title"/>
          </p:nvPr>
        </p:nvSpPr>
        <p:spPr>
          <a:xfrm>
            <a:off x="272594" y="248861"/>
            <a:ext cx="8446416" cy="467769"/>
          </a:xfrm>
          <a:ln w="12700">
            <a:solidFill>
              <a:schemeClr val="tx1"/>
            </a:solidFill>
          </a:ln>
        </p:spPr>
        <p:txBody>
          <a:bodyPr/>
          <a:lstStyle/>
          <a:p>
            <a:r>
              <a:rPr lang="en-US" sz="2300" b="1" dirty="0">
                <a:solidFill>
                  <a:schemeClr val="tx2"/>
                </a:solidFill>
              </a:rPr>
              <a:t>Cataloging Defensively With Edition Statements</a:t>
            </a:r>
            <a:r>
              <a:rPr lang="en-US" sz="2300" b="1" dirty="0">
                <a:solidFill>
                  <a:schemeClr val="tx2"/>
                </a:solidFill>
                <a:latin typeface="+mn-lt"/>
                <a:ea typeface="+mn-ea"/>
                <a:cs typeface="+mn-cs"/>
              </a:rPr>
              <a:t>:  Notation</a:t>
            </a:r>
          </a:p>
        </p:txBody>
      </p:sp>
    </p:spTree>
    <p:extLst>
      <p:ext uri="{BB962C8B-B14F-4D97-AF65-F5344CB8AC3E}">
        <p14:creationId xmlns:p14="http://schemas.microsoft.com/office/powerpoint/2010/main" val="3099673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340786" y="860612"/>
            <a:ext cx="4016061" cy="3675529"/>
          </a:xfrm>
        </p:spPr>
        <p:txBody>
          <a:bodyPr/>
          <a:lstStyle/>
          <a:p>
            <a:r>
              <a:rPr lang="en-US" sz="2000" dirty="0"/>
              <a:t>DDR tries both to differentiate legitimately separate records and to bring duplicates together.</a:t>
            </a:r>
          </a:p>
          <a:p>
            <a:r>
              <a:rPr lang="en-US" sz="2000" dirty="0"/>
              <a:t>Catalogers can assist DDR in both efforts by careful, accurate, and thorough cataloging.</a:t>
            </a:r>
          </a:p>
          <a:p>
            <a:r>
              <a:rPr lang="en-US" sz="2000" dirty="0"/>
              <a:t>Keep in mind the cooperative environment of WorldCat and its variety.</a:t>
            </a:r>
          </a:p>
        </p:txBody>
      </p:sp>
      <p:sp>
        <p:nvSpPr>
          <p:cNvPr id="7" name="Title 3"/>
          <p:cNvSpPr>
            <a:spLocks noGrp="1"/>
          </p:cNvSpPr>
          <p:nvPr>
            <p:ph type="body" sz="quarter" idx="13"/>
          </p:nvPr>
        </p:nvSpPr>
        <p:spPr>
          <a:xfrm>
            <a:off x="575035" y="135319"/>
            <a:ext cx="7993930" cy="490638"/>
          </a:xfrm>
          <a:ln w="12700">
            <a:solidFill>
              <a:schemeClr val="tx1"/>
            </a:solidFill>
          </a:ln>
        </p:spPr>
        <p:txBody>
          <a:bodyPr/>
          <a:lstStyle/>
          <a:p>
            <a:r>
              <a:rPr lang="en-US" sz="2100" dirty="0"/>
              <a:t>Cataloging Defensively With Edition Statements</a:t>
            </a:r>
            <a:r>
              <a:rPr lang="en-US" sz="2100" b="1" dirty="0">
                <a:solidFill>
                  <a:schemeClr val="tx2"/>
                </a:solidFill>
                <a:latin typeface="+mn-lt"/>
                <a:ea typeface="+mn-ea"/>
                <a:cs typeface="+mn-cs"/>
              </a:rPr>
              <a:t>:  Conclusion</a:t>
            </a:r>
          </a:p>
        </p:txBody>
      </p:sp>
      <p:pic>
        <p:nvPicPr>
          <p:cNvPr id="3" name="Picture 2">
            <a:extLst>
              <a:ext uri="{FF2B5EF4-FFF2-40B4-BE49-F238E27FC236}">
                <a16:creationId xmlns:a16="http://schemas.microsoft.com/office/drawing/2014/main" id="{888E1959-B5AA-4D34-A260-83B4AA9DCBEF}"/>
              </a:ext>
            </a:extLst>
          </p:cNvPr>
          <p:cNvPicPr>
            <a:picLocks noChangeAspect="1"/>
          </p:cNvPicPr>
          <p:nvPr/>
        </p:nvPicPr>
        <p:blipFill>
          <a:blip r:embed="rId3"/>
          <a:stretch>
            <a:fillRect/>
          </a:stretch>
        </p:blipFill>
        <p:spPr>
          <a:xfrm>
            <a:off x="4648000" y="1000125"/>
            <a:ext cx="4227671" cy="3143250"/>
          </a:xfrm>
          <a:prstGeom prst="rect">
            <a:avLst/>
          </a:prstGeom>
        </p:spPr>
      </p:pic>
    </p:spTree>
    <p:extLst>
      <p:ext uri="{BB962C8B-B14F-4D97-AF65-F5344CB8AC3E}">
        <p14:creationId xmlns:p14="http://schemas.microsoft.com/office/powerpoint/2010/main" val="413898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5374" r="15491"/>
          <a:stretch/>
        </p:blipFill>
        <p:spPr>
          <a:xfrm>
            <a:off x="248949" y="2438794"/>
            <a:ext cx="2369574" cy="1920240"/>
          </a:xfrm>
          <a:prstGeom prst="rect">
            <a:avLst/>
          </a:prstGeom>
        </p:spPr>
      </p:pic>
      <p:sp>
        <p:nvSpPr>
          <p:cNvPr id="4" name="Text Placeholder 3"/>
          <p:cNvSpPr>
            <a:spLocks noGrp="1"/>
          </p:cNvSpPr>
          <p:nvPr>
            <p:ph type="body" sz="quarter" idx="12"/>
          </p:nvPr>
        </p:nvSpPr>
        <p:spPr>
          <a:xfrm>
            <a:off x="2715491" y="1201450"/>
            <a:ext cx="6336145" cy="3157584"/>
          </a:xfrm>
        </p:spPr>
        <p:txBody>
          <a:bodyPr/>
          <a:lstStyle/>
          <a:p>
            <a:pPr marL="0" indent="0" algn="ctr">
              <a:buNone/>
            </a:pPr>
            <a:r>
              <a:rPr lang="en-US" sz="2000" i="1" dirty="0"/>
              <a:t>Thank you for your kind attention</a:t>
            </a:r>
          </a:p>
          <a:p>
            <a:pPr marL="0" indent="0" algn="ctr">
              <a:buNone/>
            </a:pPr>
            <a:r>
              <a:rPr lang="en-US" sz="2000" dirty="0">
                <a:hlinkClick r:id="rId4"/>
              </a:rPr>
              <a:t>askqc@oclc.org</a:t>
            </a:r>
            <a:endParaRPr lang="en-US" sz="2000" dirty="0"/>
          </a:p>
          <a:p>
            <a:pPr marL="0" indent="0">
              <a:spcBef>
                <a:spcPts val="600"/>
              </a:spcBef>
              <a:buNone/>
            </a:pPr>
            <a:r>
              <a:rPr lang="en-US" sz="1600" b="1" dirty="0"/>
              <a:t>When to Input a New Record</a:t>
            </a:r>
          </a:p>
          <a:p>
            <a:pPr marL="457200" lvl="1" indent="0">
              <a:buNone/>
            </a:pPr>
            <a:r>
              <a:rPr lang="en-US" sz="1400" dirty="0"/>
              <a:t>OCLC Bibliographic Formats and Standards (BFAS), Chapter 4</a:t>
            </a:r>
          </a:p>
          <a:p>
            <a:pPr marL="914400" lvl="2" indent="0">
              <a:buNone/>
            </a:pPr>
            <a:r>
              <a:rPr lang="en-US" sz="1200" dirty="0">
                <a:hlinkClick r:id="rId5"/>
              </a:rPr>
              <a:t>http://www.oclc.org/bibformats/en/input.html</a:t>
            </a:r>
            <a:endParaRPr lang="en-US" sz="1200" dirty="0"/>
          </a:p>
          <a:p>
            <a:pPr marL="114300" indent="0">
              <a:buNone/>
            </a:pPr>
            <a:r>
              <a:rPr lang="en-US" sz="1600" b="1" dirty="0"/>
              <a:t>Differences Between, Changes Within:  Guidelines on When to Create a New Record</a:t>
            </a:r>
          </a:p>
          <a:p>
            <a:pPr marL="457200" lvl="1" indent="0">
              <a:buNone/>
            </a:pPr>
            <a:r>
              <a:rPr lang="en-US" sz="1300" dirty="0"/>
              <a:t>ALA’s Association for Library Collections and Technical Services (ALCTS)</a:t>
            </a:r>
          </a:p>
          <a:p>
            <a:pPr marL="457200" lvl="1" indent="0">
              <a:buNone/>
            </a:pPr>
            <a:r>
              <a:rPr lang="en-US" sz="1100" dirty="0">
                <a:hlinkClick r:id="rId6"/>
              </a:rPr>
              <a:t>http://www.ala.org/alcts/sites/ala.org.alcts/files/content/resources/org/cat/differences07.pdf</a:t>
            </a:r>
            <a:endParaRPr lang="en-US" sz="1100" b="1" dirty="0"/>
          </a:p>
          <a:p>
            <a:pPr marL="114300" indent="0">
              <a:buNone/>
            </a:pPr>
            <a:r>
              <a:rPr lang="en-US" sz="1600" b="1" dirty="0"/>
              <a:t>OCLC’s “Cataloging Defensively” Page</a:t>
            </a:r>
          </a:p>
          <a:p>
            <a:pPr marL="914400" lvl="2" indent="0">
              <a:buNone/>
            </a:pPr>
            <a:r>
              <a:rPr lang="en-US" sz="1200" dirty="0">
                <a:hlinkClick r:id="rId7"/>
              </a:rPr>
              <a:t>http://www.oclc.org/en/events/cataloging-defensively.html</a:t>
            </a:r>
            <a:endParaRPr lang="en-US" sz="1200" dirty="0"/>
          </a:p>
        </p:txBody>
      </p:sp>
      <p:sp>
        <p:nvSpPr>
          <p:cNvPr id="7" name="Text Placeholder 4"/>
          <p:cNvSpPr>
            <a:spLocks noGrp="1"/>
          </p:cNvSpPr>
          <p:nvPr>
            <p:ph type="body" sz="quarter" idx="13"/>
          </p:nvPr>
        </p:nvSpPr>
        <p:spPr>
          <a:xfrm>
            <a:off x="348792" y="342901"/>
            <a:ext cx="8201319" cy="534924"/>
          </a:xfrm>
          <a:ln w="12700">
            <a:solidFill>
              <a:schemeClr val="tx1"/>
            </a:solidFill>
          </a:ln>
        </p:spPr>
        <p:txBody>
          <a:bodyPr/>
          <a:lstStyle/>
          <a:p>
            <a:pPr algn="ctr"/>
            <a:r>
              <a:rPr lang="en-US" sz="2200" dirty="0"/>
              <a:t>Cataloging Defensively With Edition Statements:  Questions</a:t>
            </a:r>
          </a:p>
        </p:txBody>
      </p:sp>
      <p:pic>
        <p:nvPicPr>
          <p:cNvPr id="2" name="Picture 1"/>
          <p:cNvPicPr>
            <a:picLocks noChangeAspect="1"/>
          </p:cNvPicPr>
          <p:nvPr/>
        </p:nvPicPr>
        <p:blipFill rotWithShape="1">
          <a:blip r:embed="rId8">
            <a:extLst>
              <a:ext uri="{28A0092B-C50C-407E-A947-70E740481C1C}">
                <a14:useLocalDpi xmlns:a14="http://schemas.microsoft.com/office/drawing/2010/main" val="0"/>
              </a:ext>
            </a:extLst>
          </a:blip>
          <a:srcRect t="-12438" b="12438"/>
          <a:stretch/>
        </p:blipFill>
        <p:spPr>
          <a:xfrm>
            <a:off x="797349" y="968515"/>
            <a:ext cx="1437894" cy="1470279"/>
          </a:xfrm>
          <a:prstGeom prst="rect">
            <a:avLst/>
          </a:prstGeom>
        </p:spPr>
      </p:pic>
    </p:spTree>
    <p:extLst>
      <p:ext uri="{BB962C8B-B14F-4D97-AF65-F5344CB8AC3E}">
        <p14:creationId xmlns:p14="http://schemas.microsoft.com/office/powerpoint/2010/main" val="288308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72527" y="772348"/>
            <a:ext cx="8747185" cy="3598174"/>
          </a:xfrm>
        </p:spPr>
        <p:txBody>
          <a:bodyPr/>
          <a:lstStyle/>
          <a:p>
            <a:pPr marL="0" indent="0">
              <a:buNone/>
            </a:pPr>
            <a:r>
              <a:rPr lang="en-US" b="1" dirty="0"/>
              <a:t>Include an edition statement </a:t>
            </a:r>
            <a:r>
              <a:rPr lang="en-US" b="1" i="1" dirty="0"/>
              <a:t>in field 250 </a:t>
            </a:r>
            <a:r>
              <a:rPr lang="en-US" b="1" dirty="0"/>
              <a:t>if one is available</a:t>
            </a:r>
          </a:p>
          <a:p>
            <a:pPr marL="457200" lvl="1" indent="0">
              <a:buNone/>
            </a:pPr>
            <a:r>
              <a:rPr lang="en-US" sz="1600" dirty="0"/>
              <a:t>a)  a word such as </a:t>
            </a:r>
            <a:r>
              <a:rPr lang="en-US" sz="1600" i="1" dirty="0"/>
              <a:t>edition, issue, release, level, state, or update </a:t>
            </a:r>
            <a:r>
              <a:rPr lang="en-US" sz="1600" dirty="0"/>
              <a:t>(or its equivalent in another language)</a:t>
            </a:r>
          </a:p>
          <a:p>
            <a:pPr marL="457200" lvl="1" indent="0">
              <a:buNone/>
            </a:pPr>
            <a:r>
              <a:rPr lang="en-US" sz="1600" dirty="0"/>
              <a:t>	</a:t>
            </a:r>
            <a:r>
              <a:rPr lang="en-US" sz="1600" i="1" dirty="0"/>
              <a:t>or</a:t>
            </a:r>
          </a:p>
          <a:p>
            <a:pPr marL="457200" lvl="1" indent="0">
              <a:buNone/>
            </a:pPr>
            <a:r>
              <a:rPr lang="en-US" sz="1600" dirty="0"/>
              <a:t>b)  a statement indicating: </a:t>
            </a:r>
          </a:p>
          <a:p>
            <a:pPr marL="914400" lvl="2" indent="0">
              <a:buNone/>
            </a:pPr>
            <a:r>
              <a:rPr lang="en-US" sz="1400" dirty="0" err="1"/>
              <a:t>i</a:t>
            </a:r>
            <a:r>
              <a:rPr lang="en-US" sz="1400" dirty="0"/>
              <a:t>)	a difference in content</a:t>
            </a:r>
          </a:p>
          <a:p>
            <a:pPr marL="914400" lvl="2" indent="0">
              <a:buNone/>
            </a:pPr>
            <a:r>
              <a:rPr lang="en-US" sz="1400" dirty="0"/>
              <a:t>ii)	a difference in geographic coverage</a:t>
            </a:r>
          </a:p>
          <a:p>
            <a:pPr marL="914400" lvl="2" indent="0">
              <a:buNone/>
            </a:pPr>
            <a:r>
              <a:rPr lang="en-US" sz="1400" dirty="0"/>
              <a:t>iii)	a difference in language</a:t>
            </a:r>
          </a:p>
          <a:p>
            <a:pPr marL="914400" lvl="2" indent="0">
              <a:buNone/>
            </a:pPr>
            <a:r>
              <a:rPr lang="en-US" sz="1400" dirty="0"/>
              <a:t>iv)	a difference in audience</a:t>
            </a:r>
          </a:p>
          <a:p>
            <a:pPr marL="914400" lvl="2" indent="0">
              <a:buNone/>
            </a:pPr>
            <a:r>
              <a:rPr lang="en-US" sz="1400" dirty="0"/>
              <a:t>v)	a particular format or physical presentation</a:t>
            </a:r>
          </a:p>
          <a:p>
            <a:pPr marL="914400" lvl="2" indent="0">
              <a:buNone/>
            </a:pPr>
            <a:r>
              <a:rPr lang="en-US" sz="1400" dirty="0"/>
              <a:t>vi)	a different date associated with the content</a:t>
            </a:r>
          </a:p>
          <a:p>
            <a:pPr marL="800100" lvl="2" indent="0">
              <a:buNone/>
            </a:pPr>
            <a:r>
              <a:rPr lang="en-US" sz="1400" dirty="0"/>
              <a:t>	vii)	a particular voice range</a:t>
            </a:r>
          </a:p>
          <a:p>
            <a:pPr marL="800100" lvl="2" indent="0">
              <a:buNone/>
            </a:pPr>
            <a:r>
              <a:rPr lang="en-US" sz="1400" dirty="0"/>
              <a:t>  viii)	a particular format of notated music</a:t>
            </a:r>
            <a:endParaRPr lang="en-US" sz="1400" b="1" dirty="0"/>
          </a:p>
        </p:txBody>
      </p:sp>
      <p:sp>
        <p:nvSpPr>
          <p:cNvPr id="4" name="Text Placeholder 4"/>
          <p:cNvSpPr>
            <a:spLocks noGrp="1"/>
          </p:cNvSpPr>
          <p:nvPr>
            <p:ph type="body" sz="quarter" idx="13"/>
          </p:nvPr>
        </p:nvSpPr>
        <p:spPr>
          <a:xfrm>
            <a:off x="499621" y="205281"/>
            <a:ext cx="7701699" cy="414651"/>
          </a:xfrm>
          <a:ln w="12700">
            <a:solidFill>
              <a:schemeClr val="tx1"/>
            </a:solidFill>
          </a:ln>
        </p:spPr>
        <p:txBody>
          <a:bodyPr/>
          <a:lstStyle/>
          <a:p>
            <a:pPr algn="ctr"/>
            <a:r>
              <a:rPr lang="en-US" sz="2000" dirty="0"/>
              <a:t>Cataloging Defensively With Edition Statements:  Introduction</a:t>
            </a:r>
          </a:p>
        </p:txBody>
      </p:sp>
      <p:pic>
        <p:nvPicPr>
          <p:cNvPr id="9" name="Picture 8"/>
          <p:cNvPicPr>
            <a:picLocks noChangeAspect="1"/>
          </p:cNvPicPr>
          <p:nvPr/>
        </p:nvPicPr>
        <p:blipFill>
          <a:blip r:embed="rId3"/>
          <a:stretch>
            <a:fillRect/>
          </a:stretch>
        </p:blipFill>
        <p:spPr>
          <a:xfrm>
            <a:off x="6405052" y="1615892"/>
            <a:ext cx="2065972" cy="2754630"/>
          </a:xfrm>
          <a:prstGeom prst="rect">
            <a:avLst/>
          </a:prstGeom>
        </p:spPr>
      </p:pic>
    </p:spTree>
    <p:extLst>
      <p:ext uri="{BB962C8B-B14F-4D97-AF65-F5344CB8AC3E}">
        <p14:creationId xmlns:p14="http://schemas.microsoft.com/office/powerpoint/2010/main" val="244484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2"/>
          </p:nvPr>
        </p:nvSpPr>
        <p:spPr>
          <a:xfrm>
            <a:off x="519764" y="1174709"/>
            <a:ext cx="4647912" cy="3191375"/>
          </a:xfrm>
        </p:spPr>
        <p:txBody>
          <a:bodyPr/>
          <a:lstStyle/>
          <a:p>
            <a:pPr marL="0" indent="0" algn="ctr">
              <a:buNone/>
            </a:pPr>
            <a:r>
              <a:rPr lang="en-US" b="1" dirty="0"/>
              <a:t>Edition Statements =</a:t>
            </a:r>
          </a:p>
          <a:p>
            <a:pPr marL="0" indent="0" algn="ctr">
              <a:buNone/>
            </a:pPr>
            <a:r>
              <a:rPr lang="en-US" b="1" dirty="0"/>
              <a:t> Effective Differentiation</a:t>
            </a:r>
          </a:p>
          <a:p>
            <a:pPr marL="0" indent="0" algn="ctr">
              <a:buNone/>
            </a:pPr>
            <a:r>
              <a:rPr lang="en-US" sz="2000" b="1" dirty="0"/>
              <a:t>RDA 2.5.1.4 (&amp; AACR2 1.2B4)</a:t>
            </a:r>
          </a:p>
          <a:p>
            <a:pPr marL="0" indent="0" algn="ctr">
              <a:buNone/>
            </a:pPr>
            <a:r>
              <a:rPr lang="en-US" sz="2000" dirty="0"/>
              <a:t>“If a manifestation lacks an edition statement but is known to contain significant changes from other editions, supply an edition statement, if considered important for identification or access.”</a:t>
            </a:r>
            <a:endParaRPr lang="en-US" sz="2000" b="1" dirty="0"/>
          </a:p>
        </p:txBody>
      </p:sp>
      <p:sp>
        <p:nvSpPr>
          <p:cNvPr id="8" name="Text Placeholder 4"/>
          <p:cNvSpPr>
            <a:spLocks noGrp="1"/>
          </p:cNvSpPr>
          <p:nvPr>
            <p:ph type="body" sz="quarter" idx="13"/>
          </p:nvPr>
        </p:nvSpPr>
        <p:spPr>
          <a:xfrm>
            <a:off x="710441" y="326841"/>
            <a:ext cx="7723118" cy="397474"/>
          </a:xfrm>
          <a:ln w="12700">
            <a:solidFill>
              <a:schemeClr val="tx1"/>
            </a:solidFill>
          </a:ln>
        </p:spPr>
        <p:txBody>
          <a:bodyPr/>
          <a:lstStyle/>
          <a:p>
            <a:pPr algn="ctr"/>
            <a:r>
              <a:rPr lang="en-US" sz="2000" dirty="0"/>
              <a:t>Cataloging Defensively With Edition Statements:  Introduction</a:t>
            </a:r>
          </a:p>
        </p:txBody>
      </p:sp>
      <p:pic>
        <p:nvPicPr>
          <p:cNvPr id="2" name="Picture 1"/>
          <p:cNvPicPr>
            <a:picLocks noChangeAspect="1"/>
          </p:cNvPicPr>
          <p:nvPr/>
        </p:nvPicPr>
        <p:blipFill rotWithShape="1">
          <a:blip r:embed="rId3"/>
          <a:srcRect l="18456" t="10456" r="20913" b="10454"/>
          <a:stretch/>
        </p:blipFill>
        <p:spPr>
          <a:xfrm>
            <a:off x="5938784" y="1051422"/>
            <a:ext cx="2541045" cy="3314662"/>
          </a:xfrm>
          <a:prstGeom prst="rect">
            <a:avLst/>
          </a:prstGeom>
        </p:spPr>
      </p:pic>
    </p:spTree>
    <p:extLst>
      <p:ext uri="{BB962C8B-B14F-4D97-AF65-F5344CB8AC3E}">
        <p14:creationId xmlns:p14="http://schemas.microsoft.com/office/powerpoint/2010/main" val="153984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2528" y="688157"/>
            <a:ext cx="4201508" cy="4117108"/>
          </a:xfrm>
        </p:spPr>
        <p:txBody>
          <a:bodyPr/>
          <a:lstStyle/>
          <a:p>
            <a:pPr marL="0" indent="0">
              <a:buNone/>
            </a:pPr>
            <a:r>
              <a:rPr lang="en-US" sz="1200" dirty="0">
                <a:solidFill>
                  <a:srgbClr val="171D23"/>
                </a:solidFill>
              </a:rPr>
              <a:t>245 00 Gather / </a:t>
            </a:r>
            <a:r>
              <a:rPr lang="en-US" sz="1200" dirty="0" err="1">
                <a:solidFill>
                  <a:srgbClr val="171D23"/>
                </a:solidFill>
              </a:rPr>
              <a:t>ǂc</a:t>
            </a:r>
            <a:r>
              <a:rPr lang="en-US" sz="1200" dirty="0">
                <a:solidFill>
                  <a:srgbClr val="171D23"/>
                </a:solidFill>
              </a:rPr>
              <a:t> [Kelly Dobbs </a:t>
            </a:r>
            <a:r>
              <a:rPr lang="en-US" sz="1200" dirty="0" err="1">
                <a:solidFill>
                  <a:srgbClr val="171D23"/>
                </a:solidFill>
              </a:rPr>
              <a:t>Mickus</a:t>
            </a:r>
            <a:r>
              <a:rPr lang="en-US" sz="1200" dirty="0">
                <a:solidFill>
                  <a:srgbClr val="171D23"/>
                </a:solidFill>
              </a:rPr>
              <a:t>, executive editor ; Kathryn R. Cuddy, Diana </a:t>
            </a:r>
            <a:r>
              <a:rPr lang="en-US" sz="1200" dirty="0" err="1">
                <a:solidFill>
                  <a:srgbClr val="171D23"/>
                </a:solidFill>
              </a:rPr>
              <a:t>Macalintal</a:t>
            </a:r>
            <a:r>
              <a:rPr lang="en-US" sz="1200" dirty="0">
                <a:solidFill>
                  <a:srgbClr val="171D23"/>
                </a:solidFill>
              </a:rPr>
              <a:t>, Dominic </a:t>
            </a:r>
            <a:r>
              <a:rPr lang="en-US" sz="1200" dirty="0" err="1">
                <a:solidFill>
                  <a:srgbClr val="171D23"/>
                </a:solidFill>
              </a:rPr>
              <a:t>Trumfio</a:t>
            </a:r>
            <a:r>
              <a:rPr lang="en-US" sz="1200" dirty="0">
                <a:solidFill>
                  <a:srgbClr val="171D23"/>
                </a:solidFill>
              </a:rPr>
              <a:t>, editors].</a:t>
            </a:r>
          </a:p>
          <a:p>
            <a:pPr marL="0" indent="0">
              <a:buNone/>
            </a:pPr>
            <a:r>
              <a:rPr lang="en-US" sz="1200" dirty="0">
                <a:solidFill>
                  <a:srgbClr val="FF0000"/>
                </a:solidFill>
              </a:rPr>
              <a:t>250      3rd ed.</a:t>
            </a:r>
          </a:p>
          <a:p>
            <a:pPr marL="0" indent="0">
              <a:buNone/>
            </a:pPr>
            <a:r>
              <a:rPr lang="en-US" sz="1200" dirty="0">
                <a:solidFill>
                  <a:srgbClr val="FF0000"/>
                </a:solidFill>
              </a:rPr>
              <a:t>250      Pew ed. with readings.</a:t>
            </a:r>
          </a:p>
          <a:p>
            <a:pPr marL="0" indent="0">
              <a:buNone/>
            </a:pPr>
            <a:r>
              <a:rPr lang="en-US" sz="1200" dirty="0">
                <a:solidFill>
                  <a:srgbClr val="171D23"/>
                </a:solidFill>
              </a:rPr>
              <a:t>260      Chicago : </a:t>
            </a:r>
            <a:r>
              <a:rPr lang="en-US" sz="1200" dirty="0" err="1">
                <a:solidFill>
                  <a:srgbClr val="171D23"/>
                </a:solidFill>
              </a:rPr>
              <a:t>ǂb</a:t>
            </a:r>
            <a:r>
              <a:rPr lang="en-US" sz="1200" dirty="0">
                <a:solidFill>
                  <a:srgbClr val="171D23"/>
                </a:solidFill>
              </a:rPr>
              <a:t> GIA Publications, </a:t>
            </a:r>
            <a:r>
              <a:rPr lang="en-US" sz="1200" dirty="0" err="1">
                <a:solidFill>
                  <a:srgbClr val="171D23"/>
                </a:solidFill>
              </a:rPr>
              <a:t>ǂc</a:t>
            </a:r>
            <a:r>
              <a:rPr lang="en-US" sz="1200" dirty="0">
                <a:solidFill>
                  <a:srgbClr val="171D23"/>
                </a:solidFill>
              </a:rPr>
              <a:t> ©2011.</a:t>
            </a:r>
          </a:p>
          <a:p>
            <a:pPr marL="0" indent="0">
              <a:buNone/>
            </a:pPr>
            <a:r>
              <a:rPr lang="en-US" sz="1200" dirty="0">
                <a:solidFill>
                  <a:srgbClr val="171D23"/>
                </a:solidFill>
              </a:rPr>
              <a:t>300      1 volume (unpaged music) ; </a:t>
            </a:r>
            <a:r>
              <a:rPr lang="en-US" sz="1200" dirty="0" err="1">
                <a:solidFill>
                  <a:srgbClr val="171D23"/>
                </a:solidFill>
              </a:rPr>
              <a:t>ǂc</a:t>
            </a:r>
            <a:r>
              <a:rPr lang="en-US" sz="1200" dirty="0">
                <a:solidFill>
                  <a:srgbClr val="171D23"/>
                </a:solidFill>
              </a:rPr>
              <a:t> 24 cm</a:t>
            </a:r>
          </a:p>
          <a:p>
            <a:pPr marL="0" indent="0">
              <a:buNone/>
            </a:pPr>
            <a:r>
              <a:rPr lang="en-US" sz="1200" dirty="0">
                <a:solidFill>
                  <a:srgbClr val="171D23"/>
                </a:solidFill>
              </a:rPr>
              <a:t>500      Melody line and text. Last numbered page is 1224, but many pages are not numbered.</a:t>
            </a:r>
          </a:p>
          <a:p>
            <a:pPr marL="0" indent="0">
              <a:buNone/>
            </a:pPr>
            <a:r>
              <a:rPr lang="en-US" sz="1200" dirty="0">
                <a:solidFill>
                  <a:srgbClr val="171D23"/>
                </a:solidFill>
              </a:rPr>
              <a:t>500       "A hymnal in the style of Gather comprehensive with a versatile blend of 70% piano / guitar-based titles and 30% organ-based titles. An insightful collection of the best contemporary titles published since the release of Gather comprehensive, second edition, from today's best composers and a variety of publishers. A substantial number of texts from modern hymn-writers. Shorter songs for worship from the </a:t>
            </a:r>
            <a:r>
              <a:rPr lang="en-US" sz="1200" dirty="0" err="1">
                <a:solidFill>
                  <a:srgbClr val="171D23"/>
                </a:solidFill>
              </a:rPr>
              <a:t>Taize</a:t>
            </a:r>
            <a:r>
              <a:rPr lang="en-US" sz="1200" dirty="0">
                <a:solidFill>
                  <a:srgbClr val="171D23"/>
                </a:solidFill>
              </a:rPr>
              <a:t>́ and Iona Communities, along with more bilingual (English-Spanish) music. Lectionary psalms set to </a:t>
            </a:r>
            <a:r>
              <a:rPr lang="en-US" sz="1200" dirty="0" err="1">
                <a:solidFill>
                  <a:srgbClr val="171D23"/>
                </a:solidFill>
              </a:rPr>
              <a:t>Guimont</a:t>
            </a:r>
            <a:r>
              <a:rPr lang="en-US" sz="1200" dirty="0">
                <a:solidFill>
                  <a:srgbClr val="171D23"/>
                </a:solidFill>
              </a:rPr>
              <a:t> psalm tones, plus a sampling of additional psalm settings from a variety of composers"--Publisher.</a:t>
            </a:r>
          </a:p>
        </p:txBody>
      </p:sp>
      <p:sp>
        <p:nvSpPr>
          <p:cNvPr id="4" name="Content Placeholder 3"/>
          <p:cNvSpPr>
            <a:spLocks noGrp="1"/>
          </p:cNvSpPr>
          <p:nvPr>
            <p:ph sz="half" idx="2"/>
          </p:nvPr>
        </p:nvSpPr>
        <p:spPr>
          <a:xfrm>
            <a:off x="4599992" y="688157"/>
            <a:ext cx="4320276" cy="3585263"/>
          </a:xfrm>
        </p:spPr>
        <p:txBody>
          <a:bodyPr/>
          <a:lstStyle/>
          <a:p>
            <a:pPr marL="0" indent="0">
              <a:buNone/>
            </a:pPr>
            <a:r>
              <a:rPr lang="en-US" sz="1200" dirty="0">
                <a:solidFill>
                  <a:srgbClr val="171D23"/>
                </a:solidFill>
              </a:rPr>
              <a:t>245 00 Gather / </a:t>
            </a:r>
            <a:r>
              <a:rPr lang="en-US" sz="1200" dirty="0" err="1">
                <a:solidFill>
                  <a:srgbClr val="171D23"/>
                </a:solidFill>
              </a:rPr>
              <a:t>ǂc</a:t>
            </a:r>
            <a:r>
              <a:rPr lang="en-US" sz="1200" dirty="0">
                <a:solidFill>
                  <a:srgbClr val="171D23"/>
                </a:solidFill>
              </a:rPr>
              <a:t> [Kelly Dobbs </a:t>
            </a:r>
            <a:r>
              <a:rPr lang="en-US" sz="1200" dirty="0" err="1">
                <a:solidFill>
                  <a:srgbClr val="171D23"/>
                </a:solidFill>
              </a:rPr>
              <a:t>Mickus</a:t>
            </a:r>
            <a:r>
              <a:rPr lang="en-US" sz="1200" dirty="0">
                <a:solidFill>
                  <a:srgbClr val="171D23"/>
                </a:solidFill>
              </a:rPr>
              <a:t>, executive editor ; Kathryn R. Cuddy, Diana </a:t>
            </a:r>
            <a:r>
              <a:rPr lang="en-US" sz="1200" dirty="0" err="1">
                <a:solidFill>
                  <a:srgbClr val="171D23"/>
                </a:solidFill>
              </a:rPr>
              <a:t>Macalintal</a:t>
            </a:r>
            <a:r>
              <a:rPr lang="en-US" sz="1200" dirty="0">
                <a:solidFill>
                  <a:srgbClr val="171D23"/>
                </a:solidFill>
              </a:rPr>
              <a:t>, Dominic </a:t>
            </a:r>
            <a:r>
              <a:rPr lang="en-US" sz="1200" dirty="0" err="1">
                <a:solidFill>
                  <a:srgbClr val="171D23"/>
                </a:solidFill>
              </a:rPr>
              <a:t>Trumfio</a:t>
            </a:r>
            <a:r>
              <a:rPr lang="en-US" sz="1200" dirty="0">
                <a:solidFill>
                  <a:srgbClr val="171D23"/>
                </a:solidFill>
              </a:rPr>
              <a:t>, editors].</a:t>
            </a:r>
          </a:p>
          <a:p>
            <a:pPr marL="0" indent="0">
              <a:buNone/>
            </a:pPr>
            <a:r>
              <a:rPr lang="en-US" sz="1200" dirty="0">
                <a:solidFill>
                  <a:srgbClr val="FF0000"/>
                </a:solidFill>
              </a:rPr>
              <a:t>250      3rd ed.</a:t>
            </a:r>
          </a:p>
          <a:p>
            <a:pPr marL="0" indent="0">
              <a:buNone/>
            </a:pPr>
            <a:r>
              <a:rPr lang="en-US" sz="1200" dirty="0">
                <a:solidFill>
                  <a:srgbClr val="FF0000"/>
                </a:solidFill>
              </a:rPr>
              <a:t>250      Pew ed. without readings.</a:t>
            </a:r>
          </a:p>
          <a:p>
            <a:pPr marL="0" indent="0">
              <a:buNone/>
            </a:pPr>
            <a:r>
              <a:rPr lang="en-US" sz="1200" dirty="0">
                <a:solidFill>
                  <a:srgbClr val="171D23"/>
                </a:solidFill>
              </a:rPr>
              <a:t>260      Chicago : </a:t>
            </a:r>
            <a:r>
              <a:rPr lang="en-US" sz="1200" dirty="0" err="1">
                <a:solidFill>
                  <a:srgbClr val="171D23"/>
                </a:solidFill>
              </a:rPr>
              <a:t>ǂb</a:t>
            </a:r>
            <a:r>
              <a:rPr lang="en-US" sz="1200" dirty="0">
                <a:solidFill>
                  <a:srgbClr val="171D23"/>
                </a:solidFill>
              </a:rPr>
              <a:t> GIA Publications, </a:t>
            </a:r>
            <a:r>
              <a:rPr lang="en-US" sz="1200" dirty="0" err="1">
                <a:solidFill>
                  <a:srgbClr val="171D23"/>
                </a:solidFill>
              </a:rPr>
              <a:t>ǂc</a:t>
            </a:r>
            <a:r>
              <a:rPr lang="en-US" sz="1200" dirty="0">
                <a:solidFill>
                  <a:srgbClr val="171D23"/>
                </a:solidFill>
              </a:rPr>
              <a:t> ©2011.</a:t>
            </a:r>
          </a:p>
          <a:p>
            <a:pPr marL="0" indent="0">
              <a:buNone/>
            </a:pPr>
            <a:r>
              <a:rPr lang="en-US" sz="1200" dirty="0">
                <a:solidFill>
                  <a:srgbClr val="171D23"/>
                </a:solidFill>
              </a:rPr>
              <a:t>300      1 close score [1074] pages ; </a:t>
            </a:r>
            <a:r>
              <a:rPr lang="en-US" sz="1200" dirty="0" err="1">
                <a:solidFill>
                  <a:srgbClr val="171D23"/>
                </a:solidFill>
              </a:rPr>
              <a:t>ǂc</a:t>
            </a:r>
            <a:r>
              <a:rPr lang="en-US" sz="1200" dirty="0">
                <a:solidFill>
                  <a:srgbClr val="171D23"/>
                </a:solidFill>
              </a:rPr>
              <a:t> 24 cm</a:t>
            </a:r>
          </a:p>
          <a:p>
            <a:pPr marL="0" indent="0">
              <a:buNone/>
            </a:pPr>
            <a:r>
              <a:rPr lang="en-US" sz="1200" dirty="0">
                <a:solidFill>
                  <a:srgbClr val="171D23"/>
                </a:solidFill>
              </a:rPr>
              <a:t>500      "A hymnal in the style of Gather comprehensive with a versatile blend of 70% piano / guitar-based titles and 30% organ-based titles. An insightful collection of the best contemporary titles published since the release of Gather comprehensive, second edition, from today's best composers and a variety of publishers. A substantial number of texts from modern hymn-writers. Shorter songs for worship from the </a:t>
            </a:r>
            <a:r>
              <a:rPr lang="en-US" sz="1200" dirty="0" err="1">
                <a:solidFill>
                  <a:srgbClr val="171D23"/>
                </a:solidFill>
              </a:rPr>
              <a:t>Taize</a:t>
            </a:r>
            <a:r>
              <a:rPr lang="en-US" sz="1200" dirty="0">
                <a:solidFill>
                  <a:srgbClr val="171D23"/>
                </a:solidFill>
              </a:rPr>
              <a:t>́ and Iona Communities, along with more bilingual (English-Spanish) music. Lectionary psalms set to </a:t>
            </a:r>
            <a:r>
              <a:rPr lang="en-US" sz="1200" dirty="0" err="1">
                <a:solidFill>
                  <a:srgbClr val="171D23"/>
                </a:solidFill>
              </a:rPr>
              <a:t>Guimont</a:t>
            </a:r>
            <a:r>
              <a:rPr lang="en-US" sz="1200" dirty="0">
                <a:solidFill>
                  <a:srgbClr val="171D23"/>
                </a:solidFill>
              </a:rPr>
              <a:t> psalm tones, plus a sampling of additional psalm settings from a variety of composers"--Publisher.</a:t>
            </a:r>
          </a:p>
        </p:txBody>
      </p:sp>
      <p:sp>
        <p:nvSpPr>
          <p:cNvPr id="5" name="Title 3"/>
          <p:cNvSpPr>
            <a:spLocks noGrp="1"/>
          </p:cNvSpPr>
          <p:nvPr>
            <p:ph type="title"/>
          </p:nvPr>
        </p:nvSpPr>
        <p:spPr>
          <a:xfrm>
            <a:off x="608029" y="120222"/>
            <a:ext cx="7927942" cy="436025"/>
          </a:xfrm>
          <a:ln w="12700">
            <a:solidFill>
              <a:schemeClr val="tx1"/>
            </a:solidFill>
          </a:ln>
        </p:spPr>
        <p:txBody>
          <a:bodyPr/>
          <a:lstStyle/>
          <a:p>
            <a:pPr lvl="0">
              <a:spcBef>
                <a:spcPct val="20000"/>
              </a:spcBef>
            </a:pPr>
            <a:r>
              <a:rPr lang="en-US" sz="2200" b="1" dirty="0">
                <a:solidFill>
                  <a:srgbClr val="1F497D"/>
                </a:solidFill>
                <a:ea typeface="+mn-ea"/>
                <a:cs typeface="+mn-cs"/>
              </a:rPr>
              <a:t>Cataloging Defensively With Edition Statements:  Content</a:t>
            </a:r>
          </a:p>
        </p:txBody>
      </p:sp>
    </p:spTree>
    <p:extLst>
      <p:ext uri="{BB962C8B-B14F-4D97-AF65-F5344CB8AC3E}">
        <p14:creationId xmlns:p14="http://schemas.microsoft.com/office/powerpoint/2010/main" val="1361674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1365" y="1041676"/>
            <a:ext cx="4298577" cy="3553479"/>
          </a:xfrm>
        </p:spPr>
        <p:txBody>
          <a:bodyPr/>
          <a:lstStyle/>
          <a:p>
            <a:pPr marL="0" indent="0">
              <a:buNone/>
            </a:pPr>
            <a:r>
              <a:rPr lang="en-US" sz="1600" dirty="0"/>
              <a:t>024 1   602537799398</a:t>
            </a:r>
          </a:p>
          <a:p>
            <a:pPr marL="0" indent="0">
              <a:buNone/>
            </a:pPr>
            <a:r>
              <a:rPr lang="en-US" sz="1600" dirty="0"/>
              <a:t>028 02 B0020571-02 </a:t>
            </a:r>
            <a:r>
              <a:rPr lang="en-US" sz="1600" dirty="0" err="1"/>
              <a:t>ǂb</a:t>
            </a:r>
            <a:r>
              <a:rPr lang="en-US" sz="1600" dirty="0"/>
              <a:t> Island</a:t>
            </a:r>
          </a:p>
          <a:p>
            <a:pPr marL="0" indent="0">
              <a:buNone/>
            </a:pPr>
            <a:r>
              <a:rPr lang="en-US" sz="1600" dirty="0"/>
              <a:t>100 1   Azalea, Iggy, </a:t>
            </a:r>
            <a:r>
              <a:rPr lang="en-US" sz="1600" dirty="0" err="1"/>
              <a:t>ǂd</a:t>
            </a:r>
            <a:r>
              <a:rPr lang="en-US" sz="1600" dirty="0"/>
              <a:t> 1990- </a:t>
            </a:r>
            <a:r>
              <a:rPr lang="en-US" sz="1600" dirty="0" err="1"/>
              <a:t>ǂe</a:t>
            </a:r>
            <a:r>
              <a:rPr lang="en-US" sz="1600" dirty="0"/>
              <a:t> composer, </a:t>
            </a:r>
            <a:r>
              <a:rPr lang="en-US" sz="1600" dirty="0" err="1"/>
              <a:t>ǂe</a:t>
            </a:r>
            <a:r>
              <a:rPr lang="en-US" sz="1600" dirty="0"/>
              <a:t> performer.</a:t>
            </a:r>
          </a:p>
          <a:p>
            <a:pPr marL="0" indent="0">
              <a:buNone/>
            </a:pPr>
            <a:r>
              <a:rPr lang="en-US" sz="1600" dirty="0"/>
              <a:t>245 14  The new classic / </a:t>
            </a:r>
            <a:r>
              <a:rPr lang="en-US" sz="1600" dirty="0" err="1"/>
              <a:t>ǂc</a:t>
            </a:r>
            <a:r>
              <a:rPr lang="en-US" sz="1600" dirty="0"/>
              <a:t> Iggy Azalea.</a:t>
            </a:r>
          </a:p>
          <a:p>
            <a:pPr marL="0" indent="0">
              <a:buNone/>
            </a:pPr>
            <a:r>
              <a:rPr lang="en-US" sz="1600" dirty="0">
                <a:solidFill>
                  <a:srgbClr val="FF0000"/>
                </a:solidFill>
              </a:rPr>
              <a:t>250       [Edited version].</a:t>
            </a:r>
          </a:p>
          <a:p>
            <a:pPr marL="0" indent="0">
              <a:buNone/>
            </a:pPr>
            <a:r>
              <a:rPr lang="en-US" sz="1600" dirty="0"/>
              <a:t>264 1    [New York, NY] : </a:t>
            </a:r>
            <a:r>
              <a:rPr lang="en-US" sz="1600" dirty="0" err="1"/>
              <a:t>ǂb</a:t>
            </a:r>
            <a:r>
              <a:rPr lang="en-US" sz="1600" dirty="0"/>
              <a:t> Island, </a:t>
            </a:r>
            <a:r>
              <a:rPr lang="en-US" sz="1600" dirty="0" err="1"/>
              <a:t>ǂc</a:t>
            </a:r>
            <a:r>
              <a:rPr lang="en-US" sz="1600" dirty="0"/>
              <a:t> [2014]</a:t>
            </a:r>
          </a:p>
          <a:p>
            <a:pPr marL="0" indent="0">
              <a:buNone/>
            </a:pPr>
            <a:r>
              <a:rPr lang="en-US" sz="1600" dirty="0"/>
              <a:t>300       1 audio disc : </a:t>
            </a:r>
            <a:r>
              <a:rPr lang="en-US" sz="1600" dirty="0" err="1"/>
              <a:t>ǂb</a:t>
            </a:r>
            <a:r>
              <a:rPr lang="en-US" sz="1600" dirty="0"/>
              <a:t> digital ; </a:t>
            </a:r>
            <a:r>
              <a:rPr lang="en-US" sz="1600" dirty="0" err="1"/>
              <a:t>ǂc</a:t>
            </a:r>
            <a:r>
              <a:rPr lang="en-US" sz="1600" dirty="0"/>
              <a:t> 4 3/4 in.</a:t>
            </a:r>
          </a:p>
          <a:p>
            <a:pPr marL="0" indent="0">
              <a:buNone/>
            </a:pPr>
            <a:r>
              <a:rPr lang="en-US" sz="1600" dirty="0">
                <a:solidFill>
                  <a:srgbClr val="FF0000"/>
                </a:solidFill>
              </a:rPr>
              <a:t>500       Title from web page. Edition statement from container label.</a:t>
            </a:r>
          </a:p>
          <a:p>
            <a:pPr marL="0" indent="0">
              <a:buNone/>
            </a:pPr>
            <a:r>
              <a:rPr lang="en-US" sz="1600" dirty="0">
                <a:solidFill>
                  <a:srgbClr val="FF0000"/>
                </a:solidFill>
              </a:rPr>
              <a:t>500       "Edited version"--Container label.</a:t>
            </a:r>
          </a:p>
          <a:p>
            <a:pPr marL="0" indent="0">
              <a:buNone/>
            </a:pPr>
            <a:r>
              <a:rPr lang="en-US" sz="1600" dirty="0"/>
              <a:t>511 0    Iggy Azalea.</a:t>
            </a:r>
            <a:endParaRPr lang="en-US" sz="1500" dirty="0"/>
          </a:p>
        </p:txBody>
      </p:sp>
      <p:sp>
        <p:nvSpPr>
          <p:cNvPr id="4" name="Content Placeholder 3"/>
          <p:cNvSpPr>
            <a:spLocks noGrp="1"/>
          </p:cNvSpPr>
          <p:nvPr>
            <p:ph sz="half" idx="2"/>
          </p:nvPr>
        </p:nvSpPr>
        <p:spPr>
          <a:xfrm>
            <a:off x="4648201" y="968580"/>
            <a:ext cx="4334434" cy="3699673"/>
          </a:xfrm>
        </p:spPr>
        <p:txBody>
          <a:bodyPr/>
          <a:lstStyle/>
          <a:p>
            <a:pPr marL="0" indent="0">
              <a:buNone/>
            </a:pPr>
            <a:r>
              <a:rPr lang="en-US" sz="1700" dirty="0"/>
              <a:t>020      9786315417993</a:t>
            </a:r>
          </a:p>
          <a:p>
            <a:pPr marL="0" indent="0">
              <a:buNone/>
            </a:pPr>
            <a:r>
              <a:rPr lang="en-US" sz="1700" dirty="0"/>
              <a:t>020      631541799X</a:t>
            </a:r>
          </a:p>
          <a:p>
            <a:pPr marL="0" indent="0">
              <a:buNone/>
            </a:pPr>
            <a:r>
              <a:rPr lang="en-US" sz="1700" dirty="0"/>
              <a:t>100 1    Azalea, Iggy, </a:t>
            </a:r>
            <a:r>
              <a:rPr lang="en-US" sz="1700" dirty="0" err="1"/>
              <a:t>ǂd</a:t>
            </a:r>
            <a:r>
              <a:rPr lang="en-US" sz="1700" dirty="0"/>
              <a:t> 1990- </a:t>
            </a:r>
            <a:r>
              <a:rPr lang="en-US" sz="1700" dirty="0" err="1"/>
              <a:t>ǂe</a:t>
            </a:r>
            <a:r>
              <a:rPr lang="en-US" sz="1700" dirty="0"/>
              <a:t> composer, </a:t>
            </a:r>
            <a:r>
              <a:rPr lang="en-US" sz="1700" dirty="0" err="1"/>
              <a:t>ǂe</a:t>
            </a:r>
            <a:r>
              <a:rPr lang="en-US" sz="1700" dirty="0"/>
              <a:t> performer.</a:t>
            </a:r>
          </a:p>
          <a:p>
            <a:pPr marL="0" indent="0">
              <a:buNone/>
            </a:pPr>
            <a:r>
              <a:rPr lang="en-US" sz="1700" dirty="0"/>
              <a:t>245 14  The new classic / </a:t>
            </a:r>
            <a:r>
              <a:rPr lang="en-US" sz="1700" dirty="0" err="1"/>
              <a:t>ǂc</a:t>
            </a:r>
            <a:r>
              <a:rPr lang="en-US" sz="1700" dirty="0"/>
              <a:t> Iggy Azalea.</a:t>
            </a:r>
          </a:p>
          <a:p>
            <a:pPr marL="0" indent="0">
              <a:buNone/>
            </a:pPr>
            <a:r>
              <a:rPr lang="en-US" sz="1700" dirty="0">
                <a:solidFill>
                  <a:srgbClr val="FF0000"/>
                </a:solidFill>
              </a:rPr>
              <a:t>250       [Explicit version].</a:t>
            </a:r>
          </a:p>
          <a:p>
            <a:pPr marL="0" indent="0">
              <a:buNone/>
            </a:pPr>
            <a:r>
              <a:rPr lang="en-US" sz="1700" dirty="0"/>
              <a:t>260       [United States] : </a:t>
            </a:r>
            <a:r>
              <a:rPr lang="en-US" sz="1700" dirty="0" err="1"/>
              <a:t>ǂb</a:t>
            </a:r>
            <a:r>
              <a:rPr lang="en-US" sz="1700" dirty="0"/>
              <a:t> Island Records, </a:t>
            </a:r>
            <a:r>
              <a:rPr lang="en-US" sz="1700" dirty="0" err="1"/>
              <a:t>ǂc</a:t>
            </a:r>
            <a:r>
              <a:rPr lang="en-US" sz="1700" dirty="0"/>
              <a:t> 2014.</a:t>
            </a:r>
          </a:p>
          <a:p>
            <a:pPr marL="0" indent="0">
              <a:buNone/>
            </a:pPr>
            <a:r>
              <a:rPr lang="en-US" sz="1700" dirty="0"/>
              <a:t>300       1 audio disc : </a:t>
            </a:r>
            <a:r>
              <a:rPr lang="en-US" sz="1700" dirty="0" err="1"/>
              <a:t>ǂb</a:t>
            </a:r>
            <a:r>
              <a:rPr lang="en-US" sz="1700" dirty="0"/>
              <a:t> digital ; </a:t>
            </a:r>
            <a:r>
              <a:rPr lang="en-US" sz="1700" dirty="0" err="1"/>
              <a:t>ǂc</a:t>
            </a:r>
            <a:r>
              <a:rPr lang="en-US" sz="1700" dirty="0"/>
              <a:t> 4 3/4 in.</a:t>
            </a:r>
          </a:p>
          <a:p>
            <a:pPr>
              <a:buAutoNum type="arabicPlain" startAt="500"/>
            </a:pPr>
            <a:r>
              <a:rPr lang="en-US" sz="1700" dirty="0">
                <a:solidFill>
                  <a:srgbClr val="FF0000"/>
                </a:solidFill>
              </a:rPr>
              <a:t>       Parental advisory: Explicit content.</a:t>
            </a:r>
          </a:p>
          <a:p>
            <a:pPr marL="0" indent="0">
              <a:buNone/>
            </a:pPr>
            <a:r>
              <a:rPr lang="en-US" sz="1700" dirty="0"/>
              <a:t>511 0     Iggy Azalea.</a:t>
            </a:r>
          </a:p>
          <a:p>
            <a:pPr marL="0" indent="0">
              <a:buNone/>
            </a:pPr>
            <a:endParaRPr lang="en-US" sz="1500" dirty="0"/>
          </a:p>
        </p:txBody>
      </p:sp>
      <p:sp>
        <p:nvSpPr>
          <p:cNvPr id="8" name="Title 3"/>
          <p:cNvSpPr>
            <a:spLocks noGrp="1"/>
          </p:cNvSpPr>
          <p:nvPr>
            <p:ph type="title"/>
          </p:nvPr>
        </p:nvSpPr>
        <p:spPr>
          <a:xfrm>
            <a:off x="283096" y="110730"/>
            <a:ext cx="8577808" cy="465740"/>
          </a:xfrm>
          <a:ln w="12700">
            <a:solidFill>
              <a:schemeClr val="tx1"/>
            </a:solidFill>
          </a:ln>
        </p:spPr>
        <p:txBody>
          <a:bodyPr/>
          <a:lstStyle/>
          <a:p>
            <a:r>
              <a:rPr lang="en-US" sz="2400" b="1" dirty="0">
                <a:solidFill>
                  <a:srgbClr val="1F497D"/>
                </a:solidFill>
              </a:rPr>
              <a:t>Cataloging Defensively With Edition Statements:  Content</a:t>
            </a:r>
            <a:endParaRPr lang="en-US" sz="2300" b="1" dirty="0">
              <a:solidFill>
                <a:schemeClr val="tx2"/>
              </a:solidFill>
              <a:latin typeface="+mn-lt"/>
              <a:ea typeface="+mn-ea"/>
              <a:cs typeface="+mn-cs"/>
            </a:endParaRPr>
          </a:p>
        </p:txBody>
      </p:sp>
    </p:spTree>
    <p:extLst>
      <p:ext uri="{BB962C8B-B14F-4D97-AF65-F5344CB8AC3E}">
        <p14:creationId xmlns:p14="http://schemas.microsoft.com/office/powerpoint/2010/main" val="51917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2528" y="788797"/>
            <a:ext cx="5003321" cy="4245116"/>
          </a:xfrm>
        </p:spPr>
        <p:txBody>
          <a:bodyPr/>
          <a:lstStyle/>
          <a:p>
            <a:pPr marL="0" indent="0">
              <a:buNone/>
            </a:pPr>
            <a:r>
              <a:rPr lang="en-US" sz="1300" dirty="0"/>
              <a:t>110 2    Survey of India.</a:t>
            </a:r>
          </a:p>
          <a:p>
            <a:pPr marL="0" indent="0">
              <a:buNone/>
            </a:pPr>
            <a:r>
              <a:rPr lang="en-US" sz="1300" dirty="0"/>
              <a:t>245 10  Map of Arabia and the Persian Gulf / </a:t>
            </a:r>
            <a:r>
              <a:rPr lang="en-US" sz="1300" dirty="0" err="1"/>
              <a:t>ǂc</a:t>
            </a:r>
            <a:r>
              <a:rPr lang="en-US" sz="1300" dirty="0"/>
              <a:t> compiled by Capt. F.F. Hunter I.A., Survey of India 1908.</a:t>
            </a:r>
          </a:p>
          <a:p>
            <a:pPr marL="0" indent="0">
              <a:buNone/>
            </a:pPr>
            <a:r>
              <a:rPr lang="en-US" sz="1300" b="1" dirty="0">
                <a:solidFill>
                  <a:srgbClr val="FF0000"/>
                </a:solidFill>
              </a:rPr>
              <a:t>250     Uncorrected proof.</a:t>
            </a:r>
          </a:p>
          <a:p>
            <a:pPr marL="0" indent="0">
              <a:buNone/>
            </a:pPr>
            <a:r>
              <a:rPr lang="en-US" sz="1300" dirty="0"/>
              <a:t>255     Scale [ca. 1:3,041,280 1 in. = 48 miles] not 1 in. = 32 miles.</a:t>
            </a:r>
          </a:p>
          <a:p>
            <a:pPr marL="0" indent="0">
              <a:buNone/>
            </a:pPr>
            <a:r>
              <a:rPr lang="en-US" sz="1300" dirty="0"/>
              <a:t>260     Calcutta : </a:t>
            </a:r>
            <a:r>
              <a:rPr lang="en-US" sz="1300" dirty="0" err="1"/>
              <a:t>ǂb</a:t>
            </a:r>
            <a:r>
              <a:rPr lang="en-US" sz="1300" dirty="0"/>
              <a:t> Survey of India, </a:t>
            </a:r>
            <a:r>
              <a:rPr lang="en-US" sz="1300" dirty="0" err="1"/>
              <a:t>ǂc</a:t>
            </a:r>
            <a:r>
              <a:rPr lang="en-US" sz="1300" dirty="0"/>
              <a:t> 1910.</a:t>
            </a:r>
          </a:p>
          <a:p>
            <a:pPr marL="0" indent="0">
              <a:buNone/>
            </a:pPr>
            <a:r>
              <a:rPr lang="en-US" sz="1300" dirty="0"/>
              <a:t>300     1 map on 2 sheets : </a:t>
            </a:r>
            <a:r>
              <a:rPr lang="en-US" sz="1300" dirty="0" err="1"/>
              <a:t>ǂb</a:t>
            </a:r>
            <a:r>
              <a:rPr lang="en-US" sz="1300" dirty="0"/>
              <a:t> color ; </a:t>
            </a:r>
            <a:r>
              <a:rPr lang="en-US" sz="1300" dirty="0" err="1"/>
              <a:t>ǂc</a:t>
            </a:r>
            <a:r>
              <a:rPr lang="en-US" sz="1300" dirty="0"/>
              <a:t> each sheet 95 x 68 cm</a:t>
            </a:r>
          </a:p>
          <a:p>
            <a:pPr marL="0" indent="0">
              <a:buNone/>
            </a:pPr>
            <a:r>
              <a:rPr lang="en-US" sz="1300" dirty="0"/>
              <a:t>500     Relief shown by hachures and spot heights.</a:t>
            </a:r>
          </a:p>
          <a:p>
            <a:pPr marL="0" indent="0">
              <a:buNone/>
            </a:pPr>
            <a:r>
              <a:rPr lang="en-US" sz="1300" b="1" dirty="0">
                <a:solidFill>
                  <a:srgbClr val="FF0000"/>
                </a:solidFill>
              </a:rPr>
              <a:t>500     "Uncorrected proof"--Stamped in red in center of each sheet.</a:t>
            </a:r>
          </a:p>
          <a:p>
            <a:pPr marL="0" indent="0">
              <a:buNone/>
            </a:pPr>
            <a:r>
              <a:rPr lang="en-US" sz="1300" dirty="0"/>
              <a:t>500     Water features are uncolored.</a:t>
            </a:r>
          </a:p>
          <a:p>
            <a:pPr marL="0" indent="0">
              <a:buNone/>
            </a:pPr>
            <a:r>
              <a:rPr lang="en-US" sz="1300" dirty="0"/>
              <a:t>500     "</a:t>
            </a:r>
            <a:r>
              <a:rPr lang="en-US" sz="1300" dirty="0" err="1"/>
              <a:t>Heliozincographed</a:t>
            </a:r>
            <a:r>
              <a:rPr lang="en-US" sz="1300" dirty="0"/>
              <a:t> at the Survey of India Offices, Calcutta."</a:t>
            </a:r>
          </a:p>
          <a:p>
            <a:pPr marL="0" indent="0">
              <a:buNone/>
            </a:pPr>
            <a:r>
              <a:rPr lang="en-US" sz="1300" dirty="0"/>
              <a:t>500     "Published under the direction of Colonel F.B. </a:t>
            </a:r>
            <a:r>
              <a:rPr lang="en-US" sz="1300" dirty="0" err="1"/>
              <a:t>Longe</a:t>
            </a:r>
            <a:r>
              <a:rPr lang="en-US" sz="1300" dirty="0"/>
              <a:t>, R.E., Surveyor General of India 1910."</a:t>
            </a:r>
          </a:p>
          <a:p>
            <a:pPr marL="0" indent="0">
              <a:buNone/>
            </a:pPr>
            <a:r>
              <a:rPr lang="en-US" sz="1300" dirty="0"/>
              <a:t>500     "Transliteration by J.G. Lorimer ... Outline and hill shading by </a:t>
            </a:r>
            <a:r>
              <a:rPr lang="en-US" sz="1300" dirty="0" err="1"/>
              <a:t>Munshi</a:t>
            </a:r>
            <a:r>
              <a:rPr lang="en-US" sz="1300" dirty="0"/>
              <a:t> Karim Bakhsh. Typing by </a:t>
            </a:r>
            <a:r>
              <a:rPr lang="en-US" sz="1300" dirty="0" err="1"/>
              <a:t>Munshi</a:t>
            </a:r>
            <a:r>
              <a:rPr lang="en-US" sz="1300" dirty="0"/>
              <a:t> Karim Bakhsh &amp; Ahmad </a:t>
            </a:r>
            <a:r>
              <a:rPr lang="en-US" sz="1300" dirty="0" err="1"/>
              <a:t>Khán</a:t>
            </a:r>
            <a:r>
              <a:rPr lang="en-US" sz="1300" dirty="0"/>
              <a:t>."</a:t>
            </a:r>
          </a:p>
        </p:txBody>
      </p:sp>
      <p:sp>
        <p:nvSpPr>
          <p:cNvPr id="4" name="Content Placeholder 3"/>
          <p:cNvSpPr>
            <a:spLocks noGrp="1"/>
          </p:cNvSpPr>
          <p:nvPr>
            <p:ph sz="half" idx="2"/>
          </p:nvPr>
        </p:nvSpPr>
        <p:spPr>
          <a:xfrm>
            <a:off x="5313872" y="1409285"/>
            <a:ext cx="3657600" cy="3148552"/>
          </a:xfrm>
        </p:spPr>
        <p:txBody>
          <a:bodyPr/>
          <a:lstStyle/>
          <a:p>
            <a:pPr marL="0" indent="0">
              <a:buNone/>
            </a:pPr>
            <a:r>
              <a:rPr lang="en-US" sz="1500" dirty="0"/>
              <a:t>110 2    Survey of India, </a:t>
            </a:r>
            <a:r>
              <a:rPr lang="en-US" sz="1500" dirty="0" err="1"/>
              <a:t>ǂe</a:t>
            </a:r>
            <a:r>
              <a:rPr lang="en-US" sz="1500" dirty="0"/>
              <a:t> cartographer.</a:t>
            </a:r>
          </a:p>
          <a:p>
            <a:pPr marL="0" indent="0">
              <a:buNone/>
            </a:pPr>
            <a:r>
              <a:rPr lang="en-US" sz="1500" dirty="0"/>
              <a:t>245 10  Map of Arabia and the Persian Gulf / </a:t>
            </a:r>
            <a:r>
              <a:rPr lang="en-US" sz="1500" dirty="0" err="1"/>
              <a:t>ǂc</a:t>
            </a:r>
            <a:r>
              <a:rPr lang="en-US" sz="1500" dirty="0"/>
              <a:t> compiled by Capt. F.F. Hunter, I.A., Survey of India, 1908.</a:t>
            </a:r>
          </a:p>
          <a:p>
            <a:pPr marL="0" indent="0">
              <a:buNone/>
            </a:pPr>
            <a:r>
              <a:rPr lang="en-US" sz="1500" dirty="0"/>
              <a:t>255     Scale 1:3,041,280. 1 in. = 48 miles </a:t>
            </a:r>
            <a:r>
              <a:rPr lang="en-US" sz="1500" dirty="0" err="1"/>
              <a:t>ǂc</a:t>
            </a:r>
            <a:r>
              <a:rPr lang="en-US" sz="1500" dirty="0"/>
              <a:t> (E 32°--E 66°/N 34°--N 12°).</a:t>
            </a:r>
          </a:p>
          <a:p>
            <a:pPr marL="0" indent="0">
              <a:buNone/>
            </a:pPr>
            <a:r>
              <a:rPr lang="en-US" sz="1500" dirty="0"/>
              <a:t>264 1  Calcutta : </a:t>
            </a:r>
            <a:r>
              <a:rPr lang="en-US" sz="1500" dirty="0" err="1"/>
              <a:t>ǂb</a:t>
            </a:r>
            <a:r>
              <a:rPr lang="en-US" sz="1500" dirty="0"/>
              <a:t> Survey of India, </a:t>
            </a:r>
            <a:r>
              <a:rPr lang="en-US" sz="1500" dirty="0" err="1"/>
              <a:t>ǂc</a:t>
            </a:r>
            <a:r>
              <a:rPr lang="en-US" sz="1500" dirty="0"/>
              <a:t> 1910.</a:t>
            </a:r>
          </a:p>
          <a:p>
            <a:pPr marL="0" indent="0">
              <a:buNone/>
            </a:pPr>
            <a:r>
              <a:rPr lang="en-US" sz="1500" dirty="0"/>
              <a:t>300     1 map on 2 sheets : </a:t>
            </a:r>
            <a:r>
              <a:rPr lang="en-US" sz="1500" dirty="0" err="1"/>
              <a:t>ǂb</a:t>
            </a:r>
            <a:r>
              <a:rPr lang="en-US" sz="1500" dirty="0"/>
              <a:t> color ; </a:t>
            </a:r>
            <a:r>
              <a:rPr lang="en-US" sz="1500" dirty="0" err="1"/>
              <a:t>ǂc</a:t>
            </a:r>
            <a:r>
              <a:rPr lang="en-US" sz="1500" dirty="0"/>
              <a:t> 83 x 118 cm, on sheets 102 x 69 cm</a:t>
            </a:r>
          </a:p>
          <a:p>
            <a:pPr>
              <a:buAutoNum type="arabicPlain" startAt="500"/>
            </a:pPr>
            <a:r>
              <a:rPr lang="en-US" sz="1500" dirty="0"/>
              <a:t>     Relief shown by hachures and spot heights.</a:t>
            </a:r>
          </a:p>
        </p:txBody>
      </p:sp>
      <p:sp>
        <p:nvSpPr>
          <p:cNvPr id="5" name="Title 3"/>
          <p:cNvSpPr>
            <a:spLocks noGrp="1"/>
          </p:cNvSpPr>
          <p:nvPr>
            <p:ph type="title"/>
          </p:nvPr>
        </p:nvSpPr>
        <p:spPr>
          <a:xfrm>
            <a:off x="476053" y="216381"/>
            <a:ext cx="8191893" cy="473732"/>
          </a:xfrm>
          <a:ln w="12700">
            <a:solidFill>
              <a:schemeClr val="tx1"/>
            </a:solidFill>
          </a:ln>
        </p:spPr>
        <p:txBody>
          <a:bodyPr/>
          <a:lstStyle/>
          <a:p>
            <a:r>
              <a:rPr lang="en-US" sz="2300" b="1" dirty="0">
                <a:solidFill>
                  <a:srgbClr val="1F497D"/>
                </a:solidFill>
              </a:rPr>
              <a:t>Cataloging Defensively With Edition Statements:  Content</a:t>
            </a:r>
            <a:endParaRPr lang="en-US" sz="2300" b="1" dirty="0">
              <a:solidFill>
                <a:schemeClr val="tx2"/>
              </a:solidFill>
              <a:latin typeface="+mn-lt"/>
              <a:ea typeface="+mn-ea"/>
              <a:cs typeface="+mn-cs"/>
            </a:endParaRPr>
          </a:p>
        </p:txBody>
      </p:sp>
    </p:spTree>
    <p:extLst>
      <p:ext uri="{BB962C8B-B14F-4D97-AF65-F5344CB8AC3E}">
        <p14:creationId xmlns:p14="http://schemas.microsoft.com/office/powerpoint/2010/main" val="2790752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71450" y="870190"/>
            <a:ext cx="4324351" cy="3701810"/>
          </a:xfrm>
        </p:spPr>
        <p:txBody>
          <a:bodyPr/>
          <a:lstStyle/>
          <a:p>
            <a:pPr marL="0" indent="0">
              <a:buNone/>
            </a:pPr>
            <a:r>
              <a:rPr lang="en-US" sz="1500" dirty="0"/>
              <a:t>245 10  </a:t>
            </a:r>
            <a:r>
              <a:rPr lang="en-US" sz="1500" dirty="0" err="1"/>
              <a:t>Richardsons</a:t>
            </a:r>
            <a:r>
              <a:rPr lang="en-US" sz="1500" dirty="0"/>
              <a:t>' </a:t>
            </a:r>
            <a:r>
              <a:rPr lang="en-US" sz="1500" dirty="0" err="1"/>
              <a:t>chartbook</a:t>
            </a:r>
            <a:r>
              <a:rPr lang="en-US" sz="1500" dirty="0"/>
              <a:t> and cruising guide.</a:t>
            </a:r>
          </a:p>
          <a:p>
            <a:pPr marL="0" indent="0">
              <a:buNone/>
            </a:pPr>
            <a:r>
              <a:rPr lang="en-US" sz="1500" b="1" dirty="0">
                <a:solidFill>
                  <a:srgbClr val="FF0000"/>
                </a:solidFill>
              </a:rPr>
              <a:t>250     Lake Michigan ed.</a:t>
            </a:r>
          </a:p>
          <a:p>
            <a:pPr marL="0" indent="0">
              <a:buNone/>
            </a:pPr>
            <a:r>
              <a:rPr lang="en-US" sz="1500" dirty="0"/>
              <a:t>255     Scales differ ; </a:t>
            </a:r>
            <a:r>
              <a:rPr lang="en-US" sz="1500" dirty="0" err="1"/>
              <a:t>ǂb</a:t>
            </a:r>
            <a:r>
              <a:rPr lang="en-US" sz="1500" dirty="0"/>
              <a:t> Polyconic projection </a:t>
            </a:r>
            <a:r>
              <a:rPr lang="en-US" sz="1500" dirty="0" err="1"/>
              <a:t>ǂc</a:t>
            </a:r>
            <a:r>
              <a:rPr lang="en-US" sz="1500" dirty="0"/>
              <a:t> (W 88°00ʹ--W 85°00ʹ/N 46°00ʹ.N 41°40ʹ).</a:t>
            </a:r>
          </a:p>
          <a:p>
            <a:pPr marL="0" indent="0">
              <a:buNone/>
            </a:pPr>
            <a:r>
              <a:rPr lang="en-US" sz="1500" dirty="0"/>
              <a:t>260     Streamwood, IL : </a:t>
            </a:r>
            <a:r>
              <a:rPr lang="en-US" sz="1500" dirty="0" err="1"/>
              <a:t>ǂb</a:t>
            </a:r>
            <a:r>
              <a:rPr lang="en-US" sz="1500" dirty="0"/>
              <a:t> </a:t>
            </a:r>
            <a:r>
              <a:rPr lang="en-US" sz="1500" dirty="0" err="1"/>
              <a:t>Richardsons</a:t>
            </a:r>
            <a:r>
              <a:rPr lang="en-US" sz="1500" dirty="0"/>
              <a:t>' Marine Pub. Co., </a:t>
            </a:r>
            <a:r>
              <a:rPr lang="en-US" sz="1500" dirty="0" err="1"/>
              <a:t>ǂc</a:t>
            </a:r>
            <a:r>
              <a:rPr lang="en-US" sz="1500" dirty="0"/>
              <a:t> [1980]</a:t>
            </a:r>
          </a:p>
          <a:p>
            <a:pPr marL="0" indent="0">
              <a:buNone/>
            </a:pPr>
            <a:r>
              <a:rPr lang="en-US" sz="1500" dirty="0"/>
              <a:t>300     1 atlas (iv, 124 pages) : </a:t>
            </a:r>
            <a:r>
              <a:rPr lang="en-US" sz="1500" dirty="0" err="1"/>
              <a:t>ǂb</a:t>
            </a:r>
            <a:r>
              <a:rPr lang="en-US" sz="1500" dirty="0"/>
              <a:t> illustrations, maps ; </a:t>
            </a:r>
            <a:r>
              <a:rPr lang="en-US" sz="1500" dirty="0" err="1"/>
              <a:t>ǂc</a:t>
            </a:r>
            <a:r>
              <a:rPr lang="en-US" sz="1500" dirty="0"/>
              <a:t> 46 cm</a:t>
            </a:r>
          </a:p>
          <a:p>
            <a:pPr marL="0" indent="0">
              <a:buNone/>
            </a:pPr>
            <a:r>
              <a:rPr lang="en-US" sz="1500" dirty="0"/>
              <a:t>500     Depths shown by contours and soundings.</a:t>
            </a:r>
          </a:p>
          <a:p>
            <a:pPr marL="0" indent="0">
              <a:buNone/>
            </a:pPr>
            <a:r>
              <a:rPr lang="en-US" sz="1500" dirty="0"/>
              <a:t>500     Additional information has been placed on the charts.</a:t>
            </a:r>
          </a:p>
          <a:p>
            <a:pPr>
              <a:buAutoNum type="arabicPlain" startAt="500"/>
            </a:pPr>
            <a:r>
              <a:rPr lang="en-US" sz="1500" dirty="0"/>
              <a:t>    "Not for navigation.”</a:t>
            </a:r>
            <a:endParaRPr lang="en-US" sz="1900" b="1" dirty="0">
              <a:solidFill>
                <a:srgbClr val="FF0000"/>
              </a:solidFill>
            </a:endParaRPr>
          </a:p>
        </p:txBody>
      </p:sp>
      <p:sp>
        <p:nvSpPr>
          <p:cNvPr id="7" name="Content Placeholder 6"/>
          <p:cNvSpPr>
            <a:spLocks noGrp="1"/>
          </p:cNvSpPr>
          <p:nvPr>
            <p:ph sz="half" idx="2"/>
          </p:nvPr>
        </p:nvSpPr>
        <p:spPr>
          <a:xfrm>
            <a:off x="4648201" y="870190"/>
            <a:ext cx="4362449" cy="3886199"/>
          </a:xfrm>
        </p:spPr>
        <p:txBody>
          <a:bodyPr/>
          <a:lstStyle/>
          <a:p>
            <a:pPr marL="0" indent="0">
              <a:buNone/>
            </a:pPr>
            <a:r>
              <a:rPr lang="en-US" sz="1500" dirty="0"/>
              <a:t>245 10  </a:t>
            </a:r>
            <a:r>
              <a:rPr lang="en-US" sz="1500" dirty="0" err="1"/>
              <a:t>Richardsons</a:t>
            </a:r>
            <a:r>
              <a:rPr lang="en-US" sz="1500" dirty="0"/>
              <a:t>' </a:t>
            </a:r>
            <a:r>
              <a:rPr lang="en-US" sz="1500" dirty="0" err="1"/>
              <a:t>chartbook</a:t>
            </a:r>
            <a:r>
              <a:rPr lang="en-US" sz="1500" dirty="0"/>
              <a:t> and cruising guide.</a:t>
            </a:r>
          </a:p>
          <a:p>
            <a:pPr marL="0" indent="0">
              <a:buNone/>
            </a:pPr>
            <a:r>
              <a:rPr lang="en-US" sz="1500" b="1" dirty="0">
                <a:solidFill>
                  <a:srgbClr val="FF0000"/>
                </a:solidFill>
              </a:rPr>
              <a:t>250     Lake Erie ed.</a:t>
            </a:r>
          </a:p>
          <a:p>
            <a:pPr marL="0" indent="0">
              <a:buNone/>
            </a:pPr>
            <a:r>
              <a:rPr lang="en-US" sz="1500" dirty="0"/>
              <a:t>255     Scales differ ; </a:t>
            </a:r>
            <a:r>
              <a:rPr lang="en-US" sz="1500" dirty="0" err="1"/>
              <a:t>ǂb</a:t>
            </a:r>
            <a:r>
              <a:rPr lang="en-US" sz="1500" dirty="0"/>
              <a:t> Polyconic projection </a:t>
            </a:r>
            <a:r>
              <a:rPr lang="en-US" sz="1500" dirty="0" err="1"/>
              <a:t>ǂc</a:t>
            </a:r>
            <a:r>
              <a:rPr lang="en-US" sz="1500" dirty="0"/>
              <a:t> (W 83°30ʹ--W 78°50ʹ/N 43°00ʹ--N 41°20ʹ).</a:t>
            </a:r>
          </a:p>
          <a:p>
            <a:pPr marL="0" indent="0">
              <a:buNone/>
            </a:pPr>
            <a:r>
              <a:rPr lang="en-US" sz="1500" dirty="0"/>
              <a:t>260     Streamwood, IL : </a:t>
            </a:r>
            <a:r>
              <a:rPr lang="en-US" sz="1500" dirty="0" err="1"/>
              <a:t>ǂb</a:t>
            </a:r>
            <a:r>
              <a:rPr lang="en-US" sz="1500" dirty="0"/>
              <a:t> </a:t>
            </a:r>
            <a:r>
              <a:rPr lang="en-US" sz="1500" dirty="0" err="1"/>
              <a:t>Richardsons</a:t>
            </a:r>
            <a:r>
              <a:rPr lang="en-US" sz="1500" dirty="0"/>
              <a:t>' Marine Pub. Co., </a:t>
            </a:r>
            <a:r>
              <a:rPr lang="en-US" sz="1500" dirty="0" err="1"/>
              <a:t>ǂc</a:t>
            </a:r>
            <a:r>
              <a:rPr lang="en-US" sz="1500" dirty="0"/>
              <a:t> ©1980.</a:t>
            </a:r>
          </a:p>
          <a:p>
            <a:pPr marL="0" indent="0">
              <a:buNone/>
            </a:pPr>
            <a:r>
              <a:rPr lang="en-US" sz="1500" dirty="0"/>
              <a:t>300     1 atlas (iv, 124 pages) : </a:t>
            </a:r>
            <a:r>
              <a:rPr lang="en-US" sz="1500" dirty="0" err="1"/>
              <a:t>ǂb</a:t>
            </a:r>
            <a:r>
              <a:rPr lang="en-US" sz="1500" dirty="0"/>
              <a:t> illustrations, maps ; </a:t>
            </a:r>
            <a:r>
              <a:rPr lang="en-US" sz="1500" dirty="0" err="1"/>
              <a:t>ǂc</a:t>
            </a:r>
            <a:r>
              <a:rPr lang="en-US" sz="1500" dirty="0"/>
              <a:t> 46 cm</a:t>
            </a:r>
          </a:p>
          <a:p>
            <a:pPr marL="0" indent="0">
              <a:buNone/>
            </a:pPr>
            <a:r>
              <a:rPr lang="en-US" sz="1500" dirty="0"/>
              <a:t>500     “Including Lake St. Clair, Detroit River, Niagara River, St. Clair River.”</a:t>
            </a:r>
          </a:p>
          <a:p>
            <a:pPr marL="0" indent="0">
              <a:buNone/>
            </a:pPr>
            <a:r>
              <a:rPr lang="en-US" sz="1500" dirty="0"/>
              <a:t>500     Depths shown by contours and soundings.</a:t>
            </a:r>
          </a:p>
          <a:p>
            <a:pPr marL="0" indent="0">
              <a:buNone/>
            </a:pPr>
            <a:r>
              <a:rPr lang="en-US" sz="1500" dirty="0"/>
              <a:t>500     Additional information has been placed on the charts.</a:t>
            </a:r>
          </a:p>
          <a:p>
            <a:pPr marL="0" indent="0">
              <a:buNone/>
            </a:pPr>
            <a:r>
              <a:rPr lang="en-US" sz="1500" dirty="0"/>
              <a:t>500     "Not for navigation."</a:t>
            </a:r>
          </a:p>
        </p:txBody>
      </p:sp>
      <p:sp>
        <p:nvSpPr>
          <p:cNvPr id="8" name="Title 3"/>
          <p:cNvSpPr>
            <a:spLocks noGrp="1"/>
          </p:cNvSpPr>
          <p:nvPr>
            <p:ph type="title"/>
          </p:nvPr>
        </p:nvSpPr>
        <p:spPr>
          <a:xfrm>
            <a:off x="686381" y="197378"/>
            <a:ext cx="7618839" cy="379465"/>
          </a:xfrm>
          <a:ln w="12700">
            <a:solidFill>
              <a:schemeClr val="tx1"/>
            </a:solidFill>
          </a:ln>
        </p:spPr>
        <p:txBody>
          <a:bodyPr/>
          <a:lstStyle/>
          <a:p>
            <a:r>
              <a:rPr lang="en-US" sz="1700" b="1" dirty="0">
                <a:solidFill>
                  <a:srgbClr val="1F497D"/>
                </a:solidFill>
              </a:rPr>
              <a:t>Cataloging Defensively With Edition Statements</a:t>
            </a:r>
            <a:r>
              <a:rPr lang="en-US" sz="1700" b="1" dirty="0">
                <a:solidFill>
                  <a:schemeClr val="tx2"/>
                </a:solidFill>
              </a:rPr>
              <a:t>:  Geographic Coverage</a:t>
            </a:r>
            <a:endParaRPr lang="en-US" sz="1700" b="1" dirty="0">
              <a:solidFill>
                <a:schemeClr val="tx2"/>
              </a:solidFill>
              <a:latin typeface="+mn-lt"/>
              <a:ea typeface="+mn-ea"/>
              <a:cs typeface="+mn-cs"/>
            </a:endParaRPr>
          </a:p>
        </p:txBody>
      </p:sp>
    </p:spTree>
    <p:extLst>
      <p:ext uri="{BB962C8B-B14F-4D97-AF65-F5344CB8AC3E}">
        <p14:creationId xmlns:p14="http://schemas.microsoft.com/office/powerpoint/2010/main" val="2629357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2529" y="707395"/>
            <a:ext cx="4201508" cy="3603348"/>
          </a:xfrm>
        </p:spPr>
        <p:txBody>
          <a:bodyPr/>
          <a:lstStyle/>
          <a:p>
            <a:pPr marL="0" indent="0">
              <a:buNone/>
            </a:pPr>
            <a:r>
              <a:rPr lang="en-US" sz="1600" dirty="0"/>
              <a:t>100 1   Allen, Thornton W. </a:t>
            </a:r>
            <a:r>
              <a:rPr lang="en-US" sz="1600" dirty="0" err="1"/>
              <a:t>ǂq</a:t>
            </a:r>
            <a:r>
              <a:rPr lang="en-US" sz="1600" dirty="0"/>
              <a:t> (Thornton Whitney), </a:t>
            </a:r>
            <a:r>
              <a:rPr lang="en-US" sz="1600" dirty="0" err="1"/>
              <a:t>ǂd</a:t>
            </a:r>
            <a:r>
              <a:rPr lang="en-US" sz="1600" dirty="0"/>
              <a:t> 1890-1944.</a:t>
            </a:r>
          </a:p>
          <a:p>
            <a:pPr marL="0" indent="0">
              <a:buNone/>
            </a:pPr>
            <a:r>
              <a:rPr lang="en-US" sz="1600" dirty="0"/>
              <a:t>245 10 Intercollegiate song book : </a:t>
            </a:r>
            <a:r>
              <a:rPr lang="en-US" sz="1600" dirty="0" err="1"/>
              <a:t>ǂb</a:t>
            </a:r>
            <a:r>
              <a:rPr lang="en-US" sz="1600" dirty="0"/>
              <a:t> only official collection of the outstanding college songs ...</a:t>
            </a:r>
          </a:p>
          <a:p>
            <a:pPr marL="0" indent="0">
              <a:buNone/>
            </a:pPr>
            <a:r>
              <a:rPr lang="en-US" sz="1600" dirty="0"/>
              <a:t>246 3   Official intercollegiate song book</a:t>
            </a:r>
          </a:p>
          <a:p>
            <a:pPr marL="0" indent="0">
              <a:buNone/>
            </a:pPr>
            <a:r>
              <a:rPr lang="en-US" sz="1600" dirty="0">
                <a:solidFill>
                  <a:srgbClr val="FF0000"/>
                </a:solidFill>
              </a:rPr>
              <a:t>250      Southern ed.</a:t>
            </a:r>
          </a:p>
          <a:p>
            <a:pPr marL="0" indent="0">
              <a:buNone/>
            </a:pPr>
            <a:r>
              <a:rPr lang="en-US" sz="1600" dirty="0"/>
              <a:t>260      New York : </a:t>
            </a:r>
            <a:r>
              <a:rPr lang="en-US" sz="1600" dirty="0" err="1"/>
              <a:t>ǂb</a:t>
            </a:r>
            <a:r>
              <a:rPr lang="en-US" sz="1600" dirty="0"/>
              <a:t> Intercollegiate Song Book, </a:t>
            </a:r>
            <a:r>
              <a:rPr lang="en-US" sz="1600" dirty="0" err="1"/>
              <a:t>ǂc</a:t>
            </a:r>
            <a:r>
              <a:rPr lang="en-US" sz="1600" dirty="0"/>
              <a:t> ©1936.</a:t>
            </a:r>
          </a:p>
          <a:p>
            <a:pPr marL="0" indent="0">
              <a:buNone/>
            </a:pPr>
            <a:r>
              <a:rPr lang="en-US" sz="1600" dirty="0"/>
              <a:t>300      1 vocal score (64 pages) ; </a:t>
            </a:r>
            <a:r>
              <a:rPr lang="en-US" sz="1600" dirty="0" err="1"/>
              <a:t>ǂc</a:t>
            </a:r>
            <a:r>
              <a:rPr lang="en-US" sz="1600" dirty="0"/>
              <a:t> 28 cm</a:t>
            </a:r>
          </a:p>
          <a:p>
            <a:pPr marL="0" indent="0">
              <a:buNone/>
            </a:pPr>
            <a:r>
              <a:rPr lang="en-US" sz="1600" dirty="0"/>
              <a:t>500      For ukulele, guitar, steel guitar, banjo, saxophones, piano, violin, mandolin or any C instrument.</a:t>
            </a:r>
          </a:p>
          <a:p>
            <a:pPr marL="0" indent="0">
              <a:buNone/>
            </a:pPr>
            <a:endParaRPr lang="en-US" sz="1300" dirty="0"/>
          </a:p>
        </p:txBody>
      </p:sp>
      <p:sp>
        <p:nvSpPr>
          <p:cNvPr id="4" name="Content Placeholder 3"/>
          <p:cNvSpPr>
            <a:spLocks noGrp="1"/>
          </p:cNvSpPr>
          <p:nvPr>
            <p:ph sz="half" idx="2"/>
          </p:nvPr>
        </p:nvSpPr>
        <p:spPr>
          <a:xfrm>
            <a:off x="4562573" y="688157"/>
            <a:ext cx="4270876" cy="3921166"/>
          </a:xfrm>
        </p:spPr>
        <p:txBody>
          <a:bodyPr/>
          <a:lstStyle/>
          <a:p>
            <a:pPr marL="0" indent="0">
              <a:buNone/>
            </a:pPr>
            <a:r>
              <a:rPr lang="en-US" sz="1600" dirty="0"/>
              <a:t>245 00 Intercollegiate song book : </a:t>
            </a:r>
            <a:r>
              <a:rPr lang="en-US" sz="1600" dirty="0" err="1"/>
              <a:t>ǂb</a:t>
            </a:r>
            <a:r>
              <a:rPr lang="en-US" sz="1600" dirty="0"/>
              <a:t> only official collection of the outstanding college songs, including many new songs not published in any other volume / </a:t>
            </a:r>
            <a:r>
              <a:rPr lang="en-US" sz="1600" dirty="0" err="1"/>
              <a:t>ǂc</a:t>
            </a:r>
            <a:r>
              <a:rPr lang="en-US" sz="1600" dirty="0"/>
              <a:t> compiled and ed. by Thornton W. Allen.</a:t>
            </a:r>
          </a:p>
          <a:p>
            <a:pPr marL="0" indent="0">
              <a:buNone/>
            </a:pPr>
            <a:r>
              <a:rPr lang="en-US" sz="1600" dirty="0">
                <a:solidFill>
                  <a:srgbClr val="FF0000"/>
                </a:solidFill>
              </a:rPr>
              <a:t>250       [Western ed.].</a:t>
            </a:r>
          </a:p>
          <a:p>
            <a:pPr marL="0" indent="0">
              <a:buNone/>
            </a:pPr>
            <a:r>
              <a:rPr lang="en-US" sz="1600" dirty="0"/>
              <a:t>260       New York : </a:t>
            </a:r>
            <a:r>
              <a:rPr lang="en-US" sz="1600" dirty="0" err="1"/>
              <a:t>ǂb</a:t>
            </a:r>
            <a:r>
              <a:rPr lang="en-US" sz="1600" dirty="0"/>
              <a:t> Intercollegiate Song Book, Inc. : </a:t>
            </a:r>
            <a:r>
              <a:rPr lang="en-US" sz="1600" dirty="0" err="1"/>
              <a:t>ǂb</a:t>
            </a:r>
            <a:r>
              <a:rPr lang="en-US" sz="1600" dirty="0"/>
              <a:t> Thornton W. Allen Co., exclusive agents, </a:t>
            </a:r>
            <a:r>
              <a:rPr lang="en-US" sz="1600" dirty="0" err="1"/>
              <a:t>ǂc</a:t>
            </a:r>
            <a:r>
              <a:rPr lang="en-US" sz="1600" dirty="0"/>
              <a:t> ©1936.</a:t>
            </a:r>
          </a:p>
          <a:p>
            <a:pPr marL="0" indent="0">
              <a:buNone/>
            </a:pPr>
            <a:r>
              <a:rPr lang="en-US" sz="1600" dirty="0"/>
              <a:t>300       1 score (64 pages) ; </a:t>
            </a:r>
            <a:r>
              <a:rPr lang="en-US" sz="1600" dirty="0" err="1"/>
              <a:t>ǂc</a:t>
            </a:r>
            <a:r>
              <a:rPr lang="en-US" sz="1600" dirty="0"/>
              <a:t> 28 cm</a:t>
            </a:r>
          </a:p>
          <a:p>
            <a:pPr marL="0" indent="0">
              <a:buNone/>
            </a:pPr>
            <a:r>
              <a:rPr lang="en-US" sz="1600" dirty="0"/>
              <a:t>500       Each song can be played by ukulele, guitar, steel guitar, banjo, saxophones, piano, violin, mandolin or any C instrument. Ukulele or banjo tuning, with guitar chords indicated.</a:t>
            </a:r>
          </a:p>
        </p:txBody>
      </p:sp>
      <p:sp>
        <p:nvSpPr>
          <p:cNvPr id="5" name="Title 3"/>
          <p:cNvSpPr>
            <a:spLocks noGrp="1"/>
          </p:cNvSpPr>
          <p:nvPr>
            <p:ph type="title"/>
          </p:nvPr>
        </p:nvSpPr>
        <p:spPr>
          <a:xfrm>
            <a:off x="357952" y="136619"/>
            <a:ext cx="8428096" cy="436025"/>
          </a:xfrm>
          <a:ln w="12700">
            <a:solidFill>
              <a:schemeClr val="tx1"/>
            </a:solidFill>
          </a:ln>
        </p:spPr>
        <p:txBody>
          <a:bodyPr/>
          <a:lstStyle/>
          <a:p>
            <a:r>
              <a:rPr lang="en-US" sz="1900" b="1" dirty="0">
                <a:solidFill>
                  <a:srgbClr val="1F497D"/>
                </a:solidFill>
              </a:rPr>
              <a:t>Cataloging Defensively With Edition Statements</a:t>
            </a:r>
            <a:r>
              <a:rPr lang="en-US" sz="1900" b="1" dirty="0">
                <a:solidFill>
                  <a:schemeClr val="tx2"/>
                </a:solidFill>
                <a:latin typeface="+mn-lt"/>
                <a:ea typeface="+mn-ea"/>
                <a:cs typeface="+mn-cs"/>
              </a:rPr>
              <a:t>:  Geographic Coverage</a:t>
            </a:r>
          </a:p>
        </p:txBody>
      </p:sp>
    </p:spTree>
    <p:extLst>
      <p:ext uri="{BB962C8B-B14F-4D97-AF65-F5344CB8AC3E}">
        <p14:creationId xmlns:p14="http://schemas.microsoft.com/office/powerpoint/2010/main" val="3563642853"/>
      </p:ext>
    </p:extLst>
  </p:cSld>
  <p:clrMapOvr>
    <a:masterClrMapping/>
  </p:clrMapOvr>
</p:sld>
</file>

<file path=ppt/theme/theme1.xml><?xml version="1.0" encoding="utf-8"?>
<a:theme xmlns:a="http://schemas.openxmlformats.org/drawingml/2006/main" name="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e1e867eb-0ccf-46b3-a8be-678a344b5681"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A350515AF1295244B26E4E6D23BF0BEB" ma:contentTypeVersion="60" ma:contentTypeDescription="Create a new document." ma:contentTypeScope="" ma:versionID="2182c7ffd52be6ef2a193619713caf9d">
  <xsd:schema xmlns:xsd="http://www.w3.org/2001/XMLSchema" xmlns:xs="http://www.w3.org/2001/XMLSchema" xmlns:p="http://schemas.microsoft.com/office/2006/metadata/properties" xmlns:ns2="6b67d80f-331f-4b51-b18e-81b8c101c29d" targetNamespace="http://schemas.microsoft.com/office/2006/metadata/properties" ma:root="true" ma:fieldsID="edee739e05629a46dacfdb14ce93b61c" ns2:_="">
    <xsd:import namespace="6b67d80f-331f-4b51-b18e-81b8c101c29d"/>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67d80f-331f-4b51-b18e-81b8c101c29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5F8081-E4B0-4ACB-86C3-2F58A415E77B}">
  <ds:schemaRefs>
    <ds:schemaRef ds:uri="http://schemas.microsoft.com/sharepoint/v3/contenttype/forms"/>
  </ds:schemaRefs>
</ds:datastoreItem>
</file>

<file path=customXml/itemProps2.xml><?xml version="1.0" encoding="utf-8"?>
<ds:datastoreItem xmlns:ds="http://schemas.openxmlformats.org/officeDocument/2006/customXml" ds:itemID="{0F593AE6-1AD2-44A9-9585-67BB81296102}">
  <ds:schemaRefs>
    <ds:schemaRef ds:uri="Microsoft.SharePoint.Taxonomy.ContentTypeSync"/>
  </ds:schemaRefs>
</ds:datastoreItem>
</file>

<file path=customXml/itemProps3.xml><?xml version="1.0" encoding="utf-8"?>
<ds:datastoreItem xmlns:ds="http://schemas.openxmlformats.org/officeDocument/2006/customXml" ds:itemID="{7756F94C-CFB2-4279-884E-A14DC7CD94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67d80f-331f-4b51-b18e-81b8c101c2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7E988F0-95B4-4FCA-A550-26E1636850FD}">
  <ds:schemaRefs>
    <ds:schemaRef ds:uri="http://www.w3.org/XML/1998/namespace"/>
    <ds:schemaRef ds:uri="http://purl.org/dc/terms/"/>
    <ds:schemaRef ds:uri="http://schemas.microsoft.com/office/2006/documentManagement/types"/>
    <ds:schemaRef ds:uri="http://purl.org/dc/dcmitype/"/>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6b67d80f-331f-4b51-b18e-81b8c101c29d"/>
  </ds:schemaRefs>
</ds:datastoreItem>
</file>

<file path=docProps/app.xml><?xml version="1.0" encoding="utf-8"?>
<Properties xmlns="http://schemas.openxmlformats.org/officeDocument/2006/extended-properties" xmlns:vt="http://schemas.openxmlformats.org/officeDocument/2006/docPropsVTypes">
  <Template/>
  <TotalTime>23547</TotalTime>
  <Words>8605</Words>
  <Application>Microsoft Office PowerPoint</Application>
  <PresentationFormat>On-screen Show (16:9)</PresentationFormat>
  <Paragraphs>655</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ＭＳ Ｐゴシック</vt:lpstr>
      <vt:lpstr>Arial</vt:lpstr>
      <vt:lpstr>Calibri</vt:lpstr>
      <vt:lpstr>Wingdings</vt:lpstr>
      <vt:lpstr>Nonconfidential</vt:lpstr>
      <vt:lpstr>PowerPoint Presentation</vt:lpstr>
      <vt:lpstr>PowerPoint Presentation</vt:lpstr>
      <vt:lpstr>PowerPoint Presentation</vt:lpstr>
      <vt:lpstr>PowerPoint Presentation</vt:lpstr>
      <vt:lpstr>Cataloging Defensively With Edition Statements:  Content</vt:lpstr>
      <vt:lpstr>Cataloging Defensively With Edition Statements:  Content</vt:lpstr>
      <vt:lpstr>Cataloging Defensively With Edition Statements:  Content</vt:lpstr>
      <vt:lpstr>Cataloging Defensively With Edition Statements:  Geographic Coverage</vt:lpstr>
      <vt:lpstr>Cataloging Defensively With Edition Statements:  Geographic Coverage</vt:lpstr>
      <vt:lpstr>Cataloging Defensively With Edition Statements:  Geographic Coverage</vt:lpstr>
      <vt:lpstr>Cataloging Defensively With Edition Statements:  Language</vt:lpstr>
      <vt:lpstr>Cataloging Defensively With Edition Statements:  Language</vt:lpstr>
      <vt:lpstr>Cataloging Defensively With Edition Statements:  Audience</vt:lpstr>
      <vt:lpstr>Cataloging Defensively With Edition Statements:  Audience</vt:lpstr>
      <vt:lpstr>Cataloging Defensively With Edition Statements:  Format</vt:lpstr>
      <vt:lpstr>Cataloging Defensively With Edition Statements:  Format</vt:lpstr>
      <vt:lpstr>Cataloging Defensively With Edition Statements:  Format</vt:lpstr>
      <vt:lpstr>Cataloging Defensively With Edition Statements:  Date</vt:lpstr>
      <vt:lpstr>Cataloging Defensively With Edition Statements:  Date</vt:lpstr>
      <vt:lpstr>Cataloging Defensively With Edition Statements:  Voice Range</vt:lpstr>
      <vt:lpstr>Cataloging Defensively With Edition Statements:  Voice Range</vt:lpstr>
      <vt:lpstr>Cataloging Defensively With Edition Statements:  Notation</vt:lpstr>
      <vt:lpstr>Cataloging Defensively With Edition Statements:  Notation</vt:lpstr>
      <vt:lpstr>PowerPoint Presentation</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Blake,Clint</dc:creator>
  <cp:lastModifiedBy>Carroll,Lisa</cp:lastModifiedBy>
  <cp:revision>470</cp:revision>
  <cp:lastPrinted>2017-02-17T20:03:02Z</cp:lastPrinted>
  <dcterms:created xsi:type="dcterms:W3CDTF">2015-04-17T19:58:50Z</dcterms:created>
  <dcterms:modified xsi:type="dcterms:W3CDTF">2018-03-22T18:15:12Z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0x010100A350515AF1295244B26E4E6D23BF0BEB</vt:lpwstr>
  </property>
</Properties>
</file>